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Lst>
  <p:notesMasterIdLst>
    <p:notesMasterId r:id="rId22"/>
  </p:notesMasterIdLst>
  <p:sldIdLst>
    <p:sldId id="327" r:id="rId17"/>
    <p:sldId id="384" r:id="rId18"/>
    <p:sldId id="422" r:id="rId19"/>
    <p:sldId id="423" r:id="rId20"/>
    <p:sldId id="424" r:id="rId21"/>
    <p:sldId id="425" r:id="rId23"/>
    <p:sldId id="298" r:id="rId24"/>
    <p:sldId id="311" r:id="rId25"/>
    <p:sldId id="312" r:id="rId26"/>
    <p:sldId id="313" r:id="rId27"/>
    <p:sldId id="314" r:id="rId28"/>
    <p:sldId id="315" r:id="rId29"/>
    <p:sldId id="316" r:id="rId30"/>
    <p:sldId id="317" r:id="rId31"/>
    <p:sldId id="318" r:id="rId32"/>
    <p:sldId id="319" r:id="rId33"/>
    <p:sldId id="320" r:id="rId34"/>
    <p:sldId id="325" r:id="rId35"/>
    <p:sldId id="387" r:id="rId36"/>
    <p:sldId id="331" r:id="rId37"/>
    <p:sldId id="339" r:id="rId38"/>
    <p:sldId id="340" r:id="rId39"/>
    <p:sldId id="341" r:id="rId40"/>
    <p:sldId id="386" r:id="rId41"/>
    <p:sldId id="332" r:id="rId42"/>
    <p:sldId id="333" r:id="rId43"/>
    <p:sldId id="334" r:id="rId44"/>
    <p:sldId id="336" r:id="rId45"/>
    <p:sldId id="337" r:id="rId46"/>
    <p:sldId id="338" r:id="rId47"/>
    <p:sldId id="328" r:id="rId48"/>
  </p:sldIdLst>
  <p:sldSz cx="9144000" cy="6858000" type="screen4x3"/>
  <p:notesSz cx="6858000" cy="9144000"/>
  <p:defaultTextStyle>
    <a:defPPr>
      <a:defRPr lang="id-ID"/>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CCFF99"/>
    <a:srgbClr val="FFFF00"/>
    <a:srgbClr val="D25B3A"/>
    <a:srgbClr val="0000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31.xml"/><Relationship Id="rId47" Type="http://schemas.openxmlformats.org/officeDocument/2006/relationships/slide" Target="slides/slide30.xml"/><Relationship Id="rId46" Type="http://schemas.openxmlformats.org/officeDocument/2006/relationships/slide" Target="slides/slide29.xml"/><Relationship Id="rId45" Type="http://schemas.openxmlformats.org/officeDocument/2006/relationships/slide" Target="slides/slide28.xml"/><Relationship Id="rId44" Type="http://schemas.openxmlformats.org/officeDocument/2006/relationships/slide" Target="slides/slide27.xml"/><Relationship Id="rId43" Type="http://schemas.openxmlformats.org/officeDocument/2006/relationships/slide" Target="slides/slide26.xml"/><Relationship Id="rId42" Type="http://schemas.openxmlformats.org/officeDocument/2006/relationships/slide" Target="slides/slide25.xml"/><Relationship Id="rId41" Type="http://schemas.openxmlformats.org/officeDocument/2006/relationships/slide" Target="slides/slide24.xml"/><Relationship Id="rId40" Type="http://schemas.openxmlformats.org/officeDocument/2006/relationships/slide" Target="slides/slide23.xml"/><Relationship Id="rId4" Type="http://schemas.openxmlformats.org/officeDocument/2006/relationships/slideMaster" Target="slideMasters/slideMaster3.xml"/><Relationship Id="rId39" Type="http://schemas.openxmlformats.org/officeDocument/2006/relationships/slide" Target="slides/slide22.xml"/><Relationship Id="rId38" Type="http://schemas.openxmlformats.org/officeDocument/2006/relationships/slide" Target="slides/slide21.xml"/><Relationship Id="rId37" Type="http://schemas.openxmlformats.org/officeDocument/2006/relationships/slide" Target="slides/slide20.xml"/><Relationship Id="rId36" Type="http://schemas.openxmlformats.org/officeDocument/2006/relationships/slide" Target="slides/slide19.xml"/><Relationship Id="rId35" Type="http://schemas.openxmlformats.org/officeDocument/2006/relationships/slide" Target="slides/slide18.xml"/><Relationship Id="rId34" Type="http://schemas.openxmlformats.org/officeDocument/2006/relationships/slide" Target="slides/slide17.xml"/><Relationship Id="rId33" Type="http://schemas.openxmlformats.org/officeDocument/2006/relationships/slide" Target="slides/slide16.xml"/><Relationship Id="rId32" Type="http://schemas.openxmlformats.org/officeDocument/2006/relationships/slide" Target="slides/slide15.xml"/><Relationship Id="rId31" Type="http://schemas.openxmlformats.org/officeDocument/2006/relationships/slide" Target="slides/slide14.xml"/><Relationship Id="rId30" Type="http://schemas.openxmlformats.org/officeDocument/2006/relationships/slide" Target="slides/slide13.xml"/><Relationship Id="rId3" Type="http://schemas.openxmlformats.org/officeDocument/2006/relationships/slideMaster" Target="slideMasters/slideMaster2.xml"/><Relationship Id="rId29" Type="http://schemas.openxmlformats.org/officeDocument/2006/relationships/slide" Target="slides/slide12.xml"/><Relationship Id="rId28" Type="http://schemas.openxmlformats.org/officeDocument/2006/relationships/slide" Target="slides/slide11.xml"/><Relationship Id="rId27" Type="http://schemas.openxmlformats.org/officeDocument/2006/relationships/slide" Target="slides/slide10.xml"/><Relationship Id="rId26" Type="http://schemas.openxmlformats.org/officeDocument/2006/relationships/slide" Target="slides/slide9.xml"/><Relationship Id="rId25" Type="http://schemas.openxmlformats.org/officeDocument/2006/relationships/slide" Target="slides/slide8.xml"/><Relationship Id="rId24" Type="http://schemas.openxmlformats.org/officeDocument/2006/relationships/slide" Target="slides/slide7.xml"/><Relationship Id="rId23" Type="http://schemas.openxmlformats.org/officeDocument/2006/relationships/slide" Target="slides/slide6.xml"/><Relationship Id="rId22" Type="http://schemas.openxmlformats.org/officeDocument/2006/relationships/notesMaster" Target="notesMasters/notesMaster1.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slide" Target="slides/slide1.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5362" name="Header Placeholder 1"/>
          <p:cNvSpPr>
            <a:spLocks noGrp="1"/>
          </p:cNvSpPr>
          <p:nvPr>
            <p:ph type="hdr" sz="quarter"/>
          </p:nvPr>
        </p:nvSpPr>
        <p:spPr>
          <a:xfrm>
            <a:off x="0" y="0"/>
            <a:ext cx="2971800" cy="457200"/>
          </a:xfrm>
          <a:prstGeom prst="rect">
            <a:avLst/>
          </a:prstGeom>
          <a:noFill/>
          <a:ln w="9525">
            <a:noFill/>
          </a:ln>
        </p:spPr>
        <p:txBody>
          <a:bodyPr/>
          <a:p>
            <a:pPr lvl="0" eaLnBrk="1" hangingPunct="1"/>
            <a:endParaRPr sz="1200">
              <a:latin typeface="Calibri" panose="020F0502020204030204" pitchFamily="2" charset="0"/>
            </a:endParaRPr>
          </a:p>
        </p:txBody>
      </p:sp>
      <p:sp>
        <p:nvSpPr>
          <p:cNvPr id="15363" name="Date Placeholder 2"/>
          <p:cNvSpPr>
            <a:spLocks noGrp="1"/>
          </p:cNvSpPr>
          <p:nvPr>
            <p:ph type="dt" idx="1"/>
          </p:nvPr>
        </p:nvSpPr>
        <p:spPr>
          <a:xfrm>
            <a:off x="3884613" y="0"/>
            <a:ext cx="2971800" cy="457200"/>
          </a:xfrm>
          <a:prstGeom prst="rect">
            <a:avLst/>
          </a:prstGeom>
          <a:noFill/>
          <a:ln w="9525">
            <a:noFill/>
          </a:ln>
        </p:spPr>
        <p:txBody>
          <a:bodyPr/>
          <a:p>
            <a:pPr lvl="0" algn="r" eaLnBrk="1" hangingPunct="1"/>
            <a:endParaRPr lang="id-ID" sz="1200">
              <a:latin typeface="Calibri" panose="020F0502020204030204" pitchFamily="2" charset="0"/>
            </a:endParaRPr>
          </a:p>
        </p:txBody>
      </p:sp>
      <p:sp>
        <p:nvSpPr>
          <p:cNvPr id="15364" name="Slide Image Placeholder 3"/>
          <p:cNvSpPr>
            <a:spLocks noGrp="1"/>
          </p:cNvSpPr>
          <p:nvPr>
            <p:ph type="sldImg" idx="2"/>
          </p:nvPr>
        </p:nvSpPr>
        <p:spPr>
          <a:xfrm>
            <a:off x="1143000" y="685800"/>
            <a:ext cx="4572000" cy="3429000"/>
          </a:xfrm>
          <a:prstGeom prst="rect">
            <a:avLst/>
          </a:prstGeom>
          <a:noFill/>
          <a:ln w="12700">
            <a:noFill/>
          </a:ln>
        </p:spPr>
      </p:sp>
      <p:sp>
        <p:nvSpPr>
          <p:cNvPr id="15365" name="Notes Placeholder 4"/>
          <p:cNvSpPr>
            <a:spLocks noGrp="1"/>
          </p:cNvSpPr>
          <p:nvPr>
            <p:ph type="body" sz="quarter" idx="3"/>
          </p:nvPr>
        </p:nvSpPr>
        <p:spPr>
          <a:xfrm>
            <a:off x="685800" y="4343400"/>
            <a:ext cx="5486400" cy="4114800"/>
          </a:xfrm>
          <a:prstGeom prst="rect">
            <a:avLst/>
          </a:prstGeom>
          <a:noFill/>
          <a:ln w="12700">
            <a:noFill/>
          </a:ln>
        </p:spPr>
        <p:txBody>
          <a:bodyPr anchor="ctr"/>
          <a:p>
            <a:pPr lvl="0"/>
            <a:r>
              <a:rPr lang="en-US" altLang="x-none" dirty="0"/>
              <a:t>Click to edit Master text styles</a:t>
            </a:r>
            <a:endParaRPr lang="en-US" altLang="x-none" dirty="0"/>
          </a:p>
          <a:p>
            <a:pPr lvl="1"/>
            <a:r>
              <a:rPr lang="en-US" altLang="x-none" dirty="0"/>
              <a:t>Second level</a:t>
            </a:r>
            <a:endParaRPr lang="en-US" altLang="x-none" dirty="0"/>
          </a:p>
          <a:p>
            <a:pPr lvl="2"/>
            <a:r>
              <a:rPr lang="en-US" altLang="x-none" dirty="0"/>
              <a:t>Third level</a:t>
            </a:r>
            <a:endParaRPr lang="en-US" altLang="x-none" dirty="0"/>
          </a:p>
          <a:p>
            <a:pPr lvl="3"/>
            <a:r>
              <a:rPr lang="en-US" altLang="x-none" dirty="0"/>
              <a:t>Fourth level</a:t>
            </a:r>
            <a:endParaRPr lang="en-US" altLang="x-none" dirty="0"/>
          </a:p>
          <a:p>
            <a:pPr lvl="4"/>
            <a:r>
              <a:rPr lang="en-US" altLang="x-none" dirty="0"/>
              <a:t>Fifth level</a:t>
            </a:r>
            <a:endParaRPr lang="zh-CN" altLang="en-US" dirty="0"/>
          </a:p>
        </p:txBody>
      </p:sp>
      <p:sp>
        <p:nvSpPr>
          <p:cNvPr id="15366" name="Footer Placeholder 5"/>
          <p:cNvSpPr>
            <a:spLocks noGrp="1"/>
          </p:cNvSpPr>
          <p:nvPr>
            <p:ph type="ftr" sz="quarter" idx="4"/>
          </p:nvPr>
        </p:nvSpPr>
        <p:spPr>
          <a:xfrm>
            <a:off x="0" y="8685213"/>
            <a:ext cx="2971800" cy="457200"/>
          </a:xfrm>
          <a:prstGeom prst="rect">
            <a:avLst/>
          </a:prstGeom>
          <a:noFill/>
          <a:ln w="9525">
            <a:noFill/>
          </a:ln>
        </p:spPr>
        <p:txBody>
          <a:bodyPr anchor="b"/>
          <a:p>
            <a:pPr lvl="0" eaLnBrk="1" hangingPunct="1"/>
            <a:endParaRPr sz="1200">
              <a:latin typeface="Calibri" panose="020F0502020204030204" pitchFamily="2" charset="0"/>
            </a:endParaRPr>
          </a:p>
        </p:txBody>
      </p:sp>
      <p:sp>
        <p:nvSpPr>
          <p:cNvPr id="15367" name="Slide Number Placeholder 6"/>
          <p:cNvSpPr>
            <a:spLocks noGrp="1"/>
          </p:cNvSpPr>
          <p:nvPr>
            <p:ph type="sldNum" sz="quarter" idx="5"/>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id-ID" sz="1200">
                <a:latin typeface="Calibri" panose="020F0502020204030204" pitchFamily="2" charset="0"/>
              </a:rPr>
            </a:fld>
            <a:endParaRPr lang="id-ID" sz="1200">
              <a:latin typeface="Calibri" panose="020F05020202040302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6322" name="Slide Image Placeholder 1"/>
          <p:cNvSpPr>
            <a:spLocks noGrp="1" noRot="1" noChangeAspect="1" noTextEdit="1"/>
          </p:cNvSpPr>
          <p:nvPr>
            <p:ph type="sldImg"/>
          </p:nvPr>
        </p:nvSpPr>
        <p:spPr>
          <a:ln>
            <a:solidFill>
              <a:srgbClr val="000000"/>
            </a:solidFill>
            <a:miter/>
          </a:ln>
        </p:spPr>
      </p:sp>
      <p:sp>
        <p:nvSpPr>
          <p:cNvPr id="56323" name="Notes Placeholder 2"/>
          <p:cNvSpPr>
            <a:spLocks noGrp="1"/>
          </p:cNvSpPr>
          <p:nvPr>
            <p:ph type="body" idx="1"/>
          </p:nvPr>
        </p:nvSpPr>
        <p:spPr/>
        <p:txBody>
          <a:bodyPr vert="horz" wrap="square" anchor="t"/>
          <a:p>
            <a:pPr lvl="0" eaLnBrk="1" hangingPunct="1">
              <a:spcBef>
                <a:spcPct val="0"/>
              </a:spcBef>
            </a:pPr>
            <a:r>
              <a:rPr lang="en-US" altLang="x-none" dirty="0">
                <a:ea typeface="MS PGothic" panose="020B0600070205080204" pitchFamily="2" charset="-128"/>
              </a:rPr>
              <a:t>This presentation demonstrates the new capabilities of PowerPoint and it is best viewed in Slide Show. These slides are designed to give you great ideas for the presentations you’ll create in PowerPoint 2011!</a:t>
            </a:r>
            <a:endParaRPr lang="en-US" altLang="x-none" dirty="0">
              <a:ea typeface="MS PGothic" panose="020B0600070205080204" pitchFamily="2" charset="-128"/>
            </a:endParaRPr>
          </a:p>
          <a:p>
            <a:pPr lvl="0" eaLnBrk="1" hangingPunct="1">
              <a:spcBef>
                <a:spcPct val="0"/>
              </a:spcBef>
            </a:pPr>
            <a:endParaRPr lang="en-US" altLang="x-none" dirty="0">
              <a:ea typeface="MS PGothic" panose="020B0600070205080204" pitchFamily="2" charset="-128"/>
            </a:endParaRPr>
          </a:p>
          <a:p>
            <a:pPr lvl="0" eaLnBrk="1" hangingPunct="1">
              <a:spcBef>
                <a:spcPct val="0"/>
              </a:spcBef>
            </a:pPr>
            <a:r>
              <a:rPr lang="en-US" altLang="x-none" dirty="0">
                <a:ea typeface="MS PGothic" panose="020B0600070205080204" pitchFamily="2" charset="-128"/>
              </a:rPr>
              <a:t>For more sample templates, click the File menu, and then click New From Template.  Under Templates, click Presentations.</a:t>
            </a:r>
            <a:endParaRPr lang="en-US" altLang="x-none" dirty="0">
              <a:ea typeface="MS PGothic" panose="020B0600070205080204" pitchFamily="2" charset="-128"/>
            </a:endParaRPr>
          </a:p>
        </p:txBody>
      </p:sp>
      <p:sp>
        <p:nvSpPr>
          <p:cNvPr id="56324" name="Slide Number Placeholder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x-none" sz="1200" dirty="0">
                <a:solidFill>
                  <a:srgbClr val="000000"/>
                </a:solidFill>
                <a:latin typeface="Calibri" panose="020F0502020204030204" pitchFamily="2" charset="0"/>
              </a:rPr>
            </a:fld>
            <a:endParaRPr lang="en-US" altLang="x-none" sz="1200" dirty="0">
              <a:solidFill>
                <a:srgbClr val="000000"/>
              </a:solidFill>
              <a:latin typeface="Calibri" panose="020F0502020204030204" pitchFamily="2"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eaLnBrk="1" hangingPunct="1"/>
            <a:endParaRPr lang="id-ID"/>
          </a:p>
        </p:txBody>
      </p:sp>
      <p:sp>
        <p:nvSpPr>
          <p:cNvPr id="8" name="Footer Placeholder 7"/>
          <p:cNvSpPr>
            <a:spLocks noGrp="1"/>
          </p:cNvSpPr>
          <p:nvPr>
            <p:ph type="ftr" sz="quarter" idx="11"/>
          </p:nvPr>
        </p:nvSpPr>
        <p:spPr/>
        <p:txBody>
          <a:bodyPr/>
          <a:lstStyle/>
          <a:p>
            <a:pPr lvl="0" eaLnBrk="1" hangingPunct="1"/>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eaLnBrk="1" hangingPunct="1"/>
            <a:endParaRPr lang="id-ID"/>
          </a:p>
        </p:txBody>
      </p:sp>
      <p:sp>
        <p:nvSpPr>
          <p:cNvPr id="4" name="Footer Placeholder 3"/>
          <p:cNvSpPr>
            <a:spLocks noGrp="1"/>
          </p:cNvSpPr>
          <p:nvPr>
            <p:ph type="ftr" sz="quarter" idx="11"/>
          </p:nvPr>
        </p:nvSpPr>
        <p:spPr/>
        <p:txBody>
          <a:bodyPr/>
          <a:lstStyle/>
          <a:p>
            <a:pPr lvl="0" eaLnBrk="1" hangingPunct="1"/>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id-ID"/>
          </a:p>
        </p:txBody>
      </p:sp>
      <p:sp>
        <p:nvSpPr>
          <p:cNvPr id="3" name="Footer Placeholder 2"/>
          <p:cNvSpPr>
            <a:spLocks noGrp="1"/>
          </p:cNvSpPr>
          <p:nvPr>
            <p:ph type="ftr" sz="quarter" idx="11"/>
          </p:nvPr>
        </p:nvSpPr>
        <p:spPr/>
        <p:txBody>
          <a:bodyPr/>
          <a:lstStyle/>
          <a:p>
            <a:pPr lvl="0" eaLnBrk="1" hangingPunct="1"/>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eaLnBrk="1" hangingPunct="1"/>
            <a:endParaRPr lang="id-ID"/>
          </a:p>
        </p:txBody>
      </p:sp>
      <p:sp>
        <p:nvSpPr>
          <p:cNvPr id="6" name="Footer Placeholder 5"/>
          <p:cNvSpPr>
            <a:spLocks noGrp="1"/>
          </p:cNvSpPr>
          <p:nvPr>
            <p:ph type="ftr" sz="quarter" idx="11"/>
          </p:nvPr>
        </p:nvSpPr>
        <p:spPr/>
        <p:txBody>
          <a:bodyPr/>
          <a:lstStyle/>
          <a:p>
            <a:pPr lvl="0" eaLnBrk="1" hangingPunct="1"/>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eaLnBrk="1" hangingPunct="1"/>
            <a:endParaRPr lang="id-ID"/>
          </a:p>
        </p:txBody>
      </p:sp>
      <p:sp>
        <p:nvSpPr>
          <p:cNvPr id="5" name="Footer Placeholder 4"/>
          <p:cNvSpPr>
            <a:spLocks noGrp="1"/>
          </p:cNvSpPr>
          <p:nvPr>
            <p:ph type="ftr" sz="quarter" idx="11"/>
          </p:nvPr>
        </p:nvSpPr>
        <p:spPr/>
        <p:txBody>
          <a:bodyPr/>
          <a:lstStyle/>
          <a:p>
            <a:pPr lvl="0" eaLnBrk="1" hangingPunct="1"/>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42"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43"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44" name="Date Placeholder 1"/>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0245" name="Footer Placeholder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0246" name="Slide Number Placeholder 3"/>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1266"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1267"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1268" name="Date Placeholder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1269" name="Footer Placeholder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1270" name="Slide Number Placeholder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2290"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2291"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2292" name="Date Placeholder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2293" name="Footer Placeholder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2294" name="Slide Number Placeholder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3314"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3315"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3316"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3317"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3318"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4338"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4339"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4340"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14341"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14342"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2052"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2053"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p>
        </p:txBody>
      </p:sp>
      <p:sp>
        <p:nvSpPr>
          <p:cNvPr id="2054"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2052"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2053"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2054"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3075"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3076"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3077"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3078"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4099"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4100"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4101"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4102"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5123"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5124"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5125"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5126"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6146"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6147"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6148" name="Date Placeholder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6149" name="Footer Placeholder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6150" name="Slide Number Placeholder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7170"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7171"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7172" name="Date Placeholder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7173" name="Footer Placeholder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7174" name="Slide Number Placeholder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8194"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8195"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8196" name="Date Placeholder 6"/>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8197" name="Footer Placeholder 7"/>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8198" name="Slide Number Placeholder 8"/>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9218" name="Title Placeholder 1"/>
          <p:cNvSpPr>
            <a:spLocks noGrp="1"/>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9219" name="Text Placeholder 2"/>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9220" name="Date Placeholder 2"/>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defRPr>
            </a:lvl1pPr>
          </a:lstStyle>
          <a:p>
            <a:pPr lvl="0" eaLnBrk="1" hangingPunct="1"/>
            <a:endParaRPr lang="id-ID"/>
          </a:p>
        </p:txBody>
      </p:sp>
      <p:sp>
        <p:nvSpPr>
          <p:cNvPr id="9221" name="Footer Placeholder 3"/>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eaLnBrk="1" hangingPunct="1"/>
            <a:endParaRPr/>
          </a:p>
        </p:txBody>
      </p:sp>
      <p:sp>
        <p:nvSpPr>
          <p:cNvPr id="9222" name="Slide Number Placeholder 4"/>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defRPr>
            </a:lvl1pPr>
          </a:lstStyle>
          <a:p>
            <a:pPr lvl="0" eaLnBrk="1" hangingPunct="1"/>
            <a:fld id="{9A0DB2DC-4C9A-4742-B13C-FB6460FD3503}" type="slidenum">
              <a:rPr lang="id-ID"/>
            </a:fld>
            <a:endParaRPr lang="id-ID"/>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image" Target="../media/image3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06.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6.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06.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06.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06.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9.jpeg"/><Relationship Id="rId1" Type="http://schemas.openxmlformats.org/officeDocument/2006/relationships/hyperlink" Target="http://www.proper.menlh.go.i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1.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10"/>
          <p:cNvPicPr>
            <a:picLocks noChangeAspect="1"/>
          </p:cNvPicPr>
          <p:nvPr/>
        </p:nvPicPr>
        <p:blipFill>
          <a:blip r:embed="rId1"/>
          <a:stretch>
            <a:fillRect/>
          </a:stretch>
        </p:blipFill>
        <p:spPr>
          <a:xfrm>
            <a:off x="-1587" y="-12700"/>
            <a:ext cx="9150350" cy="6892925"/>
          </a:xfrm>
          <a:prstGeom prst="rect">
            <a:avLst/>
          </a:prstGeom>
          <a:noFill/>
          <a:ln w="9525">
            <a:noFill/>
          </a:ln>
        </p:spPr>
      </p:pic>
      <p:sp>
        <p:nvSpPr>
          <p:cNvPr id="16388" name="TextBox 11"/>
          <p:cNvSpPr txBox="1"/>
          <p:nvPr/>
        </p:nvSpPr>
        <p:spPr>
          <a:xfrm>
            <a:off x="376238" y="2852738"/>
            <a:ext cx="5059362" cy="1200150"/>
          </a:xfrm>
          <a:prstGeom prst="rect">
            <a:avLst/>
          </a:prstGeom>
          <a:noFill/>
          <a:ln w="9525">
            <a:noFill/>
          </a:ln>
        </p:spPr>
        <p:txBody>
          <a:bodyPr wrap="none">
            <a:spAutoFit/>
          </a:bodyPr>
          <a:p>
            <a:r>
              <a:rPr sz="2400" b="1">
                <a:latin typeface="Arial" panose="020B0604020202020204" pitchFamily="34" charset="0"/>
              </a:rPr>
              <a:t>Kriteria PROPER</a:t>
            </a:r>
            <a:endParaRPr sz="2400" b="1">
              <a:latin typeface="Arial" panose="020B0604020202020204" pitchFamily="34" charset="0"/>
            </a:endParaRPr>
          </a:p>
          <a:p>
            <a:r>
              <a:rPr sz="2400" b="1">
                <a:latin typeface="Arial" panose="020B0604020202020204" pitchFamily="34" charset="0"/>
              </a:rPr>
              <a:t>Pengendalian Pencemaran Air &amp;</a:t>
            </a:r>
            <a:endParaRPr sz="2400" b="1">
              <a:latin typeface="Arial" panose="020B0604020202020204" pitchFamily="34" charset="0"/>
            </a:endParaRPr>
          </a:p>
          <a:p>
            <a:r>
              <a:rPr sz="2400" b="1">
                <a:latin typeface="Arial" panose="020B0604020202020204" pitchFamily="34" charset="0"/>
              </a:rPr>
              <a:t>Pengendalian Pencemaran Udara</a:t>
            </a:r>
            <a:endParaRPr sz="2400" b="1">
              <a:latin typeface="Arial" panose="020B0604020202020204" pitchFamily="34" charset="0"/>
            </a:endParaRPr>
          </a:p>
        </p:txBody>
      </p:sp>
      <p:sp>
        <p:nvSpPr>
          <p:cNvPr id="2" name="Rectangle 1"/>
          <p:cNvSpPr/>
          <p:nvPr/>
        </p:nvSpPr>
        <p:spPr>
          <a:xfrm>
            <a:off x="6451600" y="73660"/>
            <a:ext cx="2697480" cy="12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p:nvPr/>
        </p:nvSpPr>
        <p:spPr>
          <a:xfrm>
            <a:off x="214313" y="71438"/>
            <a:ext cx="7827962" cy="523875"/>
          </a:xfrm>
          <a:prstGeom prst="rect">
            <a:avLst/>
          </a:prstGeom>
          <a:noFill/>
          <a:ln w="9525">
            <a:noFill/>
          </a:ln>
        </p:spPr>
        <p:txBody>
          <a:bodyPr wrap="none">
            <a:spAutoFit/>
          </a:bodyPr>
          <a:p>
            <a:r>
              <a:rPr lang="zh-CN" altLang="en-US" sz="2800" b="1" dirty="0">
                <a:latin typeface="Calibri" panose="020F0502020204030204" pitchFamily="2" charset="0"/>
              </a:rPr>
              <a:t>3</a:t>
            </a:r>
            <a:r>
              <a:rPr lang="en-US" altLang="x-none" sz="2800" b="1" dirty="0">
                <a:latin typeface="Calibri" panose="020F0502020204030204" pitchFamily="2" charset="0"/>
              </a:rPr>
              <a:t>. </a:t>
            </a:r>
            <a:r>
              <a:rPr lang="zh-CN" altLang="en-US" sz="2800" b="1" dirty="0">
                <a:latin typeface="Calibri" panose="020F0502020204030204" pitchFamily="2" charset="0"/>
              </a:rPr>
              <a:t>Kriteria </a:t>
            </a:r>
            <a:r>
              <a:rPr lang="en-US" altLang="x-none" sz="2800" b="1" dirty="0">
                <a:latin typeface="Calibri" panose="020F0502020204030204" pitchFamily="2" charset="0"/>
              </a:rPr>
              <a:t>Ketaatan Terhadap Parameter</a:t>
            </a:r>
            <a:r>
              <a:rPr lang="zh-CN" altLang="en-US" sz="2800" b="1" dirty="0">
                <a:latin typeface="Calibri" panose="020F0502020204030204" pitchFamily="2" charset="0"/>
              </a:rPr>
              <a:t> (1)</a:t>
            </a:r>
            <a:r>
              <a:rPr lang="en-US" altLang="x-none" sz="2800" b="1" dirty="0">
                <a:latin typeface="Calibri" panose="020F0502020204030204" pitchFamily="2" charset="0"/>
              </a:rPr>
              <a:t> </a:t>
            </a:r>
            <a:endParaRPr lang="en-US" altLang="x-none" sz="2800" dirty="0">
              <a:latin typeface="Calibri" panose="020F0502020204030204" pitchFamily="2" charset="0"/>
            </a:endParaRPr>
          </a:p>
        </p:txBody>
      </p:sp>
      <p:graphicFrame>
        <p:nvGraphicFramePr>
          <p:cNvPr id="21507" name="Table 21506"/>
          <p:cNvGraphicFramePr/>
          <p:nvPr/>
        </p:nvGraphicFramePr>
        <p:xfrm>
          <a:off x="142875" y="1571625"/>
          <a:ext cx="3071813" cy="5026025"/>
        </p:xfrm>
        <a:graphic>
          <a:graphicData uri="http://schemas.openxmlformats.org/drawingml/2006/table">
            <a:tbl>
              <a:tblPr/>
              <a:tblGrid>
                <a:gridCol w="3071813"/>
              </a:tblGrid>
              <a:tr h="502602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700">
                          <a:latin typeface="Arial" panose="020B0604020202020204" pitchFamily="34" charset="0"/>
                        </a:rPr>
                        <a:t>A. Memantau </a:t>
                      </a:r>
                      <a:r>
                        <a:rPr sz="1700" b="1">
                          <a:latin typeface="Arial" panose="020B0604020202020204" pitchFamily="34" charset="0"/>
                        </a:rPr>
                        <a:t>100% </a:t>
                      </a:r>
                      <a:r>
                        <a:rPr sz="1700">
                          <a:latin typeface="Arial" panose="020B0604020202020204" pitchFamily="34" charset="0"/>
                        </a:rPr>
                        <a:t>seluruh parameter yang dipersyaratkan  sesuai dengan:</a:t>
                      </a:r>
                      <a:endParaRPr sz="17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1700">
                          <a:latin typeface="Arial" panose="020B0604020202020204" pitchFamily="34" charset="0"/>
                        </a:rPr>
                        <a:t>IPLC (Izin Pembuangan Limbah Cair);</a:t>
                      </a:r>
                      <a:endParaRPr sz="17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1700">
                          <a:latin typeface="Arial" panose="020B0604020202020204" pitchFamily="34" charset="0"/>
                        </a:rPr>
                        <a:t>Baku  Mutu Nasional atau Provinsi;</a:t>
                      </a:r>
                      <a:endParaRPr sz="1700">
                        <a:latin typeface="Arial" panose="020B0604020202020204" pitchFamily="34" charset="0"/>
                      </a:endParaRPr>
                    </a:p>
                    <a:p>
                      <a:pPr marL="0" lvl="0" indent="0" eaLnBrk="1" hangingPunct="1">
                        <a:spcBef>
                          <a:spcPct val="0"/>
                        </a:spcBef>
                        <a:buFont typeface="+mj-lt"/>
                        <a:buNone/>
                      </a:pPr>
                      <a:r>
                        <a:rPr sz="1700">
                          <a:latin typeface="Arial" panose="020B0604020202020204" pitchFamily="34" charset="0"/>
                        </a:rPr>
                        <a:t>Khusus untuk Industri Sawit yang menerapkan</a:t>
                      </a:r>
                      <a:r>
                        <a:rPr sz="1700" i="1">
                          <a:latin typeface="Arial" panose="020B0604020202020204" pitchFamily="34" charset="0"/>
                        </a:rPr>
                        <a:t> Aplikasi lahan (LA),</a:t>
                      </a:r>
                      <a:r>
                        <a:rPr sz="1700">
                          <a:latin typeface="Arial" panose="020B0604020202020204" pitchFamily="34" charset="0"/>
                        </a:rPr>
                        <a:t> parameter yang dipantau untuk air limbah yang di aplikasi, air tanah dan tanah &gt;90%. (Untuk parameter pH dan BOD harus terpantau)</a:t>
                      </a:r>
                      <a:endParaRPr sz="1700">
                        <a:latin typeface="Arial" panose="020B0604020202020204" pitchFamily="34" charset="0"/>
                      </a:endParaRPr>
                    </a:p>
                    <a:p>
                      <a:pPr marL="0" lvl="0" indent="0" eaLnBrk="1" hangingPunct="1">
                        <a:spcBef>
                          <a:spcPct val="0"/>
                        </a:spcBef>
                        <a:buFont typeface="+mj-lt"/>
                        <a:buNone/>
                      </a:pPr>
                      <a:endParaRPr lang="en-US" sz="1700"/>
                    </a:p>
                  </a:txBody>
                  <a:tcPr marL="49088" marR="49088" marT="0" marB="0" vert="horz" anchor="t">
                    <a:lnL>
                      <a:noFill/>
                    </a:lnL>
                    <a:lnR>
                      <a:noFill/>
                    </a:lnR>
                    <a:lnT>
                      <a:noFill/>
                    </a:lnT>
                    <a:lnB>
                      <a:noFill/>
                    </a:lnB>
                    <a:lnTlToBr>
                      <a:noFill/>
                    </a:lnTlToBr>
                    <a:lnBlToTr>
                      <a:noFill/>
                    </a:lnBlToTr>
                    <a:noFill/>
                  </a:tcPr>
                </a:tc>
              </a:tr>
            </a:tbl>
          </a:graphicData>
        </a:graphic>
      </p:graphicFrame>
      <p:graphicFrame>
        <p:nvGraphicFramePr>
          <p:cNvPr id="21509" name="Table 21508"/>
          <p:cNvGraphicFramePr/>
          <p:nvPr/>
        </p:nvGraphicFramePr>
        <p:xfrm>
          <a:off x="3429000" y="1531938"/>
          <a:ext cx="2500313" cy="5440362"/>
        </p:xfrm>
        <a:graphic>
          <a:graphicData uri="http://schemas.openxmlformats.org/drawingml/2006/table">
            <a:tbl>
              <a:tblPr/>
              <a:tblGrid>
                <a:gridCol w="2500313"/>
              </a:tblGrid>
              <a:tr h="5440363">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700">
                          <a:latin typeface="Arial" panose="020B0604020202020204" pitchFamily="34" charset="0"/>
                        </a:rPr>
                        <a:t>A. Memantau </a:t>
                      </a:r>
                      <a:r>
                        <a:rPr sz="1700" b="1">
                          <a:latin typeface="Arial" panose="020B0604020202020204" pitchFamily="34" charset="0"/>
                        </a:rPr>
                        <a:t>&lt;100%</a:t>
                      </a:r>
                      <a:r>
                        <a:rPr sz="1700">
                          <a:latin typeface="Arial" panose="020B0604020202020204" pitchFamily="34" charset="0"/>
                        </a:rPr>
                        <a:t> parameter  yang dipersyaratkan sesuai dengan:</a:t>
                      </a:r>
                      <a:endParaRPr sz="17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1700">
                          <a:latin typeface="Arial" panose="020B0604020202020204" pitchFamily="34" charset="0"/>
                        </a:rPr>
                        <a:t>IPLC (Izin Pembuangan Limbah Cair);</a:t>
                      </a:r>
                      <a:endParaRPr sz="17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1700">
                          <a:latin typeface="Arial" panose="020B0604020202020204" pitchFamily="34" charset="0"/>
                        </a:rPr>
                        <a:t>Baku  Mutu Nasional atau Provinsi.</a:t>
                      </a:r>
                      <a:endParaRPr sz="1700">
                        <a:latin typeface="Arial" panose="020B0604020202020204" pitchFamily="34" charset="0"/>
                      </a:endParaRPr>
                    </a:p>
                    <a:p>
                      <a:pPr marL="0" lvl="0" indent="0" eaLnBrk="1" hangingPunct="1">
                        <a:spcBef>
                          <a:spcPct val="0"/>
                        </a:spcBef>
                        <a:buFont typeface="+mj-lt"/>
                        <a:buNone/>
                      </a:pPr>
                      <a:endParaRPr sz="1700">
                        <a:latin typeface="Arial" panose="020B0604020202020204" pitchFamily="34" charset="0"/>
                      </a:endParaRPr>
                    </a:p>
                    <a:p>
                      <a:pPr marL="0" lvl="0" indent="0" eaLnBrk="1" hangingPunct="1">
                        <a:spcBef>
                          <a:spcPct val="0"/>
                        </a:spcBef>
                        <a:buFont typeface="+mj-lt"/>
                        <a:buNone/>
                      </a:pPr>
                      <a:r>
                        <a:rPr sz="1700">
                          <a:latin typeface="Arial" panose="020B0604020202020204" pitchFamily="34" charset="0"/>
                        </a:rPr>
                        <a:t>Khusus untuk Industri Sawit yang menerapkan</a:t>
                      </a:r>
                      <a:r>
                        <a:rPr sz="1700" i="1">
                          <a:latin typeface="Arial" panose="020B0604020202020204" pitchFamily="34" charset="0"/>
                        </a:rPr>
                        <a:t> Aplikasi lahan (LA),</a:t>
                      </a:r>
                      <a:r>
                        <a:rPr sz="1700">
                          <a:latin typeface="Arial" panose="020B0604020202020204" pitchFamily="34" charset="0"/>
                        </a:rPr>
                        <a:t> parameter yang dipantau untuk air limbah yang di aplikasi, air tanah dan tanah &lt;90%. (Untuk parameter pH dan BOD harus terpantau)</a:t>
                      </a:r>
                      <a:endParaRPr sz="1700">
                        <a:latin typeface="Arial" panose="020B0604020202020204" pitchFamily="34" charset="0"/>
                      </a:endParaRPr>
                    </a:p>
                    <a:p>
                      <a:pPr marL="0" lvl="0" indent="0" eaLnBrk="1" hangingPunct="1">
                        <a:spcBef>
                          <a:spcPct val="0"/>
                        </a:spcBef>
                        <a:buFont typeface="+mj-lt"/>
                        <a:buNone/>
                      </a:pPr>
                      <a:endParaRPr lang="en-US" sz="1700"/>
                    </a:p>
                  </a:txBody>
                  <a:tcPr marL="49088" marR="49088" marT="0" marB="0" vert="horz" anchor="t">
                    <a:lnL>
                      <a:noFill/>
                    </a:lnL>
                    <a:lnR>
                      <a:noFill/>
                    </a:lnR>
                    <a:lnT>
                      <a:noFill/>
                    </a:lnT>
                    <a:lnB>
                      <a:noFill/>
                    </a:lnB>
                    <a:lnTlToBr>
                      <a:noFill/>
                    </a:lnTlToBr>
                    <a:lnBlToTr>
                      <a:noFill/>
                    </a:lnBlToTr>
                    <a:noFill/>
                  </a:tcPr>
                </a:tc>
              </a:tr>
            </a:tbl>
          </a:graphicData>
        </a:graphic>
      </p:graphicFrame>
      <p:graphicFrame>
        <p:nvGraphicFramePr>
          <p:cNvPr id="21511" name="Table 21510"/>
          <p:cNvGraphicFramePr/>
          <p:nvPr/>
        </p:nvGraphicFramePr>
        <p:xfrm>
          <a:off x="6357938" y="1557338"/>
          <a:ext cx="2428875" cy="549275"/>
        </p:xfrm>
        <a:graphic>
          <a:graphicData uri="http://schemas.openxmlformats.org/drawingml/2006/table">
            <a:tbl>
              <a:tblPr/>
              <a:tblGrid>
                <a:gridCol w="2428875"/>
              </a:tblGrid>
              <a:tr h="54927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3600">
                          <a:latin typeface="Arial" panose="020B0604020202020204" pitchFamily="34" charset="0"/>
                        </a:rPr>
                        <a:t>-</a:t>
                      </a:r>
                      <a:endParaRPr lang="en-US" sz="3600"/>
                    </a:p>
                  </a:txBody>
                  <a:tcPr marL="49088" marR="49088" marT="0" marB="0" vert="horz" anchor="t">
                    <a:lnL>
                      <a:noFill/>
                    </a:lnL>
                    <a:lnR>
                      <a:noFill/>
                    </a:lnR>
                    <a:lnT>
                      <a:noFill/>
                    </a:lnT>
                    <a:lnB>
                      <a:noFill/>
                    </a:lnB>
                    <a:lnTlToBr>
                      <a:noFill/>
                    </a:lnTlToBr>
                    <a:lnBlToTr>
                      <a:noFill/>
                    </a:lnBlToTr>
                    <a:noFill/>
                  </a:tcPr>
                </a:tc>
              </a:tr>
            </a:tbl>
          </a:graphicData>
        </a:graphic>
      </p:graphicFrame>
      <p:grpSp>
        <p:nvGrpSpPr>
          <p:cNvPr id="21513" name="Group 7"/>
          <p:cNvGrpSpPr/>
          <p:nvPr/>
        </p:nvGrpSpPr>
        <p:grpSpPr>
          <a:xfrm>
            <a:off x="214313" y="714375"/>
            <a:ext cx="2928937" cy="714375"/>
            <a:chOff x="0" y="0"/>
            <a:chExt cx="2428892" cy="714380"/>
          </a:xfrm>
        </p:grpSpPr>
        <p:grpSp>
          <p:nvGrpSpPr>
            <p:cNvPr id="21514" name="Rounded Rectangle 8"/>
            <p:cNvGrpSpPr/>
            <p:nvPr/>
          </p:nvGrpSpPr>
          <p:grpSpPr>
            <a:xfrm>
              <a:off x="-26067" y="-31623"/>
              <a:ext cx="2477075" cy="768101"/>
              <a:chOff x="0" y="0"/>
              <a:chExt cx="2987040" cy="768096"/>
            </a:xfrm>
          </p:grpSpPr>
          <p:pic>
            <p:nvPicPr>
              <p:cNvPr id="21515" name="Rounded Rectangle 8"/>
              <p:cNvPicPr/>
              <p:nvPr/>
            </p:nvPicPr>
            <p:blipFill>
              <a:blip r:embed="rId1"/>
              <a:stretch>
                <a:fillRect/>
              </a:stretch>
            </p:blipFill>
            <p:spPr>
              <a:xfrm>
                <a:off x="0" y="0"/>
                <a:ext cx="2987040" cy="768096"/>
              </a:xfrm>
              <a:prstGeom prst="rect">
                <a:avLst/>
              </a:prstGeom>
              <a:noFill/>
              <a:ln w="9525">
                <a:noFill/>
              </a:ln>
            </p:spPr>
          </p:pic>
          <p:sp>
            <p:nvSpPr>
              <p:cNvPr id="21516" name="Text Box 21515"/>
              <p:cNvSpPr txBox="1"/>
              <p:nvPr/>
            </p:nvSpPr>
            <p:spPr>
              <a:xfrm>
                <a:off x="66306" y="66496"/>
                <a:ext cx="2859191"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1517" name="TextBox 9"/>
            <p:cNvSpPr txBox="1"/>
            <p:nvPr/>
          </p:nvSpPr>
          <p:spPr>
            <a:xfrm>
              <a:off x="935151" y="104776"/>
              <a:ext cx="605113" cy="461668"/>
            </a:xfrm>
            <a:prstGeom prst="rect">
              <a:avLst/>
            </a:prstGeom>
            <a:noFill/>
            <a:ln w="9525">
              <a:noFill/>
            </a:ln>
          </p:spPr>
          <p:txBody>
            <a:bodyPr wrap="none">
              <a:spAutoFit/>
            </a:bodyPr>
            <a:p>
              <a:pPr algn="ctr"/>
              <a:r>
                <a:rPr lang="en-US" altLang="x-none" sz="2400" b="1" dirty="0">
                  <a:solidFill>
                    <a:schemeClr val="bg1"/>
                  </a:solidFill>
                  <a:latin typeface="Corbel" panose="020B0503020204020204" pitchFamily="2" charset="0"/>
                </a:rPr>
                <a:t>Biru</a:t>
              </a:r>
              <a:endParaRPr lang="en-US" altLang="x-none" sz="2400" b="1" dirty="0">
                <a:solidFill>
                  <a:schemeClr val="bg1"/>
                </a:solidFill>
                <a:latin typeface="Corbel" panose="020B0503020204020204" pitchFamily="2" charset="0"/>
              </a:endParaRPr>
            </a:p>
          </p:txBody>
        </p:sp>
      </p:grpSp>
      <p:grpSp>
        <p:nvGrpSpPr>
          <p:cNvPr id="21518" name="Group 10"/>
          <p:cNvGrpSpPr/>
          <p:nvPr/>
        </p:nvGrpSpPr>
        <p:grpSpPr>
          <a:xfrm>
            <a:off x="3357563" y="714375"/>
            <a:ext cx="2714625" cy="714375"/>
            <a:chOff x="0" y="0"/>
            <a:chExt cx="2357454" cy="714380"/>
          </a:xfrm>
        </p:grpSpPr>
        <p:grpSp>
          <p:nvGrpSpPr>
            <p:cNvPr id="21519" name="Rounded Rectangle 11"/>
            <p:cNvGrpSpPr/>
            <p:nvPr/>
          </p:nvGrpSpPr>
          <p:grpSpPr>
            <a:xfrm>
              <a:off x="-25312" y="-31623"/>
              <a:ext cx="2403445" cy="768101"/>
              <a:chOff x="0" y="0"/>
              <a:chExt cx="2767584" cy="768096"/>
            </a:xfrm>
          </p:grpSpPr>
          <p:pic>
            <p:nvPicPr>
              <p:cNvPr id="21520" name="Rounded Rectangle 11"/>
              <p:cNvPicPr/>
              <p:nvPr/>
            </p:nvPicPr>
            <p:blipFill>
              <a:blip r:embed="rId2"/>
              <a:stretch>
                <a:fillRect/>
              </a:stretch>
            </p:blipFill>
            <p:spPr>
              <a:xfrm>
                <a:off x="0" y="0"/>
                <a:ext cx="2767584" cy="768096"/>
              </a:xfrm>
              <a:prstGeom prst="rect">
                <a:avLst/>
              </a:prstGeom>
              <a:noFill/>
              <a:ln w="9525">
                <a:noFill/>
              </a:ln>
            </p:spPr>
          </p:pic>
          <p:sp>
            <p:nvSpPr>
              <p:cNvPr id="21521" name="Text Box 21520"/>
              <p:cNvSpPr txBox="1"/>
              <p:nvPr/>
            </p:nvSpPr>
            <p:spPr>
              <a:xfrm>
                <a:off x="64020" y="66496"/>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1522" name="TextBox 12"/>
            <p:cNvSpPr txBox="1"/>
            <p:nvPr/>
          </p:nvSpPr>
          <p:spPr>
            <a:xfrm>
              <a:off x="714380" y="157919"/>
              <a:ext cx="103425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Merah</a:t>
              </a:r>
              <a:endParaRPr lang="en-US" altLang="x-none" sz="2400" b="1" dirty="0">
                <a:solidFill>
                  <a:schemeClr val="bg1"/>
                </a:solidFill>
                <a:latin typeface="Corbel" panose="020B0503020204020204" pitchFamily="2" charset="0"/>
              </a:endParaRPr>
            </a:p>
          </p:txBody>
        </p:sp>
      </p:grpSp>
      <p:grpSp>
        <p:nvGrpSpPr>
          <p:cNvPr id="21523" name="Group 13"/>
          <p:cNvGrpSpPr/>
          <p:nvPr/>
        </p:nvGrpSpPr>
        <p:grpSpPr>
          <a:xfrm>
            <a:off x="6286500" y="714375"/>
            <a:ext cx="2714625" cy="714375"/>
            <a:chOff x="0" y="0"/>
            <a:chExt cx="2000263" cy="714380"/>
          </a:xfrm>
        </p:grpSpPr>
        <p:grpSp>
          <p:nvGrpSpPr>
            <p:cNvPr id="21524" name="Rounded Rectangle 14"/>
            <p:cNvGrpSpPr/>
            <p:nvPr/>
          </p:nvGrpSpPr>
          <p:grpSpPr>
            <a:xfrm>
              <a:off x="-23582" y="-31623"/>
              <a:ext cx="2043777" cy="768101"/>
              <a:chOff x="0" y="0"/>
              <a:chExt cx="2773680" cy="768096"/>
            </a:xfrm>
          </p:grpSpPr>
          <p:pic>
            <p:nvPicPr>
              <p:cNvPr id="21525" name="Rounded Rectangle 14"/>
              <p:cNvPicPr/>
              <p:nvPr/>
            </p:nvPicPr>
            <p:blipFill>
              <a:blip r:embed="rId3"/>
              <a:stretch>
                <a:fillRect/>
              </a:stretch>
            </p:blipFill>
            <p:spPr>
              <a:xfrm>
                <a:off x="0" y="0"/>
                <a:ext cx="2773680" cy="768096"/>
              </a:xfrm>
              <a:prstGeom prst="rect">
                <a:avLst/>
              </a:prstGeom>
              <a:noFill/>
              <a:ln w="9525">
                <a:noFill/>
              </a:ln>
            </p:spPr>
          </p:pic>
          <p:sp>
            <p:nvSpPr>
              <p:cNvPr id="21526" name="Text Box 21525"/>
              <p:cNvSpPr txBox="1"/>
              <p:nvPr/>
            </p:nvSpPr>
            <p:spPr>
              <a:xfrm>
                <a:off x="66877" y="66496"/>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1527" name="TextBox 15"/>
            <p:cNvSpPr txBox="1"/>
            <p:nvPr/>
          </p:nvSpPr>
          <p:spPr>
            <a:xfrm>
              <a:off x="651869" y="122238"/>
              <a:ext cx="1015022"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513"/>
                                        </p:tgtEl>
                                        <p:attrNameLst>
                                          <p:attrName>style.visibility</p:attrName>
                                        </p:attrNameLst>
                                      </p:cBhvr>
                                      <p:to>
                                        <p:strVal val="visible"/>
                                      </p:to>
                                    </p:set>
                                    <p:animEffect transition="in" filter="barn(inVertical)">
                                      <p:cBhvr>
                                        <p:cTn id="11" dur="500"/>
                                        <p:tgtEl>
                                          <p:spTgt spid="215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507"/>
                                        </p:tgtEl>
                                        <p:attrNameLst>
                                          <p:attrName>style.visibility</p:attrName>
                                        </p:attrNameLst>
                                      </p:cBhvr>
                                      <p:to>
                                        <p:strVal val="visible"/>
                                      </p:to>
                                    </p:set>
                                    <p:animEffect transition="in" filter="barn(inVertical)">
                                      <p:cBhvr>
                                        <p:cTn id="15" dur="500"/>
                                        <p:tgtEl>
                                          <p:spTgt spid="2150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1518"/>
                                        </p:tgtEl>
                                        <p:attrNameLst>
                                          <p:attrName>style.visibility</p:attrName>
                                        </p:attrNameLst>
                                      </p:cBhvr>
                                      <p:to>
                                        <p:strVal val="visible"/>
                                      </p:to>
                                    </p:set>
                                    <p:animEffect transition="in" filter="barn(inVertical)">
                                      <p:cBhvr>
                                        <p:cTn id="19" dur="500"/>
                                        <p:tgtEl>
                                          <p:spTgt spid="2151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barn(inVertical)">
                                      <p:cBhvr>
                                        <p:cTn id="23" dur="500"/>
                                        <p:tgtEl>
                                          <p:spTgt spid="2150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1523"/>
                                        </p:tgtEl>
                                        <p:attrNameLst>
                                          <p:attrName>style.visibility</p:attrName>
                                        </p:attrNameLst>
                                      </p:cBhvr>
                                      <p:to>
                                        <p:strVal val="visible"/>
                                      </p:to>
                                    </p:set>
                                    <p:animEffect transition="in" filter="barn(inVertical)">
                                      <p:cBhvr>
                                        <p:cTn id="27" dur="500"/>
                                        <p:tgtEl>
                                          <p:spTgt spid="21523"/>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1511"/>
                                        </p:tgtEl>
                                        <p:attrNameLst>
                                          <p:attrName>style.visibility</p:attrName>
                                        </p:attrNameLst>
                                      </p:cBhvr>
                                      <p:to>
                                        <p:strVal val="visible"/>
                                      </p:to>
                                    </p:set>
                                    <p:animEffect transition="in" filter="barn(inVertical)">
                                      <p:cBhvr>
                                        <p:cTn id="31"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p:nvPr/>
        </p:nvSpPr>
        <p:spPr>
          <a:xfrm>
            <a:off x="0" y="71438"/>
            <a:ext cx="9167813" cy="523875"/>
          </a:xfrm>
          <a:prstGeom prst="rect">
            <a:avLst/>
          </a:prstGeom>
          <a:noFill/>
          <a:ln w="9525">
            <a:noFill/>
          </a:ln>
        </p:spPr>
        <p:txBody>
          <a:bodyPr wrap="none">
            <a:spAutoFit/>
          </a:bodyPr>
          <a:p>
            <a:r>
              <a:rPr lang="zh-CN" altLang="en-US" sz="2800" b="1" dirty="0">
                <a:latin typeface="Calibri" panose="020F0502020204030204" pitchFamily="2" charset="0"/>
              </a:rPr>
              <a:t>3</a:t>
            </a:r>
            <a:r>
              <a:rPr lang="en-US" altLang="x-none" sz="2800" b="1" dirty="0">
                <a:latin typeface="Calibri" panose="020F0502020204030204" pitchFamily="2" charset="0"/>
              </a:rPr>
              <a:t>. Lanjutan </a:t>
            </a:r>
            <a:r>
              <a:rPr lang="zh-CN" altLang="en-US" sz="2800" b="1" dirty="0">
                <a:latin typeface="Calibri" panose="020F0502020204030204" pitchFamily="2" charset="0"/>
              </a:rPr>
              <a:t>Kriteria </a:t>
            </a:r>
            <a:r>
              <a:rPr lang="en-US" altLang="x-none" sz="2800" b="1" dirty="0">
                <a:latin typeface="Calibri" panose="020F0502020204030204" pitchFamily="2" charset="0"/>
              </a:rPr>
              <a:t>Ketaatan Terhadap Parameter </a:t>
            </a:r>
            <a:r>
              <a:rPr lang="zh-CN" altLang="en-US" sz="2400" b="1" dirty="0">
                <a:latin typeface="Calibri" panose="020F0502020204030204" pitchFamily="2" charset="0"/>
              </a:rPr>
              <a:t>(2)</a:t>
            </a:r>
            <a:endParaRPr lang="en-US" altLang="x-none" sz="2400" dirty="0">
              <a:latin typeface="Calibri" panose="020F0502020204030204" pitchFamily="2" charset="0"/>
            </a:endParaRPr>
          </a:p>
        </p:txBody>
      </p:sp>
      <p:graphicFrame>
        <p:nvGraphicFramePr>
          <p:cNvPr id="22531" name="Table 22530"/>
          <p:cNvGraphicFramePr/>
          <p:nvPr/>
        </p:nvGraphicFramePr>
        <p:xfrm>
          <a:off x="142875" y="1571625"/>
          <a:ext cx="3357563" cy="1920875"/>
        </p:xfrm>
        <a:graphic>
          <a:graphicData uri="http://schemas.openxmlformats.org/drawingml/2006/table">
            <a:tbl>
              <a:tblPr/>
              <a:tblGrid>
                <a:gridCol w="3357563"/>
              </a:tblGrid>
              <a:tr h="192087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800">
                          <a:latin typeface="Arial" panose="020B0604020202020204" pitchFamily="34" charset="0"/>
                        </a:rPr>
                        <a:t>B. Melakukan pengukuran parameter pH, TSS, COD, dan debit harian, bagi perusahaan yang mempunyai kewajiban pengukuran</a:t>
                      </a:r>
                      <a:endParaRPr sz="1800">
                        <a:latin typeface="Arial" panose="020B0604020202020204" pitchFamily="34" charset="0"/>
                      </a:endParaRPr>
                    </a:p>
                    <a:p>
                      <a:pPr marL="0" lvl="0" indent="0" eaLnBrk="1" hangingPunct="1">
                        <a:spcBef>
                          <a:spcPct val="0"/>
                        </a:spcBef>
                        <a:buFont typeface="Arial" panose="020B0604020202020204" pitchFamily="34" charset="0"/>
                        <a:buNone/>
                      </a:pPr>
                      <a:r>
                        <a:rPr sz="1800">
                          <a:latin typeface="Arial" panose="020B0604020202020204" pitchFamily="34" charset="0"/>
                        </a:rPr>
                        <a:t>C. Menghitung beban pencemaran</a:t>
                      </a:r>
                      <a:endParaRPr lang="en-US"/>
                    </a:p>
                  </a:txBody>
                  <a:tcPr marL="49088" marR="49088" marT="0" marB="0" vert="horz" anchor="t">
                    <a:lnL>
                      <a:noFill/>
                    </a:lnL>
                    <a:lnR>
                      <a:noFill/>
                    </a:lnR>
                    <a:lnT>
                      <a:noFill/>
                    </a:lnT>
                    <a:lnB>
                      <a:noFill/>
                    </a:lnB>
                    <a:lnTlToBr>
                      <a:noFill/>
                    </a:lnTlToBr>
                    <a:lnBlToTr>
                      <a:noFill/>
                    </a:lnBlToTr>
                    <a:noFill/>
                  </a:tcPr>
                </a:tc>
              </a:tr>
            </a:tbl>
          </a:graphicData>
        </a:graphic>
      </p:graphicFrame>
      <p:graphicFrame>
        <p:nvGraphicFramePr>
          <p:cNvPr id="22533" name="Table 22532"/>
          <p:cNvGraphicFramePr/>
          <p:nvPr/>
        </p:nvGraphicFramePr>
        <p:xfrm>
          <a:off x="3429000" y="1531938"/>
          <a:ext cx="3357563" cy="1920875"/>
        </p:xfrm>
        <a:graphic>
          <a:graphicData uri="http://schemas.openxmlformats.org/drawingml/2006/table">
            <a:tbl>
              <a:tblPr/>
              <a:tblGrid>
                <a:gridCol w="3357563"/>
              </a:tblGrid>
              <a:tr h="192087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800">
                          <a:latin typeface="Arial" panose="020B0604020202020204" pitchFamily="34" charset="0"/>
                        </a:rPr>
                        <a:t>B. Melakukan pengukuran parameter pH, TSS, COD dan debit harian, bagi perusahaan yang mempunyai kewajiban pengukuran</a:t>
                      </a:r>
                      <a:endParaRPr sz="1800">
                        <a:latin typeface="Arial" panose="020B0604020202020204" pitchFamily="34" charset="0"/>
                      </a:endParaRPr>
                    </a:p>
                    <a:p>
                      <a:pPr marL="0" lvl="0" indent="0" eaLnBrk="1" hangingPunct="1">
                        <a:spcBef>
                          <a:spcPct val="0"/>
                        </a:spcBef>
                        <a:buFont typeface="Arial" panose="020B0604020202020204" pitchFamily="34" charset="0"/>
                        <a:buNone/>
                      </a:pPr>
                      <a:r>
                        <a:rPr sz="1800">
                          <a:latin typeface="Arial" panose="020B0604020202020204" pitchFamily="34" charset="0"/>
                        </a:rPr>
                        <a:t>C. Tidak menghitung bebam pencemaran</a:t>
                      </a:r>
                      <a:endParaRPr lang="en-US"/>
                    </a:p>
                  </a:txBody>
                  <a:tcPr marL="49088" marR="49088" marT="0" marB="0" vert="horz" anchor="t">
                    <a:lnL>
                      <a:noFill/>
                    </a:lnL>
                    <a:lnR>
                      <a:noFill/>
                    </a:lnR>
                    <a:lnT>
                      <a:noFill/>
                    </a:lnT>
                    <a:lnB>
                      <a:noFill/>
                    </a:lnB>
                    <a:lnTlToBr>
                      <a:noFill/>
                    </a:lnTlToBr>
                    <a:lnBlToTr>
                      <a:noFill/>
                    </a:lnBlToTr>
                    <a:noFill/>
                  </a:tcPr>
                </a:tc>
              </a:tr>
            </a:tbl>
          </a:graphicData>
        </a:graphic>
      </p:graphicFrame>
      <p:grpSp>
        <p:nvGrpSpPr>
          <p:cNvPr id="22535" name="Group 7"/>
          <p:cNvGrpSpPr/>
          <p:nvPr/>
        </p:nvGrpSpPr>
        <p:grpSpPr>
          <a:xfrm>
            <a:off x="214313" y="714375"/>
            <a:ext cx="2928937" cy="714375"/>
            <a:chOff x="0" y="0"/>
            <a:chExt cx="2428892" cy="714380"/>
          </a:xfrm>
        </p:grpSpPr>
        <p:grpSp>
          <p:nvGrpSpPr>
            <p:cNvPr id="22536" name="Rounded Rectangle 8"/>
            <p:cNvGrpSpPr/>
            <p:nvPr/>
          </p:nvGrpSpPr>
          <p:grpSpPr>
            <a:xfrm>
              <a:off x="-26067" y="-31623"/>
              <a:ext cx="2477075" cy="768101"/>
              <a:chOff x="0" y="0"/>
              <a:chExt cx="2987040" cy="768096"/>
            </a:xfrm>
          </p:grpSpPr>
          <p:pic>
            <p:nvPicPr>
              <p:cNvPr id="22537" name="Rounded Rectangle 8"/>
              <p:cNvPicPr/>
              <p:nvPr/>
            </p:nvPicPr>
            <p:blipFill>
              <a:blip r:embed="rId1"/>
              <a:stretch>
                <a:fillRect/>
              </a:stretch>
            </p:blipFill>
            <p:spPr>
              <a:xfrm>
                <a:off x="0" y="0"/>
                <a:ext cx="2987040" cy="768096"/>
              </a:xfrm>
              <a:prstGeom prst="rect">
                <a:avLst/>
              </a:prstGeom>
              <a:noFill/>
              <a:ln w="9525">
                <a:noFill/>
              </a:ln>
            </p:spPr>
          </p:pic>
          <p:sp>
            <p:nvSpPr>
              <p:cNvPr id="22538" name="Text Box 22537"/>
              <p:cNvSpPr txBox="1"/>
              <p:nvPr/>
            </p:nvSpPr>
            <p:spPr>
              <a:xfrm>
                <a:off x="66306" y="66496"/>
                <a:ext cx="2859191" cy="644629"/>
              </a:xfrm>
              <a:prstGeom prst="rect">
                <a:avLst/>
              </a:prstGeom>
              <a:noFill/>
              <a:ln w="9525">
                <a:noFill/>
              </a:ln>
            </p:spPr>
            <p:txBody>
              <a:bodyPr anchor="ctr"/>
              <a:p>
                <a:pPr algn="ctr"/>
                <a:endParaRPr lang="en-US" altLang="x-none" dirty="0">
                  <a:solidFill>
                    <a:srgbClr val="000000"/>
                  </a:solidFill>
                  <a:latin typeface="Arial" panose="020B0604020202020204" pitchFamily="34" charset="0"/>
                </a:endParaRPr>
              </a:p>
            </p:txBody>
          </p:sp>
        </p:grpSp>
        <p:sp>
          <p:nvSpPr>
            <p:cNvPr id="22539" name="TextBox 9"/>
            <p:cNvSpPr txBox="1"/>
            <p:nvPr/>
          </p:nvSpPr>
          <p:spPr>
            <a:xfrm>
              <a:off x="905906" y="104776"/>
              <a:ext cx="663603" cy="461668"/>
            </a:xfrm>
            <a:prstGeom prst="rect">
              <a:avLst/>
            </a:prstGeom>
            <a:noFill/>
            <a:ln w="9525">
              <a:noFill/>
            </a:ln>
          </p:spPr>
          <p:txBody>
            <a:bodyPr wrap="none">
              <a:spAutoFit/>
            </a:bodyPr>
            <a:p>
              <a:pPr algn="ctr"/>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grpSp>
        <p:nvGrpSpPr>
          <p:cNvPr id="22540" name="Group 10"/>
          <p:cNvGrpSpPr/>
          <p:nvPr/>
        </p:nvGrpSpPr>
        <p:grpSpPr>
          <a:xfrm>
            <a:off x="3500438" y="714375"/>
            <a:ext cx="2714625" cy="714375"/>
            <a:chOff x="0" y="0"/>
            <a:chExt cx="2357454" cy="714380"/>
          </a:xfrm>
        </p:grpSpPr>
        <p:grpSp>
          <p:nvGrpSpPr>
            <p:cNvPr id="22541" name="Rounded Rectangle 11"/>
            <p:cNvGrpSpPr/>
            <p:nvPr/>
          </p:nvGrpSpPr>
          <p:grpSpPr>
            <a:xfrm>
              <a:off x="-27628" y="-31623"/>
              <a:ext cx="2408739" cy="768101"/>
              <a:chOff x="0" y="0"/>
              <a:chExt cx="2773680" cy="768096"/>
            </a:xfrm>
          </p:grpSpPr>
          <p:pic>
            <p:nvPicPr>
              <p:cNvPr id="22542" name="Rounded Rectangle 11"/>
              <p:cNvPicPr/>
              <p:nvPr/>
            </p:nvPicPr>
            <p:blipFill>
              <a:blip r:embed="rId2"/>
              <a:stretch>
                <a:fillRect/>
              </a:stretch>
            </p:blipFill>
            <p:spPr>
              <a:xfrm>
                <a:off x="0" y="0"/>
                <a:ext cx="2773680" cy="768096"/>
              </a:xfrm>
              <a:prstGeom prst="rect">
                <a:avLst/>
              </a:prstGeom>
              <a:noFill/>
              <a:ln w="9525">
                <a:noFill/>
              </a:ln>
            </p:spPr>
          </p:pic>
          <p:sp>
            <p:nvSpPr>
              <p:cNvPr id="22543" name="Text Box 22542"/>
              <p:cNvSpPr txBox="1"/>
              <p:nvPr/>
            </p:nvSpPr>
            <p:spPr>
              <a:xfrm>
                <a:off x="66687" y="66496"/>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2544" name="TextBox 12"/>
            <p:cNvSpPr txBox="1"/>
            <p:nvPr/>
          </p:nvSpPr>
          <p:spPr>
            <a:xfrm>
              <a:off x="714380" y="157919"/>
              <a:ext cx="948286"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22545" name="Group 13"/>
          <p:cNvGrpSpPr/>
          <p:nvPr/>
        </p:nvGrpSpPr>
        <p:grpSpPr>
          <a:xfrm>
            <a:off x="6572250" y="714375"/>
            <a:ext cx="2428875" cy="714375"/>
            <a:chOff x="0" y="0"/>
            <a:chExt cx="2000263" cy="714380"/>
          </a:xfrm>
        </p:grpSpPr>
        <p:grpSp>
          <p:nvGrpSpPr>
            <p:cNvPr id="22546" name="Rounded Rectangle 14"/>
            <p:cNvGrpSpPr/>
            <p:nvPr/>
          </p:nvGrpSpPr>
          <p:grpSpPr>
            <a:xfrm>
              <a:off x="-25729" y="-31623"/>
              <a:ext cx="2048269" cy="768101"/>
              <a:chOff x="0" y="0"/>
              <a:chExt cx="2487168" cy="768096"/>
            </a:xfrm>
          </p:grpSpPr>
          <p:pic>
            <p:nvPicPr>
              <p:cNvPr id="22547" name="Rounded Rectangle 14"/>
              <p:cNvPicPr/>
              <p:nvPr/>
            </p:nvPicPr>
            <p:blipFill>
              <a:blip r:embed="rId3"/>
              <a:stretch>
                <a:fillRect/>
              </a:stretch>
            </p:blipFill>
            <p:spPr>
              <a:xfrm>
                <a:off x="0" y="0"/>
                <a:ext cx="2487168" cy="768096"/>
              </a:xfrm>
              <a:prstGeom prst="rect">
                <a:avLst/>
              </a:prstGeom>
              <a:noFill/>
              <a:ln w="9525">
                <a:noFill/>
              </a:ln>
            </p:spPr>
          </p:pic>
          <p:sp>
            <p:nvSpPr>
              <p:cNvPr id="22548" name="Text Box 22547"/>
              <p:cNvSpPr txBox="1"/>
              <p:nvPr/>
            </p:nvSpPr>
            <p:spPr>
              <a:xfrm>
                <a:off x="66115" y="66496"/>
                <a:ext cx="235912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2549" name="TextBox 15"/>
            <p:cNvSpPr txBox="1"/>
            <p:nvPr/>
          </p:nvSpPr>
          <p:spPr>
            <a:xfrm>
              <a:off x="651869" y="122238"/>
              <a:ext cx="766811"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22550" name="Rectangle 1"/>
          <p:cNvSpPr/>
          <p:nvPr/>
        </p:nvSpPr>
        <p:spPr>
          <a:xfrm>
            <a:off x="214313" y="3489325"/>
            <a:ext cx="8786812" cy="3324225"/>
          </a:xfrm>
          <a:prstGeom prst="rect">
            <a:avLst/>
          </a:prstGeom>
          <a:noFill/>
          <a:ln w="9525">
            <a:noFill/>
          </a:ln>
        </p:spPr>
        <p:txBody>
          <a:bodyPr anchor="ctr">
            <a:spAutoFit/>
          </a:bodyPr>
          <a:p>
            <a:pPr marL="228600" indent="-228600">
              <a:buFont typeface="Calibri" panose="020F0502020204030204" pitchFamily="2" charset="0"/>
              <a:buAutoNum type="arabicPeriod"/>
            </a:pPr>
            <a:r>
              <a:rPr lang="en-US" altLang="x-none" sz="1400" dirty="0">
                <a:latin typeface="Arial" panose="020B0604020202020204" pitchFamily="34" charset="0"/>
              </a:rPr>
              <a:t>Khusus industri </a:t>
            </a:r>
            <a:r>
              <a:rPr lang="zh-CN" altLang="en-US" sz="1400" dirty="0">
                <a:latin typeface="Arial" panose="020B0604020202020204" pitchFamily="34" charset="0"/>
              </a:rPr>
              <a:t>Manufaktur, Prasarana, Jasa (</a:t>
            </a:r>
            <a:r>
              <a:rPr lang="en-US" altLang="x-none" sz="1400" dirty="0">
                <a:latin typeface="Arial" panose="020B0604020202020204" pitchFamily="34" charset="0"/>
              </a:rPr>
              <a:t>MPJ</a:t>
            </a:r>
            <a:r>
              <a:rPr lang="zh-CN" altLang="en-US" sz="1400" dirty="0">
                <a:latin typeface="Arial" panose="020B0604020202020204" pitchFamily="34" charset="0"/>
              </a:rPr>
              <a:t>)  parameter </a:t>
            </a:r>
            <a:r>
              <a:rPr lang="en-US" altLang="x-none" sz="1400" dirty="0">
                <a:latin typeface="Arial" panose="020B0604020202020204" pitchFamily="34" charset="0"/>
              </a:rPr>
              <a:t>Total Zat Padat Larut atau </a:t>
            </a:r>
            <a:r>
              <a:rPr lang="en-US" altLang="x-none" sz="1400" i="1" dirty="0">
                <a:latin typeface="Arial" panose="020B0604020202020204" pitchFamily="34" charset="0"/>
              </a:rPr>
              <a:t>Total Dissolve Solid</a:t>
            </a:r>
            <a:r>
              <a:rPr lang="en-US" altLang="x-none" sz="1400" dirty="0">
                <a:latin typeface="Arial" panose="020B0604020202020204" pitchFamily="34" charset="0"/>
              </a:rPr>
              <a:t> (TDS) </a:t>
            </a:r>
            <a:r>
              <a:rPr lang="zh-CN" altLang="en-US" sz="1400" dirty="0">
                <a:latin typeface="Arial" panose="020B0604020202020204" pitchFamily="34" charset="0"/>
              </a:rPr>
              <a:t>tidak dipertimbangkan dalam penilaian untuk badan air penerima ke laut;</a:t>
            </a:r>
            <a:endParaRPr lang="zh-CN" altLang="en-US" sz="1400" dirty="0">
              <a:latin typeface="Arial" panose="020B0604020202020204" pitchFamily="34" charset="0"/>
            </a:endParaRPr>
          </a:p>
          <a:p>
            <a:pPr marL="228600" indent="-228600">
              <a:buFont typeface="Calibri" panose="020F0502020204030204" pitchFamily="2" charset="0"/>
              <a:buAutoNum type="arabicPeriod"/>
            </a:pPr>
            <a:r>
              <a:rPr lang="en-US" altLang="x-none" sz="1400" dirty="0">
                <a:latin typeface="Arial" panose="020B0604020202020204" pitchFamily="34" charset="0"/>
              </a:rPr>
              <a:t>Khusus Industri Agro yang belum memiliki baku mutu spesifik wajib </a:t>
            </a:r>
            <a:r>
              <a:rPr lang="zh-CN" altLang="en-US" sz="1400" dirty="0">
                <a:latin typeface="Arial" panose="020B0604020202020204" pitchFamily="34" charset="0"/>
              </a:rPr>
              <a:t>mengacu kepada Kepmen 51 thn. 1995 Lampiran C Golongan 1 dengan parameter </a:t>
            </a:r>
            <a:r>
              <a:rPr lang="en-US" altLang="x-none" sz="1400" dirty="0">
                <a:latin typeface="Arial" panose="020B0604020202020204" pitchFamily="34" charset="0"/>
              </a:rPr>
              <a:t>BOD, COD, pH, TSS, Minyak dan Lemak</a:t>
            </a:r>
            <a:r>
              <a:rPr lang="zh-CN" altLang="en-US" sz="1400" dirty="0">
                <a:latin typeface="Arial" panose="020B0604020202020204" pitchFamily="34" charset="0"/>
              </a:rPr>
              <a:t>, sedangkan untuk industri Teh parameter hanya BOD, COD, pH, TSS;</a:t>
            </a:r>
            <a:r>
              <a:rPr lang="en-US" altLang="x-none" sz="1400" dirty="0">
                <a:latin typeface="Arial" panose="020B0604020202020204" pitchFamily="34" charset="0"/>
              </a:rPr>
              <a:t> </a:t>
            </a:r>
            <a:endParaRPr lang="zh-CN" altLang="en-US" sz="1400" dirty="0">
              <a:latin typeface="Arial" panose="020B0604020202020204" pitchFamily="34" charset="0"/>
            </a:endParaRPr>
          </a:p>
          <a:p>
            <a:pPr marL="228600" indent="-228600">
              <a:buFont typeface="Calibri" panose="020F0502020204030204" pitchFamily="2" charset="0"/>
              <a:buAutoNum type="arabicPeriod"/>
            </a:pPr>
            <a:r>
              <a:rPr lang="en-US" altLang="x-none" sz="1400" dirty="0">
                <a:latin typeface="Arial" panose="020B0604020202020204" pitchFamily="34" charset="0"/>
              </a:rPr>
              <a:t>Khusus Industri </a:t>
            </a:r>
            <a:r>
              <a:rPr lang="zh-CN" altLang="en-US" sz="1400" dirty="0">
                <a:latin typeface="Arial" panose="020B0604020202020204" pitchFamily="34" charset="0"/>
              </a:rPr>
              <a:t>MPJ  </a:t>
            </a:r>
            <a:r>
              <a:rPr lang="en-US" altLang="x-none" sz="1400" dirty="0">
                <a:latin typeface="Arial" panose="020B0604020202020204" pitchFamily="34" charset="0"/>
              </a:rPr>
              <a:t>yang belum memiliki Baku Mutu spesifik wajib mengacu kepada Kepmen LH No. 51 Tahun 1995 Lampiran C golongan 1</a:t>
            </a:r>
            <a:r>
              <a:rPr lang="zh-CN" altLang="en-US" sz="1400" dirty="0">
                <a:latin typeface="Arial" panose="020B0604020202020204" pitchFamily="34" charset="0"/>
              </a:rPr>
              <a:t> dengan parameter BOD, COD, pH, TSS, Minyak dan Lemak, NH3, Hg, Pb, Cd, Cr, Cr(+6), Ag, Zn, Sn, Ni, As, Cu; </a:t>
            </a:r>
            <a:endParaRPr lang="zh-CN" altLang="en-US" sz="1400" dirty="0">
              <a:latin typeface="Arial" panose="020B0604020202020204" pitchFamily="34" charset="0"/>
            </a:endParaRPr>
          </a:p>
          <a:p>
            <a:pPr marL="228600" indent="-228600">
              <a:buFont typeface="Calibri" panose="020F0502020204030204" pitchFamily="2" charset="0"/>
              <a:buAutoNum type="arabicPeriod"/>
            </a:pPr>
            <a:r>
              <a:rPr lang="en-US" altLang="x-none" sz="1400" dirty="0">
                <a:latin typeface="Arial" panose="020B0604020202020204" pitchFamily="34" charset="0"/>
              </a:rPr>
              <a:t>Industri Pertambangan</a:t>
            </a:r>
            <a:r>
              <a:rPr lang="zh-CN" altLang="en-US" sz="1400" dirty="0">
                <a:latin typeface="Arial" panose="020B0604020202020204" pitchFamily="34" charset="0"/>
              </a:rPr>
              <a:t> Mangan,  </a:t>
            </a:r>
            <a:r>
              <a:rPr lang="en-US" altLang="x-none" sz="1400" dirty="0">
                <a:latin typeface="Arial" panose="020B0604020202020204" pitchFamily="34" charset="0"/>
              </a:rPr>
              <a:t>menggunakan Baku Mutu (BM) Tambang </a:t>
            </a:r>
            <a:r>
              <a:rPr lang="zh-CN" altLang="en-US" sz="1400" dirty="0">
                <a:latin typeface="Arial" panose="020B0604020202020204" pitchFamily="34" charset="0"/>
              </a:rPr>
              <a:t>Nikel</a:t>
            </a:r>
            <a:r>
              <a:rPr lang="en-US" altLang="x-none" sz="1400" dirty="0">
                <a:latin typeface="Arial" panose="020B0604020202020204" pitchFamily="34" charset="0"/>
              </a:rPr>
              <a:t>.</a:t>
            </a:r>
            <a:endParaRPr lang="en-US" altLang="x-none" sz="1400" dirty="0">
              <a:latin typeface="Arial" panose="020B0604020202020204" pitchFamily="34" charset="0"/>
            </a:endParaRPr>
          </a:p>
          <a:p>
            <a:pPr marL="228600" indent="-228600">
              <a:buFont typeface="Calibri" panose="020F0502020204030204" pitchFamily="2" charset="0"/>
              <a:buAutoNum type="arabicPeriod"/>
            </a:pPr>
            <a:r>
              <a:rPr lang="zh-CN" altLang="en-US" sz="1400" dirty="0">
                <a:latin typeface="Arial" panose="020B0604020202020204" pitchFamily="34" charset="0"/>
              </a:rPr>
              <a:t>Ketaatan parameter yang dipantau mengikuti hirarki : </a:t>
            </a:r>
            <a:endParaRPr lang="en-US" altLang="x-none" sz="1400" dirty="0">
              <a:latin typeface="Arial" panose="020B0604020202020204" pitchFamily="34" charset="0"/>
            </a:endParaRPr>
          </a:p>
          <a:p>
            <a:pPr marL="685800" lvl="1" indent="-228600" eaLnBrk="1" hangingPunct="1">
              <a:buFont typeface="Calibri" panose="020F0502020204030204" pitchFamily="2" charset="0"/>
              <a:buAutoNum type="alphaLcPeriod"/>
            </a:pPr>
            <a:r>
              <a:rPr lang="en-US" altLang="x-none" sz="1400" dirty="0">
                <a:latin typeface="Arial" panose="020B0604020202020204" pitchFamily="34" charset="0"/>
              </a:rPr>
              <a:t>Baku Mutu </a:t>
            </a:r>
            <a:r>
              <a:rPr lang="zh-CN" altLang="en-US" sz="1400" dirty="0">
                <a:latin typeface="Arial" panose="020B0604020202020204" pitchFamily="34" charset="0"/>
              </a:rPr>
              <a:t>IZIN (IPLC) yang menetapkan Baku Mutu Air Limbah;</a:t>
            </a:r>
            <a:endParaRPr lang="zh-CN" altLang="en-US" sz="1400" dirty="0">
              <a:latin typeface="Arial" panose="020B0604020202020204" pitchFamily="34" charset="0"/>
            </a:endParaRPr>
          </a:p>
          <a:p>
            <a:pPr marL="685800" lvl="1" indent="-228600" eaLnBrk="1" hangingPunct="1">
              <a:buFont typeface="Calibri" panose="020F0502020204030204" pitchFamily="2" charset="0"/>
              <a:buAutoNum type="alphaLcPeriod"/>
            </a:pPr>
            <a:r>
              <a:rPr lang="en-US" altLang="x-none" sz="1400" dirty="0">
                <a:latin typeface="Arial" panose="020B0604020202020204" pitchFamily="34" charset="0"/>
              </a:rPr>
              <a:t>Baku Mutu </a:t>
            </a:r>
            <a:r>
              <a:rPr lang="zh-CN" altLang="en-US" sz="1400" dirty="0">
                <a:latin typeface="Arial" panose="020B0604020202020204" pitchFamily="34" charset="0"/>
              </a:rPr>
              <a:t>Daerah (Spesifik);</a:t>
            </a:r>
            <a:endParaRPr lang="zh-CN" altLang="en-US" sz="1400" dirty="0">
              <a:latin typeface="Arial" panose="020B0604020202020204" pitchFamily="34" charset="0"/>
            </a:endParaRPr>
          </a:p>
          <a:p>
            <a:pPr marL="685800" lvl="1" indent="-228600" eaLnBrk="1" hangingPunct="1">
              <a:buFont typeface="Calibri" panose="020F0502020204030204" pitchFamily="2" charset="0"/>
              <a:buAutoNum type="alphaLcPeriod"/>
            </a:pPr>
            <a:r>
              <a:rPr lang="en-US" altLang="x-none" sz="1400" dirty="0">
                <a:latin typeface="Arial" panose="020B0604020202020204" pitchFamily="34" charset="0"/>
              </a:rPr>
              <a:t>Baku Mutu </a:t>
            </a:r>
            <a:r>
              <a:rPr lang="zh-CN" altLang="en-US" sz="1400" dirty="0">
                <a:latin typeface="Arial" panose="020B0604020202020204" pitchFamily="34" charset="0"/>
              </a:rPr>
              <a:t>Nasional (Spesifik);</a:t>
            </a:r>
            <a:endParaRPr lang="zh-CN" altLang="en-US" sz="1400" dirty="0">
              <a:latin typeface="Arial" panose="020B0604020202020204" pitchFamily="34" charset="0"/>
            </a:endParaRPr>
          </a:p>
          <a:p>
            <a:pPr marL="685800" lvl="1" indent="-228600" eaLnBrk="1" hangingPunct="1">
              <a:buFont typeface="Calibri" panose="020F0502020204030204" pitchFamily="2" charset="0"/>
              <a:buAutoNum type="alphaLcPeriod"/>
            </a:pPr>
            <a:r>
              <a:rPr lang="en-US" altLang="x-none" sz="1400" dirty="0">
                <a:latin typeface="Arial" panose="020B0604020202020204" pitchFamily="34" charset="0"/>
              </a:rPr>
              <a:t>Baku Mutu </a:t>
            </a:r>
            <a:r>
              <a:rPr lang="zh-CN" altLang="en-US" sz="1400" dirty="0">
                <a:latin typeface="Arial" panose="020B0604020202020204" pitchFamily="34" charset="0"/>
              </a:rPr>
              <a:t>yang tercantum dalam dokumen AMDAL</a:t>
            </a:r>
            <a:r>
              <a:rPr lang="en-US" altLang="x-none" sz="1400" dirty="0">
                <a:latin typeface="Arial" panose="020B0604020202020204" pitchFamily="34" charset="0"/>
              </a:rPr>
              <a:t>/</a:t>
            </a:r>
            <a:r>
              <a:rPr lang="zh-CN" altLang="en-US" sz="1400" dirty="0">
                <a:latin typeface="Arial" panose="020B0604020202020204" pitchFamily="34" charset="0"/>
              </a:rPr>
              <a:t>UKL</a:t>
            </a:r>
            <a:r>
              <a:rPr lang="en-US" altLang="x-none" sz="1400" dirty="0">
                <a:latin typeface="Arial" panose="020B0604020202020204" pitchFamily="34" charset="0"/>
              </a:rPr>
              <a:t>-</a:t>
            </a:r>
            <a:r>
              <a:rPr lang="zh-CN" altLang="en-US" sz="1400" dirty="0">
                <a:latin typeface="Arial" panose="020B0604020202020204" pitchFamily="34" charset="0"/>
              </a:rPr>
              <a:t>UPL;</a:t>
            </a:r>
            <a:endParaRPr lang="zh-CN" altLang="en-US" sz="1400" dirty="0">
              <a:latin typeface="Arial" panose="020B0604020202020204" pitchFamily="34" charset="0"/>
            </a:endParaRPr>
          </a:p>
          <a:p>
            <a:pPr marL="685800" lvl="1" indent="-228600" eaLnBrk="1" hangingPunct="1">
              <a:buFont typeface="Calibri" panose="020F0502020204030204" pitchFamily="2" charset="0"/>
              <a:buAutoNum type="alphaLcPeriod"/>
            </a:pPr>
            <a:r>
              <a:rPr lang="en-US" altLang="x-none" sz="1400" dirty="0">
                <a:latin typeface="Arial" panose="020B0604020202020204" pitchFamily="34" charset="0"/>
              </a:rPr>
              <a:t>Baku Mutu sesuai Kepmen LH No. 51 LAMPIRAN C Golongan 1</a:t>
            </a:r>
            <a:endParaRPr lang="en-US" altLang="x-none" sz="1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barn(inVertical)">
                                      <p:cBhvr>
                                        <p:cTn id="11" dur="500"/>
                                        <p:tgtEl>
                                          <p:spTgt spid="2253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barn(inVertical)">
                                      <p:cBhvr>
                                        <p:cTn id="15" dur="500"/>
                                        <p:tgtEl>
                                          <p:spTgt spid="2253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2540"/>
                                        </p:tgtEl>
                                        <p:attrNameLst>
                                          <p:attrName>style.visibility</p:attrName>
                                        </p:attrNameLst>
                                      </p:cBhvr>
                                      <p:to>
                                        <p:strVal val="visible"/>
                                      </p:to>
                                    </p:set>
                                    <p:animEffect transition="in" filter="barn(inVertical)">
                                      <p:cBhvr>
                                        <p:cTn id="19" dur="500"/>
                                        <p:tgtEl>
                                          <p:spTgt spid="2254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2533"/>
                                        </p:tgtEl>
                                        <p:attrNameLst>
                                          <p:attrName>style.visibility</p:attrName>
                                        </p:attrNameLst>
                                      </p:cBhvr>
                                      <p:to>
                                        <p:strVal val="visible"/>
                                      </p:to>
                                    </p:set>
                                    <p:animEffect transition="in" filter="barn(inVertical)">
                                      <p:cBhvr>
                                        <p:cTn id="23" dur="500"/>
                                        <p:tgtEl>
                                          <p:spTgt spid="22533"/>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2545"/>
                                        </p:tgtEl>
                                        <p:attrNameLst>
                                          <p:attrName>style.visibility</p:attrName>
                                        </p:attrNameLst>
                                      </p:cBhvr>
                                      <p:to>
                                        <p:strVal val="visible"/>
                                      </p:to>
                                    </p:set>
                                    <p:animEffect transition="in" filter="barn(inVertical)">
                                      <p:cBhvr>
                                        <p:cTn id="27" dur="500"/>
                                        <p:tgtEl>
                                          <p:spTgt spid="2254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2550"/>
                                        </p:tgtEl>
                                        <p:attrNameLst>
                                          <p:attrName>style.visibility</p:attrName>
                                        </p:attrNameLst>
                                      </p:cBhvr>
                                      <p:to>
                                        <p:strVal val="visible"/>
                                      </p:to>
                                    </p:set>
                                    <p:animEffect transition="in" filter="barn(inVertical)">
                                      <p:cBhvr>
                                        <p:cTn id="31"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4" name="Table 23553"/>
          <p:cNvGraphicFramePr/>
          <p:nvPr/>
        </p:nvGraphicFramePr>
        <p:xfrm>
          <a:off x="179388" y="1928813"/>
          <a:ext cx="2749550" cy="4876800"/>
        </p:xfrm>
        <a:graphic>
          <a:graphicData uri="http://schemas.openxmlformats.org/drawingml/2006/table">
            <a:tbl>
              <a:tblPr/>
              <a:tblGrid>
                <a:gridCol w="2749550"/>
              </a:tblGrid>
              <a:tr h="4876800">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2000">
                          <a:latin typeface="Arial" panose="020B0604020202020204" pitchFamily="34" charset="0"/>
                        </a:rPr>
                        <a:t>Melaporkan data secara lengkap sesuai dengan yang dipersyaratkan </a:t>
                      </a:r>
                      <a:r>
                        <a:rPr sz="2000" b="1" u="sng">
                          <a:latin typeface="Arial" panose="020B0604020202020204" pitchFamily="34" charset="0"/>
                        </a:rPr>
                        <a:t>&gt;</a:t>
                      </a:r>
                      <a:r>
                        <a:rPr sz="2000" b="1">
                          <a:latin typeface="Arial" panose="020B0604020202020204" pitchFamily="34" charset="0"/>
                        </a:rPr>
                        <a:t>90%</a:t>
                      </a:r>
                      <a:r>
                        <a:rPr sz="2000">
                          <a:latin typeface="Arial" panose="020B0604020202020204" pitchFamily="34" charset="0"/>
                        </a:rPr>
                        <a:t>  sebagai berikut:</a:t>
                      </a:r>
                      <a:endParaRPr sz="20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2000">
                          <a:latin typeface="Arial" panose="020B0604020202020204" pitchFamily="34" charset="0"/>
                        </a:rPr>
                        <a:t>Pemantauan kualitas air limbah;</a:t>
                      </a:r>
                      <a:endParaRPr sz="20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2000">
                          <a:latin typeface="Arial" panose="020B0604020202020204" pitchFamily="34" charset="0"/>
                        </a:rPr>
                        <a:t>Produksi bulanan (riil) atau bahan baku;</a:t>
                      </a:r>
                      <a:endParaRPr sz="2000">
                        <a:latin typeface="Arial" panose="020B0604020202020204" pitchFamily="34" charset="0"/>
                      </a:endParaRPr>
                    </a:p>
                    <a:p>
                      <a:pPr marL="0" lvl="0" indent="0" eaLnBrk="1" hangingPunct="1">
                        <a:spcBef>
                          <a:spcPct val="0"/>
                        </a:spcBef>
                        <a:buFont typeface="Calibri" panose="020F0502020204030204" pitchFamily="2" charset="0"/>
                        <a:buAutoNum type="arabicPeriod"/>
                      </a:pPr>
                      <a:r>
                        <a:rPr sz="2000">
                          <a:latin typeface="Arial" panose="020B0604020202020204" pitchFamily="34" charset="0"/>
                        </a:rPr>
                        <a:t>Catatan debit harian air limbah yang dibuang.</a:t>
                      </a:r>
                      <a:endParaRPr sz="2000">
                        <a:latin typeface="Arial" panose="020B0604020202020204" pitchFamily="34" charset="0"/>
                      </a:endParaRPr>
                    </a:p>
                    <a:p>
                      <a:pPr marL="0" lvl="0" indent="0" eaLnBrk="1" hangingPunct="1">
                        <a:spcBef>
                          <a:spcPct val="0"/>
                        </a:spcBef>
                        <a:buFont typeface="+mj-lt"/>
                        <a:buNone/>
                      </a:pPr>
                      <a:endParaRPr sz="2000">
                        <a:latin typeface="Arial" panose="020B0604020202020204" pitchFamily="34" charset="0"/>
                      </a:endParaRPr>
                    </a:p>
                    <a:p>
                      <a:pPr marL="0" lvl="0" indent="0" eaLnBrk="1" hangingPunct="1">
                        <a:spcBef>
                          <a:spcPct val="0"/>
                        </a:spcBef>
                        <a:buFont typeface="+mj-lt"/>
                        <a:buNone/>
                      </a:pPr>
                      <a:endParaRPr sz="2000">
                        <a:latin typeface="Arial" panose="020B0604020202020204" pitchFamily="34" charset="0"/>
                      </a:endParaRPr>
                    </a:p>
                    <a:p>
                      <a:pPr marL="0" lvl="0" indent="0" eaLnBrk="1" hangingPunct="1">
                        <a:spcBef>
                          <a:spcPct val="0"/>
                        </a:spcBef>
                        <a:buFont typeface="+mj-lt"/>
                        <a:buNone/>
                      </a:pPr>
                      <a:endParaRPr lang="en-US" sz="2000">
                        <a:ea typeface="Times New Roman" panose="020206030504050203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3556" name="Rectangle 2"/>
          <p:cNvSpPr/>
          <p:nvPr/>
        </p:nvSpPr>
        <p:spPr>
          <a:xfrm>
            <a:off x="0" y="0"/>
            <a:ext cx="9001125" cy="830263"/>
          </a:xfrm>
          <a:prstGeom prst="rect">
            <a:avLst/>
          </a:prstGeom>
          <a:noFill/>
          <a:ln w="9525">
            <a:noFill/>
          </a:ln>
        </p:spPr>
        <p:txBody>
          <a:bodyPr>
            <a:spAutoFit/>
          </a:bodyPr>
          <a:p>
            <a:r>
              <a:rPr lang="zh-CN" altLang="en-US" sz="2400" b="1" dirty="0">
                <a:latin typeface="Calibri" panose="020F0502020204030204" pitchFamily="2" charset="0"/>
              </a:rPr>
              <a:t>4</a:t>
            </a:r>
            <a:r>
              <a:rPr lang="en-US" altLang="x-none" sz="2400" b="1" dirty="0">
                <a:latin typeface="Calibri" panose="020F0502020204030204" pitchFamily="2" charset="0"/>
              </a:rPr>
              <a:t>. Ketaatan Terhadap </a:t>
            </a:r>
            <a:r>
              <a:rPr lang="en-US" altLang="x-none" sz="2400" b="1" u="sng" dirty="0">
                <a:latin typeface="Calibri" panose="020F0502020204030204" pitchFamily="2" charset="0"/>
              </a:rPr>
              <a:t>Jumlah</a:t>
            </a:r>
            <a:r>
              <a:rPr lang="en-US" altLang="x-none" sz="2400" b="1" dirty="0">
                <a:latin typeface="Calibri" panose="020F0502020204030204" pitchFamily="2" charset="0"/>
              </a:rPr>
              <a:t> Data </a:t>
            </a:r>
            <a:r>
              <a:rPr lang="zh-CN" altLang="en-US" sz="2400" b="1" dirty="0">
                <a:latin typeface="Calibri" panose="020F0502020204030204" pitchFamily="2" charset="0"/>
              </a:rPr>
              <a:t>per-Parameter </a:t>
            </a:r>
            <a:r>
              <a:rPr lang="en-US" altLang="x-none" sz="2400" b="1" dirty="0">
                <a:latin typeface="Calibri" panose="020F0502020204030204" pitchFamily="2" charset="0"/>
              </a:rPr>
              <a:t>Yang Dilaporkan</a:t>
            </a:r>
            <a:r>
              <a:rPr lang="zh-CN" altLang="en-US" sz="2400" b="1" dirty="0">
                <a:latin typeface="Calibri" panose="020F0502020204030204" pitchFamily="2" charset="0"/>
              </a:rPr>
              <a:t> (1)</a:t>
            </a:r>
            <a:endParaRPr lang="en-US" altLang="x-none" sz="2400" dirty="0">
              <a:latin typeface="Calibri" panose="020F0502020204030204" pitchFamily="2" charset="0"/>
            </a:endParaRPr>
          </a:p>
        </p:txBody>
      </p:sp>
      <p:grpSp>
        <p:nvGrpSpPr>
          <p:cNvPr id="23557" name="Group 3"/>
          <p:cNvGrpSpPr/>
          <p:nvPr/>
        </p:nvGrpSpPr>
        <p:grpSpPr>
          <a:xfrm>
            <a:off x="214313" y="928688"/>
            <a:ext cx="2714625" cy="714375"/>
            <a:chOff x="0" y="0"/>
            <a:chExt cx="2428892" cy="714380"/>
          </a:xfrm>
        </p:grpSpPr>
        <p:grpSp>
          <p:nvGrpSpPr>
            <p:cNvPr id="23558" name="Rounded Rectangle 4"/>
            <p:cNvGrpSpPr/>
            <p:nvPr/>
          </p:nvGrpSpPr>
          <p:grpSpPr>
            <a:xfrm>
              <a:off x="-28124" y="-32576"/>
              <a:ext cx="2481731" cy="774197"/>
              <a:chOff x="0" y="0"/>
              <a:chExt cx="2773680" cy="774192"/>
            </a:xfrm>
          </p:grpSpPr>
          <p:pic>
            <p:nvPicPr>
              <p:cNvPr id="23559" name="Rounded Rectangle 4"/>
              <p:cNvPicPr/>
              <p:nvPr/>
            </p:nvPicPr>
            <p:blipFill>
              <a:blip r:embed="rId1"/>
              <a:stretch>
                <a:fillRect/>
              </a:stretch>
            </p:blipFill>
            <p:spPr>
              <a:xfrm>
                <a:off x="0" y="0"/>
                <a:ext cx="2773680" cy="774192"/>
              </a:xfrm>
              <a:prstGeom prst="rect">
                <a:avLst/>
              </a:prstGeom>
              <a:noFill/>
              <a:ln w="9525">
                <a:noFill/>
              </a:ln>
            </p:spPr>
          </p:pic>
          <p:sp>
            <p:nvSpPr>
              <p:cNvPr id="23560" name="Text Box 23559"/>
              <p:cNvSpPr txBox="1"/>
              <p:nvPr/>
            </p:nvSpPr>
            <p:spPr>
              <a:xfrm>
                <a:off x="66306" y="67449"/>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3561" name="TextBox 5"/>
            <p:cNvSpPr txBox="1"/>
            <p:nvPr/>
          </p:nvSpPr>
          <p:spPr>
            <a:xfrm>
              <a:off x="805958" y="71439"/>
              <a:ext cx="715986" cy="461668"/>
            </a:xfrm>
            <a:prstGeom prst="rect">
              <a:avLst/>
            </a:prstGeom>
            <a:noFill/>
            <a:ln w="9525">
              <a:noFill/>
            </a:ln>
          </p:spPr>
          <p:txBody>
            <a:bodyPr wrap="none">
              <a:spAutoFit/>
            </a:bodyPr>
            <a:p>
              <a:pPr algn="ctr"/>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grpSp>
        <p:nvGrpSpPr>
          <p:cNvPr id="23562" name="Group 10"/>
          <p:cNvGrpSpPr/>
          <p:nvPr/>
        </p:nvGrpSpPr>
        <p:grpSpPr>
          <a:xfrm>
            <a:off x="3260725" y="928688"/>
            <a:ext cx="2714625" cy="714375"/>
            <a:chOff x="0" y="0"/>
            <a:chExt cx="2357454" cy="714380"/>
          </a:xfrm>
        </p:grpSpPr>
        <p:grpSp>
          <p:nvGrpSpPr>
            <p:cNvPr id="23563" name="Rounded Rectangle 9"/>
            <p:cNvGrpSpPr/>
            <p:nvPr/>
          </p:nvGrpSpPr>
          <p:grpSpPr>
            <a:xfrm>
              <a:off x="-25918" y="-32576"/>
              <a:ext cx="2403445" cy="774197"/>
              <a:chOff x="0" y="0"/>
              <a:chExt cx="2767584" cy="774192"/>
            </a:xfrm>
          </p:grpSpPr>
          <p:pic>
            <p:nvPicPr>
              <p:cNvPr id="23564" name="Rounded Rectangle 9"/>
              <p:cNvPicPr/>
              <p:nvPr/>
            </p:nvPicPr>
            <p:blipFill>
              <a:blip r:embed="rId2"/>
              <a:stretch>
                <a:fillRect/>
              </a:stretch>
            </p:blipFill>
            <p:spPr>
              <a:xfrm>
                <a:off x="0" y="0"/>
                <a:ext cx="2767584" cy="774192"/>
              </a:xfrm>
              <a:prstGeom prst="rect">
                <a:avLst/>
              </a:prstGeom>
              <a:noFill/>
              <a:ln w="9525">
                <a:noFill/>
              </a:ln>
            </p:spPr>
          </p:pic>
          <p:sp>
            <p:nvSpPr>
              <p:cNvPr id="23565" name="Text Box 23564"/>
              <p:cNvSpPr txBox="1"/>
              <p:nvPr/>
            </p:nvSpPr>
            <p:spPr>
              <a:xfrm>
                <a:off x="64718" y="67449"/>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3566" name="TextBox 12"/>
            <p:cNvSpPr txBox="1"/>
            <p:nvPr/>
          </p:nvSpPr>
          <p:spPr>
            <a:xfrm>
              <a:off x="714380" y="52053"/>
              <a:ext cx="948286"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23567" name="Group 13"/>
          <p:cNvGrpSpPr/>
          <p:nvPr/>
        </p:nvGrpSpPr>
        <p:grpSpPr>
          <a:xfrm>
            <a:off x="6286500" y="928688"/>
            <a:ext cx="2714625" cy="714375"/>
            <a:chOff x="0" y="0"/>
            <a:chExt cx="2000263" cy="714380"/>
          </a:xfrm>
        </p:grpSpPr>
        <p:grpSp>
          <p:nvGrpSpPr>
            <p:cNvPr id="23568" name="Rounded Rectangle 13"/>
            <p:cNvGrpSpPr/>
            <p:nvPr/>
          </p:nvGrpSpPr>
          <p:grpSpPr>
            <a:xfrm>
              <a:off x="-23582" y="-32576"/>
              <a:ext cx="2043777" cy="774197"/>
              <a:chOff x="0" y="0"/>
              <a:chExt cx="2773680" cy="774192"/>
            </a:xfrm>
          </p:grpSpPr>
          <p:pic>
            <p:nvPicPr>
              <p:cNvPr id="23569" name="Rounded Rectangle 13"/>
              <p:cNvPicPr/>
              <p:nvPr/>
            </p:nvPicPr>
            <p:blipFill>
              <a:blip r:embed="rId3"/>
              <a:stretch>
                <a:fillRect/>
              </a:stretch>
            </p:blipFill>
            <p:spPr>
              <a:xfrm>
                <a:off x="0" y="0"/>
                <a:ext cx="2773680" cy="774192"/>
              </a:xfrm>
              <a:prstGeom prst="rect">
                <a:avLst/>
              </a:prstGeom>
              <a:noFill/>
              <a:ln w="9525">
                <a:noFill/>
              </a:ln>
            </p:spPr>
          </p:pic>
          <p:sp>
            <p:nvSpPr>
              <p:cNvPr id="23570" name="Text Box 23569"/>
              <p:cNvSpPr txBox="1"/>
              <p:nvPr/>
            </p:nvSpPr>
            <p:spPr>
              <a:xfrm>
                <a:off x="66877" y="67449"/>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3571" name="TextBox 15"/>
            <p:cNvSpPr txBox="1"/>
            <p:nvPr/>
          </p:nvSpPr>
          <p:spPr>
            <a:xfrm>
              <a:off x="651869" y="52053"/>
              <a:ext cx="766811"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23572" name="Rectangle 1"/>
          <p:cNvSpPr/>
          <p:nvPr/>
        </p:nvSpPr>
        <p:spPr>
          <a:xfrm>
            <a:off x="3260725" y="1855788"/>
            <a:ext cx="2643188" cy="4094162"/>
          </a:xfrm>
          <a:prstGeom prst="rect">
            <a:avLst/>
          </a:prstGeom>
          <a:noFill/>
          <a:ln w="9525">
            <a:noFill/>
          </a:ln>
        </p:spPr>
        <p:txBody>
          <a:bodyPr anchor="ctr">
            <a:spAutoFit/>
          </a:bodyPr>
          <a:p>
            <a:r>
              <a:rPr lang="en-US" altLang="x-none" sz="2000" dirty="0">
                <a:latin typeface="Arial" panose="020B0604020202020204" pitchFamily="34" charset="0"/>
              </a:rPr>
              <a:t>Melaporkan data sesuai dengan yang dipersyaratkan </a:t>
            </a:r>
            <a:endParaRPr lang="en-US" altLang="x-none" sz="2000" dirty="0">
              <a:latin typeface="Arial" panose="020B0604020202020204" pitchFamily="34" charset="0"/>
            </a:endParaRPr>
          </a:p>
          <a:p>
            <a:r>
              <a:rPr lang="zh-CN" altLang="en-US" sz="2000" b="1" dirty="0">
                <a:latin typeface="Arial" panose="020B0604020202020204" pitchFamily="34" charset="0"/>
              </a:rPr>
              <a:t>&lt; </a:t>
            </a:r>
            <a:r>
              <a:rPr lang="en-US" altLang="x-none" sz="2000" b="1" dirty="0">
                <a:latin typeface="Arial" panose="020B0604020202020204" pitchFamily="34" charset="0"/>
              </a:rPr>
              <a:t>90% </a:t>
            </a:r>
            <a:r>
              <a:rPr lang="en-US" altLang="x-none" sz="2000" dirty="0">
                <a:latin typeface="Arial" panose="020B0604020202020204" pitchFamily="34" charset="0"/>
              </a:rPr>
              <a:t>sebagai berikut:</a:t>
            </a:r>
            <a:endParaRPr lang="en-US" altLang="x-none" sz="2000" dirty="0">
              <a:latin typeface="Arial" panose="020B0604020202020204" pitchFamily="34" charset="0"/>
            </a:endParaRPr>
          </a:p>
          <a:p>
            <a:pPr>
              <a:buFont typeface="Calibri" panose="020F0502020204030204" pitchFamily="2" charset="0"/>
              <a:buAutoNum type="arabicPeriod"/>
            </a:pPr>
            <a:r>
              <a:rPr lang="en-US" altLang="x-none" sz="2000" dirty="0">
                <a:latin typeface="Arial" panose="020B0604020202020204" pitchFamily="34" charset="0"/>
              </a:rPr>
              <a:t>Pemantauan kualitas air limbah </a:t>
            </a:r>
            <a:endParaRPr lang="en-US" altLang="x-none" sz="2000" dirty="0">
              <a:latin typeface="Arial" panose="020B0604020202020204" pitchFamily="34" charset="0"/>
            </a:endParaRPr>
          </a:p>
          <a:p>
            <a:pPr>
              <a:buFont typeface="Calibri" panose="020F0502020204030204" pitchFamily="2" charset="0"/>
              <a:buAutoNum type="arabicPeriod"/>
            </a:pPr>
            <a:r>
              <a:rPr lang="en-US" altLang="x-none" sz="2000" dirty="0">
                <a:latin typeface="Arial" panose="020B0604020202020204" pitchFamily="34" charset="0"/>
              </a:rPr>
              <a:t>Produksi bulanan (riil) atau bahan baku;</a:t>
            </a:r>
            <a:endParaRPr lang="en-US" altLang="x-none" sz="2000" dirty="0">
              <a:latin typeface="Arial" panose="020B0604020202020204" pitchFamily="34" charset="0"/>
            </a:endParaRPr>
          </a:p>
          <a:p>
            <a:pPr>
              <a:buFont typeface="Calibri" panose="020F0502020204030204" pitchFamily="2" charset="0"/>
              <a:buAutoNum type="arabicPeriod"/>
            </a:pPr>
            <a:r>
              <a:rPr lang="en-US" altLang="x-none" sz="2000" dirty="0">
                <a:latin typeface="Arial" panose="020B0604020202020204" pitchFamily="34" charset="0"/>
              </a:rPr>
              <a:t>Catatan debit harian air limbah yang dibuang</a:t>
            </a:r>
            <a:r>
              <a:rPr lang="zh-CN" altLang="en-US" sz="2000" dirty="0">
                <a:latin typeface="Arial" panose="020B0604020202020204" pitchFamily="34" charset="0"/>
              </a:rPr>
              <a:t>.</a:t>
            </a:r>
            <a:endParaRPr lang="zh-CN" altLang="en-US" sz="2000" dirty="0">
              <a:latin typeface="Arial" panose="020B0604020202020204" pitchFamily="34" charset="0"/>
            </a:endParaRPr>
          </a:p>
        </p:txBody>
      </p:sp>
      <p:sp>
        <p:nvSpPr>
          <p:cNvPr id="23573" name="Rectangle 2"/>
          <p:cNvSpPr/>
          <p:nvPr/>
        </p:nvSpPr>
        <p:spPr>
          <a:xfrm>
            <a:off x="6335713" y="1843088"/>
            <a:ext cx="2571750" cy="1016000"/>
          </a:xfrm>
          <a:prstGeom prst="rect">
            <a:avLst/>
          </a:prstGeom>
          <a:noFill/>
          <a:ln w="9525">
            <a:noFill/>
          </a:ln>
        </p:spPr>
        <p:txBody>
          <a:bodyPr anchor="ctr">
            <a:spAutoFit/>
          </a:bodyPr>
          <a:p>
            <a:r>
              <a:rPr lang="en-US" altLang="x-none" sz="2000" dirty="0">
                <a:latin typeface="Arial" panose="020B0604020202020204" pitchFamily="34" charset="0"/>
              </a:rPr>
              <a:t>Melaporkan data palsu.</a:t>
            </a:r>
            <a:endParaRPr lang="zh-CN" altLang="en-US" sz="2000" dirty="0">
              <a:latin typeface="Arial" panose="020B0604020202020204" pitchFamily="34" charset="0"/>
            </a:endParaRPr>
          </a:p>
          <a:p>
            <a:pPr>
              <a:buFont typeface="Calibri" panose="020F0502020204030204" pitchFamily="2" charset="0"/>
              <a:buAutoNum type="arabicPeriod"/>
            </a:pPr>
            <a:endParaRPr lang="zh-CN" alt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00"/>
                                        <p:tgtEl>
                                          <p:spTgt spid="235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500" fill="hold"/>
                                        <p:tgtEl>
                                          <p:spTgt spid="23557"/>
                                        </p:tgtEl>
                                        <p:attrNameLst>
                                          <p:attrName>ppt_x</p:attrName>
                                        </p:attrNameLst>
                                      </p:cBhvr>
                                      <p:tavLst>
                                        <p:tav tm="0">
                                          <p:val>
                                            <p:strVal val="#ppt_x"/>
                                          </p:val>
                                        </p:tav>
                                        <p:tav tm="100000">
                                          <p:val>
                                            <p:strVal val="#ppt_x"/>
                                          </p:val>
                                        </p:tav>
                                      </p:tavLst>
                                    </p:anim>
                                    <p:anim calcmode="lin" valueType="num">
                                      <p:cBhvr additive="base">
                                        <p:cTn id="12" dur="500" fill="hold"/>
                                        <p:tgtEl>
                                          <p:spTgt spid="2355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3554"/>
                                        </p:tgtEl>
                                        <p:attrNameLst>
                                          <p:attrName>style.visibility</p:attrName>
                                        </p:attrNameLst>
                                      </p:cBhvr>
                                      <p:to>
                                        <p:strVal val="visible"/>
                                      </p:to>
                                    </p:set>
                                    <p:anim calcmode="lin" valueType="num">
                                      <p:cBhvr additive="base">
                                        <p:cTn id="16" dur="500" fill="hold"/>
                                        <p:tgtEl>
                                          <p:spTgt spid="23554"/>
                                        </p:tgtEl>
                                        <p:attrNameLst>
                                          <p:attrName>ppt_x</p:attrName>
                                        </p:attrNameLst>
                                      </p:cBhvr>
                                      <p:tavLst>
                                        <p:tav tm="0">
                                          <p:val>
                                            <p:strVal val="#ppt_x"/>
                                          </p:val>
                                        </p:tav>
                                        <p:tav tm="100000">
                                          <p:val>
                                            <p:strVal val="#ppt_x"/>
                                          </p:val>
                                        </p:tav>
                                      </p:tavLst>
                                    </p:anim>
                                    <p:anim calcmode="lin" valueType="num">
                                      <p:cBhvr additive="base">
                                        <p:cTn id="17" dur="500" fill="hold"/>
                                        <p:tgtEl>
                                          <p:spTgt spid="2355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3562"/>
                                        </p:tgtEl>
                                        <p:attrNameLst>
                                          <p:attrName>style.visibility</p:attrName>
                                        </p:attrNameLst>
                                      </p:cBhvr>
                                      <p:to>
                                        <p:strVal val="visible"/>
                                      </p:to>
                                    </p:set>
                                    <p:animEffect transition="in" filter="fade">
                                      <p:cBhvr>
                                        <p:cTn id="21" dur="500"/>
                                        <p:tgtEl>
                                          <p:spTgt spid="2356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3572"/>
                                        </p:tgtEl>
                                        <p:attrNameLst>
                                          <p:attrName>style.visibility</p:attrName>
                                        </p:attrNameLst>
                                      </p:cBhvr>
                                      <p:to>
                                        <p:strVal val="visible"/>
                                      </p:to>
                                    </p:set>
                                    <p:animEffect transition="in" filter="fade">
                                      <p:cBhvr>
                                        <p:cTn id="25" dur="500"/>
                                        <p:tgtEl>
                                          <p:spTgt spid="2357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3567"/>
                                        </p:tgtEl>
                                        <p:attrNameLst>
                                          <p:attrName>style.visibility</p:attrName>
                                        </p:attrNameLst>
                                      </p:cBhvr>
                                      <p:to>
                                        <p:strVal val="visible"/>
                                      </p:to>
                                    </p:set>
                                    <p:animEffect transition="in" filter="fade">
                                      <p:cBhvr>
                                        <p:cTn id="29" dur="500"/>
                                        <p:tgtEl>
                                          <p:spTgt spid="23567"/>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3573"/>
                                        </p:tgtEl>
                                        <p:attrNameLst>
                                          <p:attrName>style.visibility</p:attrName>
                                        </p:attrNameLst>
                                      </p:cBhvr>
                                      <p:to>
                                        <p:strVal val="visible"/>
                                      </p:to>
                                    </p:set>
                                    <p:animEffect transition="in" filter="barn(inVertical)">
                                      <p:cBhvr>
                                        <p:cTn id="33" dur="500"/>
                                        <p:tgtEl>
                                          <p:spTgt spid="2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72" grpId="0"/>
      <p:bldP spid="235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78" name="Table 24577"/>
          <p:cNvGraphicFramePr/>
          <p:nvPr/>
        </p:nvGraphicFramePr>
        <p:xfrm>
          <a:off x="214313" y="1928813"/>
          <a:ext cx="2714625" cy="4876800"/>
        </p:xfrm>
        <a:graphic>
          <a:graphicData uri="http://schemas.openxmlformats.org/drawingml/2006/table">
            <a:tbl>
              <a:tblPr/>
              <a:tblGrid>
                <a:gridCol w="2714625"/>
              </a:tblGrid>
              <a:tr h="4876800">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600">
                          <a:latin typeface="Arial" panose="020B0604020202020204" pitchFamily="34" charset="0"/>
                        </a:rPr>
                        <a:t>Tersedia data pemantauan harian minimal 90% dari seluruh data pemantauan rata-rata harian dalam satu bulan sesuai dengan peraturan perundang-undangan yang berlaku:</a:t>
                      </a:r>
                      <a:endParaRPr sz="1600">
                        <a:latin typeface="Arial" panose="020B0604020202020204" pitchFamily="34" charset="0"/>
                      </a:endParaRPr>
                    </a:p>
                    <a:p>
                      <a:pPr marL="0" lvl="0" indent="0" eaLnBrk="1" hangingPunct="1">
                        <a:spcBef>
                          <a:spcPct val="0"/>
                        </a:spcBef>
                        <a:buFont typeface="Arial" panose="020B0604020202020204" pitchFamily="34" charset="0"/>
                        <a:buNone/>
                      </a:pPr>
                      <a:r>
                        <a:rPr sz="1600">
                          <a:latin typeface="Arial" panose="020B0604020202020204" pitchFamily="34" charset="0"/>
                        </a:rPr>
                        <a:t>a. Industri  Petrokimia, Kawasan Industri, Rayon, Oleokimia Dasar parameter COD dan pH </a:t>
                      </a:r>
                      <a:endParaRPr sz="1600">
                        <a:latin typeface="Arial" panose="020B0604020202020204" pitchFamily="34" charset="0"/>
                      </a:endParaRPr>
                    </a:p>
                    <a:p>
                      <a:pPr marL="0" lvl="0" indent="0" eaLnBrk="1" hangingPunct="1">
                        <a:spcBef>
                          <a:spcPct val="0"/>
                        </a:spcBef>
                        <a:buFont typeface="Arial" panose="020B0604020202020204" pitchFamily="34" charset="0"/>
                        <a:buNone/>
                      </a:pPr>
                      <a:r>
                        <a:rPr sz="1600">
                          <a:latin typeface="Arial" panose="020B0604020202020204" pitchFamily="34" charset="0"/>
                        </a:rPr>
                        <a:t>b. Industri Minyak Goreng dan Keramik parameter pH </a:t>
                      </a:r>
                      <a:endParaRPr sz="1600">
                        <a:latin typeface="Arial" panose="020B0604020202020204" pitchFamily="34" charset="0"/>
                      </a:endParaRPr>
                    </a:p>
                    <a:p>
                      <a:pPr marL="0" lvl="0" indent="0" eaLnBrk="1" hangingPunct="1">
                        <a:spcBef>
                          <a:spcPct val="0"/>
                        </a:spcBef>
                        <a:buFont typeface="Arial" panose="020B0604020202020204" pitchFamily="34" charset="0"/>
                        <a:buNone/>
                      </a:pPr>
                      <a:r>
                        <a:rPr sz="1600">
                          <a:latin typeface="Arial" panose="020B0604020202020204" pitchFamily="34" charset="0"/>
                        </a:rPr>
                        <a:t>c. Industri Pertambangan parameter pH dan TSS atau debit </a:t>
                      </a:r>
                      <a:endParaRPr sz="1600">
                        <a:latin typeface="Arial" panose="020B0604020202020204" pitchFamily="34" charset="0"/>
                      </a:endParaRPr>
                    </a:p>
                    <a:p>
                      <a:pPr marL="0" lvl="0" indent="0" eaLnBrk="1" hangingPunct="1">
                        <a:spcBef>
                          <a:spcPct val="0"/>
                        </a:spcBef>
                        <a:buFont typeface="Arial" panose="020B0604020202020204" pitchFamily="34" charset="0"/>
                        <a:buNone/>
                      </a:pPr>
                      <a:r>
                        <a:rPr sz="1600">
                          <a:latin typeface="Arial" panose="020B0604020202020204" pitchFamily="34" charset="0"/>
                        </a:rPr>
                        <a:t>d. parameter pH untuk Industri Agro sesuai yang dipersyaratkan</a:t>
                      </a:r>
                      <a:endParaRPr sz="1600">
                        <a:latin typeface="Arial" panose="020B0604020202020204" pitchFamily="34" charset="0"/>
                      </a:endParaRPr>
                    </a:p>
                    <a:p>
                      <a:pPr marL="0" lvl="0" indent="0" eaLnBrk="1" hangingPunct="1">
                        <a:spcBef>
                          <a:spcPct val="0"/>
                        </a:spcBef>
                        <a:buFont typeface="+mj-lt"/>
                        <a:buNone/>
                      </a:pPr>
                      <a:endParaRPr lang="en-US" sz="1600">
                        <a:ea typeface="Times New Roman" panose="020206030504050203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4580" name="Rectangle 2"/>
          <p:cNvSpPr/>
          <p:nvPr/>
        </p:nvSpPr>
        <p:spPr>
          <a:xfrm>
            <a:off x="0" y="142875"/>
            <a:ext cx="9001125" cy="830263"/>
          </a:xfrm>
          <a:prstGeom prst="rect">
            <a:avLst/>
          </a:prstGeom>
          <a:noFill/>
          <a:ln w="9525">
            <a:noFill/>
          </a:ln>
        </p:spPr>
        <p:txBody>
          <a:bodyPr>
            <a:spAutoFit/>
          </a:bodyPr>
          <a:p>
            <a:r>
              <a:rPr lang="zh-CN" altLang="en-US" sz="2400" b="1" dirty="0">
                <a:latin typeface="Arial" panose="020B0604020202020204" pitchFamily="34" charset="0"/>
              </a:rPr>
              <a:t>4</a:t>
            </a:r>
            <a:r>
              <a:rPr lang="en-US" altLang="x-none" sz="2400" b="1" dirty="0">
                <a:latin typeface="Arial" panose="020B0604020202020204" pitchFamily="34" charset="0"/>
              </a:rPr>
              <a:t>. Ketaatan Terhadap </a:t>
            </a:r>
            <a:r>
              <a:rPr lang="en-US" altLang="x-none" sz="2400" b="1" u="sng" dirty="0">
                <a:latin typeface="Arial" panose="020B0604020202020204" pitchFamily="34" charset="0"/>
              </a:rPr>
              <a:t>Jumlah</a:t>
            </a:r>
            <a:r>
              <a:rPr lang="en-US" altLang="x-none" sz="2400" b="1" dirty="0">
                <a:latin typeface="Arial" panose="020B0604020202020204" pitchFamily="34" charset="0"/>
              </a:rPr>
              <a:t> Data </a:t>
            </a:r>
            <a:r>
              <a:rPr lang="zh-CN" altLang="en-US" sz="2400" b="1" dirty="0">
                <a:latin typeface="Arial" panose="020B0604020202020204" pitchFamily="34" charset="0"/>
              </a:rPr>
              <a:t>per-Parameter </a:t>
            </a:r>
            <a:r>
              <a:rPr lang="en-US" altLang="x-none" sz="2400" b="1" dirty="0">
                <a:latin typeface="Arial" panose="020B0604020202020204" pitchFamily="34" charset="0"/>
              </a:rPr>
              <a:t>Yang </a:t>
            </a:r>
            <a:endParaRPr lang="en-US" altLang="x-none" sz="2400" b="1" dirty="0">
              <a:latin typeface="Arial" panose="020B0604020202020204" pitchFamily="34" charset="0"/>
            </a:endParaRPr>
          </a:p>
          <a:p>
            <a:r>
              <a:rPr lang="en-US" altLang="x-none" sz="2400" b="1" dirty="0">
                <a:latin typeface="Arial" panose="020B0604020202020204" pitchFamily="34" charset="0"/>
              </a:rPr>
              <a:t>    Dilaporkan</a:t>
            </a:r>
            <a:r>
              <a:rPr lang="zh-CN" altLang="en-US" sz="2400" b="1" dirty="0">
                <a:latin typeface="Arial" panose="020B0604020202020204" pitchFamily="34" charset="0"/>
              </a:rPr>
              <a:t> (2)</a:t>
            </a:r>
            <a:endParaRPr lang="en-US" altLang="x-none" sz="2400" dirty="0">
              <a:latin typeface="Arial" panose="020B0604020202020204" pitchFamily="34" charset="0"/>
            </a:endParaRPr>
          </a:p>
        </p:txBody>
      </p:sp>
      <p:grpSp>
        <p:nvGrpSpPr>
          <p:cNvPr id="24581" name="Group 3"/>
          <p:cNvGrpSpPr/>
          <p:nvPr/>
        </p:nvGrpSpPr>
        <p:grpSpPr>
          <a:xfrm>
            <a:off x="214313" y="1130300"/>
            <a:ext cx="2714625" cy="714375"/>
            <a:chOff x="0" y="0"/>
            <a:chExt cx="2428892" cy="714380"/>
          </a:xfrm>
        </p:grpSpPr>
        <p:grpSp>
          <p:nvGrpSpPr>
            <p:cNvPr id="24582" name="Rounded Rectangle 4"/>
            <p:cNvGrpSpPr/>
            <p:nvPr/>
          </p:nvGrpSpPr>
          <p:grpSpPr>
            <a:xfrm>
              <a:off x="-28124" y="-33020"/>
              <a:ext cx="2481731" cy="774197"/>
              <a:chOff x="0" y="0"/>
              <a:chExt cx="2773680" cy="774192"/>
            </a:xfrm>
          </p:grpSpPr>
          <p:pic>
            <p:nvPicPr>
              <p:cNvPr id="24583" name="Rounded Rectangle 4"/>
              <p:cNvPicPr/>
              <p:nvPr/>
            </p:nvPicPr>
            <p:blipFill>
              <a:blip r:embed="rId1"/>
              <a:stretch>
                <a:fillRect/>
              </a:stretch>
            </p:blipFill>
            <p:spPr>
              <a:xfrm>
                <a:off x="0" y="0"/>
                <a:ext cx="2773680" cy="774192"/>
              </a:xfrm>
              <a:prstGeom prst="rect">
                <a:avLst/>
              </a:prstGeom>
              <a:noFill/>
              <a:ln w="9525">
                <a:noFill/>
              </a:ln>
            </p:spPr>
          </p:pic>
          <p:sp>
            <p:nvSpPr>
              <p:cNvPr id="24584" name="Text Box 24583"/>
              <p:cNvSpPr txBox="1"/>
              <p:nvPr/>
            </p:nvSpPr>
            <p:spPr>
              <a:xfrm>
                <a:off x="66306" y="67893"/>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4585" name="TextBox 5"/>
            <p:cNvSpPr txBox="1"/>
            <p:nvPr/>
          </p:nvSpPr>
          <p:spPr>
            <a:xfrm>
              <a:off x="805958" y="13681"/>
              <a:ext cx="715986" cy="461668"/>
            </a:xfrm>
            <a:prstGeom prst="rect">
              <a:avLst/>
            </a:prstGeom>
            <a:noFill/>
            <a:ln w="9525">
              <a:noFill/>
            </a:ln>
          </p:spPr>
          <p:txBody>
            <a:bodyPr wrap="none">
              <a:spAutoFit/>
            </a:bodyPr>
            <a:p>
              <a:pPr algn="ctr"/>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grpSp>
        <p:nvGrpSpPr>
          <p:cNvPr id="24586" name="Group 10"/>
          <p:cNvGrpSpPr/>
          <p:nvPr/>
        </p:nvGrpSpPr>
        <p:grpSpPr>
          <a:xfrm>
            <a:off x="3260725" y="1130300"/>
            <a:ext cx="2714625" cy="714375"/>
            <a:chOff x="0" y="0"/>
            <a:chExt cx="2357454" cy="714380"/>
          </a:xfrm>
        </p:grpSpPr>
        <p:grpSp>
          <p:nvGrpSpPr>
            <p:cNvPr id="24587" name="Rounded Rectangle 9"/>
            <p:cNvGrpSpPr/>
            <p:nvPr/>
          </p:nvGrpSpPr>
          <p:grpSpPr>
            <a:xfrm>
              <a:off x="-25918" y="-33020"/>
              <a:ext cx="2403445" cy="774197"/>
              <a:chOff x="0" y="0"/>
              <a:chExt cx="2767584" cy="774192"/>
            </a:xfrm>
          </p:grpSpPr>
          <p:pic>
            <p:nvPicPr>
              <p:cNvPr id="24588" name="Rounded Rectangle 9"/>
              <p:cNvPicPr/>
              <p:nvPr/>
            </p:nvPicPr>
            <p:blipFill>
              <a:blip r:embed="rId2"/>
              <a:stretch>
                <a:fillRect/>
              </a:stretch>
            </p:blipFill>
            <p:spPr>
              <a:xfrm>
                <a:off x="0" y="0"/>
                <a:ext cx="2767584" cy="774192"/>
              </a:xfrm>
              <a:prstGeom prst="rect">
                <a:avLst/>
              </a:prstGeom>
              <a:noFill/>
              <a:ln w="9525">
                <a:noFill/>
              </a:ln>
            </p:spPr>
          </p:pic>
          <p:sp>
            <p:nvSpPr>
              <p:cNvPr id="24589" name="Text Box 24588"/>
              <p:cNvSpPr txBox="1"/>
              <p:nvPr/>
            </p:nvSpPr>
            <p:spPr>
              <a:xfrm>
                <a:off x="64718" y="67893"/>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4590" name="TextBox 12"/>
            <p:cNvSpPr txBox="1"/>
            <p:nvPr/>
          </p:nvSpPr>
          <p:spPr>
            <a:xfrm>
              <a:off x="714380" y="36686"/>
              <a:ext cx="948286"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24591" name="Group 13"/>
          <p:cNvGrpSpPr/>
          <p:nvPr/>
        </p:nvGrpSpPr>
        <p:grpSpPr>
          <a:xfrm>
            <a:off x="6286500" y="1130300"/>
            <a:ext cx="2714625" cy="714375"/>
            <a:chOff x="0" y="0"/>
            <a:chExt cx="2000263" cy="714380"/>
          </a:xfrm>
        </p:grpSpPr>
        <p:grpSp>
          <p:nvGrpSpPr>
            <p:cNvPr id="24592" name="Rounded Rectangle 13"/>
            <p:cNvGrpSpPr/>
            <p:nvPr/>
          </p:nvGrpSpPr>
          <p:grpSpPr>
            <a:xfrm>
              <a:off x="-23582" y="-33020"/>
              <a:ext cx="2043777" cy="774197"/>
              <a:chOff x="0" y="0"/>
              <a:chExt cx="2773680" cy="774192"/>
            </a:xfrm>
          </p:grpSpPr>
          <p:pic>
            <p:nvPicPr>
              <p:cNvPr id="24593" name="Rounded Rectangle 13"/>
              <p:cNvPicPr/>
              <p:nvPr/>
            </p:nvPicPr>
            <p:blipFill>
              <a:blip r:embed="rId3"/>
              <a:stretch>
                <a:fillRect/>
              </a:stretch>
            </p:blipFill>
            <p:spPr>
              <a:xfrm>
                <a:off x="0" y="0"/>
                <a:ext cx="2773680" cy="774192"/>
              </a:xfrm>
              <a:prstGeom prst="rect">
                <a:avLst/>
              </a:prstGeom>
              <a:noFill/>
              <a:ln w="9525">
                <a:noFill/>
              </a:ln>
            </p:spPr>
          </p:pic>
          <p:sp>
            <p:nvSpPr>
              <p:cNvPr id="24594" name="Text Box 24593"/>
              <p:cNvSpPr txBox="1"/>
              <p:nvPr/>
            </p:nvSpPr>
            <p:spPr>
              <a:xfrm>
                <a:off x="66877" y="67893"/>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4595" name="TextBox 15"/>
            <p:cNvSpPr txBox="1"/>
            <p:nvPr/>
          </p:nvSpPr>
          <p:spPr>
            <a:xfrm>
              <a:off x="651869" y="94445"/>
              <a:ext cx="766811"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24596" name="Rectangle 1"/>
          <p:cNvSpPr/>
          <p:nvPr/>
        </p:nvSpPr>
        <p:spPr>
          <a:xfrm>
            <a:off x="3276600" y="1916113"/>
            <a:ext cx="2643188" cy="3140075"/>
          </a:xfrm>
          <a:prstGeom prst="rect">
            <a:avLst/>
          </a:prstGeom>
          <a:noFill/>
          <a:ln w="9525">
            <a:noFill/>
          </a:ln>
        </p:spPr>
        <p:txBody>
          <a:bodyPr anchor="ctr">
            <a:spAutoFit/>
          </a:bodyPr>
          <a:p>
            <a:r>
              <a:rPr lang="en-US" altLang="x-none" dirty="0">
                <a:latin typeface="Arial" panose="020B0604020202020204" pitchFamily="34" charset="0"/>
              </a:rPr>
              <a:t>Tersedia data pH harian dan/atau debit harian dan/atau TSS harian dan/atau COD harian, setiap bulan tersedia data </a:t>
            </a:r>
            <a:r>
              <a:rPr lang="zh-CN" altLang="en-US" b="1" dirty="0">
                <a:latin typeface="Arial" panose="020B0604020202020204" pitchFamily="34" charset="0"/>
              </a:rPr>
              <a:t>&lt; </a:t>
            </a:r>
            <a:r>
              <a:rPr lang="en-US" altLang="x-none" b="1" dirty="0">
                <a:latin typeface="Arial" panose="020B0604020202020204" pitchFamily="34" charset="0"/>
              </a:rPr>
              <a:t>90% </a:t>
            </a:r>
            <a:r>
              <a:rPr lang="en-US" altLang="x-none" dirty="0">
                <a:latin typeface="Arial" panose="020B0604020202020204" pitchFamily="34" charset="0"/>
              </a:rPr>
              <a:t>dari data pemantauan rata-rata harian dalam satu bulan sesuai dengan peraturan perundang-undangan yang berlaku.</a:t>
            </a:r>
            <a:endParaRPr lang="en-US" altLang="x-none" dirty="0">
              <a:latin typeface="Arial" panose="020B0604020202020204" pitchFamily="34" charset="0"/>
            </a:endParaRPr>
          </a:p>
        </p:txBody>
      </p:sp>
      <p:sp>
        <p:nvSpPr>
          <p:cNvPr id="24597" name="Rectangle 2"/>
          <p:cNvSpPr/>
          <p:nvPr/>
        </p:nvSpPr>
        <p:spPr>
          <a:xfrm>
            <a:off x="6357938" y="1989138"/>
            <a:ext cx="2571750" cy="368300"/>
          </a:xfrm>
          <a:prstGeom prst="rect">
            <a:avLst/>
          </a:prstGeom>
          <a:noFill/>
          <a:ln w="9525">
            <a:noFill/>
          </a:ln>
        </p:spPr>
        <p:txBody>
          <a:bodyPr anchor="ctr">
            <a:spAutoFit/>
          </a:bodyPr>
          <a:p>
            <a:r>
              <a:rPr lang="en-US" altLang="x-none" dirty="0">
                <a:latin typeface="Arial" panose="020B0604020202020204" pitchFamily="34" charset="0"/>
              </a:rPr>
              <a:t>Melaporkan data palsu.</a:t>
            </a: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down)">
                                      <p:cBhvr>
                                        <p:cTn id="7" dur="500"/>
                                        <p:tgtEl>
                                          <p:spTgt spid="2458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 calcmode="lin" valueType="num">
                                      <p:cBhvr additive="base">
                                        <p:cTn id="16" dur="500" fill="hold"/>
                                        <p:tgtEl>
                                          <p:spTgt spid="24578"/>
                                        </p:tgtEl>
                                        <p:attrNameLst>
                                          <p:attrName>ppt_x</p:attrName>
                                        </p:attrNameLst>
                                      </p:cBhvr>
                                      <p:tavLst>
                                        <p:tav tm="0">
                                          <p:val>
                                            <p:strVal val="#ppt_x"/>
                                          </p:val>
                                        </p:tav>
                                        <p:tav tm="100000">
                                          <p:val>
                                            <p:strVal val="#ppt_x"/>
                                          </p:val>
                                        </p:tav>
                                      </p:tavLst>
                                    </p:anim>
                                    <p:anim calcmode="lin" valueType="num">
                                      <p:cBhvr additive="base">
                                        <p:cTn id="17" dur="500" fill="hold"/>
                                        <p:tgtEl>
                                          <p:spTgt spid="2457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586"/>
                                        </p:tgtEl>
                                        <p:attrNameLst>
                                          <p:attrName>style.visibility</p:attrName>
                                        </p:attrNameLst>
                                      </p:cBhvr>
                                      <p:to>
                                        <p:strVal val="visible"/>
                                      </p:to>
                                    </p:set>
                                    <p:animEffect transition="in" filter="fade">
                                      <p:cBhvr>
                                        <p:cTn id="21" dur="500"/>
                                        <p:tgtEl>
                                          <p:spTgt spid="2458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596"/>
                                        </p:tgtEl>
                                        <p:attrNameLst>
                                          <p:attrName>style.visibility</p:attrName>
                                        </p:attrNameLst>
                                      </p:cBhvr>
                                      <p:to>
                                        <p:strVal val="visible"/>
                                      </p:to>
                                    </p:set>
                                    <p:animEffect transition="in" filter="fade">
                                      <p:cBhvr>
                                        <p:cTn id="25" dur="500"/>
                                        <p:tgtEl>
                                          <p:spTgt spid="2459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4591"/>
                                        </p:tgtEl>
                                        <p:attrNameLst>
                                          <p:attrName>style.visibility</p:attrName>
                                        </p:attrNameLst>
                                      </p:cBhvr>
                                      <p:to>
                                        <p:strVal val="visible"/>
                                      </p:to>
                                    </p:set>
                                    <p:animEffect transition="in" filter="fade">
                                      <p:cBhvr>
                                        <p:cTn id="29" dur="500"/>
                                        <p:tgtEl>
                                          <p:spTgt spid="24591"/>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4597"/>
                                        </p:tgtEl>
                                        <p:attrNameLst>
                                          <p:attrName>style.visibility</p:attrName>
                                        </p:attrNameLst>
                                      </p:cBhvr>
                                      <p:to>
                                        <p:strVal val="visible"/>
                                      </p:to>
                                    </p:set>
                                    <p:animEffect transition="in" filter="barn(inVertical)">
                                      <p:cBhvr>
                                        <p:cTn id="33" dur="500"/>
                                        <p:tgtEl>
                                          <p:spTgt spid="24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96" grpId="0"/>
      <p:bldP spid="245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Table 25601"/>
          <p:cNvGraphicFramePr/>
          <p:nvPr/>
        </p:nvGraphicFramePr>
        <p:xfrm>
          <a:off x="214313" y="2327275"/>
          <a:ext cx="2714625" cy="4054475"/>
        </p:xfrm>
        <a:graphic>
          <a:graphicData uri="http://schemas.openxmlformats.org/drawingml/2006/table">
            <a:tbl>
              <a:tblPr/>
              <a:tblGrid>
                <a:gridCol w="2714625"/>
              </a:tblGrid>
              <a:tr h="405447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Arial" panose="020B0604020202020204" pitchFamily="34" charset="0"/>
                        <a:buNone/>
                      </a:pPr>
                      <a:r>
                        <a:rPr sz="1900">
                          <a:latin typeface="Arial" panose="020B0604020202020204" pitchFamily="34" charset="0"/>
                        </a:rPr>
                        <a:t>Khusus industri kelapa sawit yang menerapkan </a:t>
                      </a:r>
                      <a:r>
                        <a:rPr sz="1900" i="1">
                          <a:latin typeface="Arial" panose="020B0604020202020204" pitchFamily="34" charset="0"/>
                        </a:rPr>
                        <a:t>aplikasi lahan</a:t>
                      </a:r>
                      <a:r>
                        <a:rPr sz="1900">
                          <a:latin typeface="Arial" panose="020B0604020202020204" pitchFamily="34" charset="0"/>
                        </a:rPr>
                        <a:t> jumlah data per outlet dihitung berdasarkan parameter yang dipantau dikalikan dengan frekuensi pemantauan kemudian dibagi dengan jumlah total data yang harus tersedia dalam satu periode penilaian. Tingkat ketaatan pelaporan adalah &gt;90%</a:t>
                      </a:r>
                      <a:endParaRPr lang="en-US" sz="1900">
                        <a:ea typeface="Times New Roman" panose="020206030504050203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5604" name="Rectangle 2"/>
          <p:cNvSpPr/>
          <p:nvPr/>
        </p:nvSpPr>
        <p:spPr>
          <a:xfrm>
            <a:off x="0" y="142875"/>
            <a:ext cx="9001125" cy="830263"/>
          </a:xfrm>
          <a:prstGeom prst="rect">
            <a:avLst/>
          </a:prstGeom>
          <a:noFill/>
          <a:ln w="9525">
            <a:noFill/>
          </a:ln>
        </p:spPr>
        <p:txBody>
          <a:bodyPr>
            <a:spAutoFit/>
          </a:bodyPr>
          <a:p>
            <a:r>
              <a:rPr lang="zh-CN" altLang="en-US" sz="2400" b="1" dirty="0">
                <a:latin typeface="Arial" panose="020B0604020202020204" pitchFamily="34" charset="0"/>
              </a:rPr>
              <a:t>4</a:t>
            </a:r>
            <a:r>
              <a:rPr lang="en-US" altLang="x-none" sz="2400" b="1" dirty="0">
                <a:latin typeface="Arial" panose="020B0604020202020204" pitchFamily="34" charset="0"/>
              </a:rPr>
              <a:t>. Ketaatan Terhadap </a:t>
            </a:r>
            <a:r>
              <a:rPr lang="en-US" altLang="x-none" sz="2400" b="1" u="sng" dirty="0">
                <a:latin typeface="Arial" panose="020B0604020202020204" pitchFamily="34" charset="0"/>
              </a:rPr>
              <a:t>Jumlah</a:t>
            </a:r>
            <a:r>
              <a:rPr lang="en-US" altLang="x-none" sz="2400" b="1" dirty="0">
                <a:latin typeface="Arial" panose="020B0604020202020204" pitchFamily="34" charset="0"/>
              </a:rPr>
              <a:t> Data </a:t>
            </a:r>
            <a:r>
              <a:rPr lang="zh-CN" altLang="en-US" sz="2400" b="1" dirty="0">
                <a:latin typeface="Arial" panose="020B0604020202020204" pitchFamily="34" charset="0"/>
              </a:rPr>
              <a:t>per-Parameter </a:t>
            </a:r>
            <a:r>
              <a:rPr lang="en-US" altLang="x-none" sz="2400" b="1" dirty="0">
                <a:latin typeface="Arial" panose="020B0604020202020204" pitchFamily="34" charset="0"/>
              </a:rPr>
              <a:t>Yang </a:t>
            </a:r>
            <a:endParaRPr lang="en-US" altLang="x-none" sz="2400" b="1" dirty="0">
              <a:latin typeface="Arial" panose="020B0604020202020204" pitchFamily="34" charset="0"/>
            </a:endParaRPr>
          </a:p>
          <a:p>
            <a:r>
              <a:rPr lang="en-US" altLang="x-none" sz="2400" b="1" dirty="0">
                <a:latin typeface="Arial" panose="020B0604020202020204" pitchFamily="34" charset="0"/>
              </a:rPr>
              <a:t>    Dilaporkan</a:t>
            </a:r>
            <a:r>
              <a:rPr lang="zh-CN" altLang="en-US" sz="2400" b="1" dirty="0">
                <a:latin typeface="Arial" panose="020B0604020202020204" pitchFamily="34" charset="0"/>
              </a:rPr>
              <a:t> (3)</a:t>
            </a:r>
            <a:endParaRPr lang="en-US" altLang="x-none" sz="2400" dirty="0">
              <a:latin typeface="Arial" panose="020B0604020202020204" pitchFamily="34" charset="0"/>
            </a:endParaRPr>
          </a:p>
        </p:txBody>
      </p:sp>
      <p:grpSp>
        <p:nvGrpSpPr>
          <p:cNvPr id="25605" name="Group 3"/>
          <p:cNvGrpSpPr/>
          <p:nvPr/>
        </p:nvGrpSpPr>
        <p:grpSpPr>
          <a:xfrm>
            <a:off x="214313" y="1346200"/>
            <a:ext cx="2714625" cy="714375"/>
            <a:chOff x="0" y="0"/>
            <a:chExt cx="2428892" cy="714380"/>
          </a:xfrm>
        </p:grpSpPr>
        <p:grpSp>
          <p:nvGrpSpPr>
            <p:cNvPr id="25606" name="Rounded Rectangle 4"/>
            <p:cNvGrpSpPr/>
            <p:nvPr/>
          </p:nvGrpSpPr>
          <p:grpSpPr>
            <a:xfrm>
              <a:off x="-28124" y="-29464"/>
              <a:ext cx="2481731" cy="768101"/>
              <a:chOff x="0" y="0"/>
              <a:chExt cx="2773680" cy="768096"/>
            </a:xfrm>
          </p:grpSpPr>
          <p:pic>
            <p:nvPicPr>
              <p:cNvPr id="25607" name="Rounded Rectangle 4"/>
              <p:cNvPicPr/>
              <p:nvPr/>
            </p:nvPicPr>
            <p:blipFill>
              <a:blip r:embed="rId1"/>
              <a:stretch>
                <a:fillRect/>
              </a:stretch>
            </p:blipFill>
            <p:spPr>
              <a:xfrm>
                <a:off x="0" y="0"/>
                <a:ext cx="2773680" cy="768096"/>
              </a:xfrm>
              <a:prstGeom prst="rect">
                <a:avLst/>
              </a:prstGeom>
              <a:noFill/>
              <a:ln w="9525">
                <a:noFill/>
              </a:ln>
            </p:spPr>
          </p:pic>
          <p:sp>
            <p:nvSpPr>
              <p:cNvPr id="25608" name="Text Box 25607"/>
              <p:cNvSpPr txBox="1"/>
              <p:nvPr/>
            </p:nvSpPr>
            <p:spPr>
              <a:xfrm>
                <a:off x="66306" y="64337"/>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5609" name="TextBox 5"/>
            <p:cNvSpPr txBox="1"/>
            <p:nvPr/>
          </p:nvSpPr>
          <p:spPr>
            <a:xfrm>
              <a:off x="805958" y="71439"/>
              <a:ext cx="715986" cy="461668"/>
            </a:xfrm>
            <a:prstGeom prst="rect">
              <a:avLst/>
            </a:prstGeom>
            <a:noFill/>
            <a:ln w="9525">
              <a:noFill/>
            </a:ln>
          </p:spPr>
          <p:txBody>
            <a:bodyPr wrap="none">
              <a:spAutoFit/>
            </a:bodyPr>
            <a:p>
              <a:pPr algn="ctr"/>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grpSp>
        <p:nvGrpSpPr>
          <p:cNvPr id="25610" name="Group 10"/>
          <p:cNvGrpSpPr/>
          <p:nvPr/>
        </p:nvGrpSpPr>
        <p:grpSpPr>
          <a:xfrm>
            <a:off x="3260725" y="1346200"/>
            <a:ext cx="2714625" cy="714375"/>
            <a:chOff x="0" y="0"/>
            <a:chExt cx="2357454" cy="714380"/>
          </a:xfrm>
        </p:grpSpPr>
        <p:grpSp>
          <p:nvGrpSpPr>
            <p:cNvPr id="25611" name="Rounded Rectangle 9"/>
            <p:cNvGrpSpPr/>
            <p:nvPr/>
          </p:nvGrpSpPr>
          <p:grpSpPr>
            <a:xfrm>
              <a:off x="-25918" y="-29464"/>
              <a:ext cx="2403445" cy="768101"/>
              <a:chOff x="0" y="0"/>
              <a:chExt cx="2767584" cy="768096"/>
            </a:xfrm>
          </p:grpSpPr>
          <p:pic>
            <p:nvPicPr>
              <p:cNvPr id="25612" name="Rounded Rectangle 9"/>
              <p:cNvPicPr/>
              <p:nvPr/>
            </p:nvPicPr>
            <p:blipFill>
              <a:blip r:embed="rId2"/>
              <a:stretch>
                <a:fillRect/>
              </a:stretch>
            </p:blipFill>
            <p:spPr>
              <a:xfrm>
                <a:off x="0" y="0"/>
                <a:ext cx="2767584" cy="768096"/>
              </a:xfrm>
              <a:prstGeom prst="rect">
                <a:avLst/>
              </a:prstGeom>
              <a:noFill/>
              <a:ln w="9525">
                <a:noFill/>
              </a:ln>
            </p:spPr>
          </p:pic>
          <p:sp>
            <p:nvSpPr>
              <p:cNvPr id="25613" name="Text Box 25612"/>
              <p:cNvSpPr txBox="1"/>
              <p:nvPr/>
            </p:nvSpPr>
            <p:spPr>
              <a:xfrm>
                <a:off x="64718" y="64337"/>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5614" name="TextBox 12"/>
            <p:cNvSpPr txBox="1"/>
            <p:nvPr/>
          </p:nvSpPr>
          <p:spPr>
            <a:xfrm>
              <a:off x="714380" y="52053"/>
              <a:ext cx="948286"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25615" name="Group 13"/>
          <p:cNvGrpSpPr/>
          <p:nvPr/>
        </p:nvGrpSpPr>
        <p:grpSpPr>
          <a:xfrm>
            <a:off x="6286500" y="1346200"/>
            <a:ext cx="2714625" cy="714375"/>
            <a:chOff x="0" y="0"/>
            <a:chExt cx="2000263" cy="714380"/>
          </a:xfrm>
        </p:grpSpPr>
        <p:grpSp>
          <p:nvGrpSpPr>
            <p:cNvPr id="25616" name="Rounded Rectangle 13"/>
            <p:cNvGrpSpPr/>
            <p:nvPr/>
          </p:nvGrpSpPr>
          <p:grpSpPr>
            <a:xfrm>
              <a:off x="-23582" y="-29464"/>
              <a:ext cx="2043777" cy="768101"/>
              <a:chOff x="0" y="0"/>
              <a:chExt cx="2773680" cy="768096"/>
            </a:xfrm>
          </p:grpSpPr>
          <p:pic>
            <p:nvPicPr>
              <p:cNvPr id="25617" name="Rounded Rectangle 13"/>
              <p:cNvPicPr/>
              <p:nvPr/>
            </p:nvPicPr>
            <p:blipFill>
              <a:blip r:embed="rId3"/>
              <a:stretch>
                <a:fillRect/>
              </a:stretch>
            </p:blipFill>
            <p:spPr>
              <a:xfrm>
                <a:off x="0" y="0"/>
                <a:ext cx="2773680" cy="768096"/>
              </a:xfrm>
              <a:prstGeom prst="rect">
                <a:avLst/>
              </a:prstGeom>
              <a:noFill/>
              <a:ln w="9525">
                <a:noFill/>
              </a:ln>
            </p:spPr>
          </p:pic>
          <p:sp>
            <p:nvSpPr>
              <p:cNvPr id="25618" name="Text Box 25617"/>
              <p:cNvSpPr txBox="1"/>
              <p:nvPr/>
            </p:nvSpPr>
            <p:spPr>
              <a:xfrm>
                <a:off x="66877" y="64337"/>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5619" name="TextBox 15"/>
            <p:cNvSpPr txBox="1"/>
            <p:nvPr/>
          </p:nvSpPr>
          <p:spPr>
            <a:xfrm>
              <a:off x="651869" y="52053"/>
              <a:ext cx="766811"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25620" name="Rectangle 1"/>
          <p:cNvSpPr/>
          <p:nvPr/>
        </p:nvSpPr>
        <p:spPr>
          <a:xfrm>
            <a:off x="3325813" y="2382838"/>
            <a:ext cx="2643187" cy="4246562"/>
          </a:xfrm>
          <a:prstGeom prst="rect">
            <a:avLst/>
          </a:prstGeom>
          <a:noFill/>
          <a:ln w="9525">
            <a:noFill/>
          </a:ln>
        </p:spPr>
        <p:txBody>
          <a:bodyPr anchor="ctr">
            <a:spAutoFit/>
          </a:bodyPr>
          <a:p>
            <a:r>
              <a:rPr lang="en-US" altLang="x-none" dirty="0">
                <a:latin typeface="Arial" panose="020B0604020202020204" pitchFamily="34" charset="0"/>
              </a:rPr>
              <a:t>Khusus industri kelapa sawit yang menerapkan </a:t>
            </a:r>
            <a:r>
              <a:rPr lang="en-US" altLang="x-none" i="1" dirty="0">
                <a:latin typeface="Arial" panose="020B0604020202020204" pitchFamily="34" charset="0"/>
              </a:rPr>
              <a:t>aplikasi lahan</a:t>
            </a:r>
            <a:r>
              <a:rPr lang="en-US" altLang="x-none" dirty="0">
                <a:latin typeface="Arial" panose="020B0604020202020204" pitchFamily="34" charset="0"/>
              </a:rPr>
              <a:t> jumlah data per outlet dihitung berdasarkan parameter yang dipantau dikalikan dengan frekuensi pemantauan kemudian dibagi dengan jumlah total data yang harus tersedia dalam satu periode penilaian. Tingkat ketaatan pelaporan adalah &lt;90%.</a:t>
            </a:r>
            <a:endParaRPr lang="en-US"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ppt_x"/>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602"/>
                                        </p:tgtEl>
                                        <p:attrNameLst>
                                          <p:attrName>style.visibility</p:attrName>
                                        </p:attrNameLst>
                                      </p:cBhvr>
                                      <p:to>
                                        <p:strVal val="visible"/>
                                      </p:to>
                                    </p:set>
                                    <p:anim calcmode="lin" valueType="num">
                                      <p:cBhvr additive="base">
                                        <p:cTn id="16" dur="500" fill="hold"/>
                                        <p:tgtEl>
                                          <p:spTgt spid="25602"/>
                                        </p:tgtEl>
                                        <p:attrNameLst>
                                          <p:attrName>ppt_x</p:attrName>
                                        </p:attrNameLst>
                                      </p:cBhvr>
                                      <p:tavLst>
                                        <p:tav tm="0">
                                          <p:val>
                                            <p:strVal val="#ppt_x"/>
                                          </p:val>
                                        </p:tav>
                                        <p:tav tm="100000">
                                          <p:val>
                                            <p:strVal val="#ppt_x"/>
                                          </p:val>
                                        </p:tav>
                                      </p:tavLst>
                                    </p:anim>
                                    <p:anim calcmode="lin" valueType="num">
                                      <p:cBhvr additive="base">
                                        <p:cTn id="17" dur="500" fill="hold"/>
                                        <p:tgtEl>
                                          <p:spTgt spid="2560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610"/>
                                        </p:tgtEl>
                                        <p:attrNameLst>
                                          <p:attrName>style.visibility</p:attrName>
                                        </p:attrNameLst>
                                      </p:cBhvr>
                                      <p:to>
                                        <p:strVal val="visible"/>
                                      </p:to>
                                    </p:set>
                                    <p:animEffect transition="in" filter="fade">
                                      <p:cBhvr>
                                        <p:cTn id="21" dur="500"/>
                                        <p:tgtEl>
                                          <p:spTgt spid="256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5620"/>
                                        </p:tgtEl>
                                        <p:attrNameLst>
                                          <p:attrName>style.visibility</p:attrName>
                                        </p:attrNameLst>
                                      </p:cBhvr>
                                      <p:to>
                                        <p:strVal val="visible"/>
                                      </p:to>
                                    </p:set>
                                    <p:animEffect transition="in" filter="fade">
                                      <p:cBhvr>
                                        <p:cTn id="25" dur="500"/>
                                        <p:tgtEl>
                                          <p:spTgt spid="2562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5615"/>
                                        </p:tgtEl>
                                        <p:attrNameLst>
                                          <p:attrName>style.visibility</p:attrName>
                                        </p:attrNameLst>
                                      </p:cBhvr>
                                      <p:to>
                                        <p:strVal val="visible"/>
                                      </p:to>
                                    </p:set>
                                    <p:animEffect transition="in" filter="fade">
                                      <p:cBhvr>
                                        <p:cTn id="29"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Table 26625"/>
          <p:cNvGraphicFramePr/>
          <p:nvPr/>
        </p:nvGraphicFramePr>
        <p:xfrm>
          <a:off x="285750" y="2060575"/>
          <a:ext cx="2643188" cy="4797425"/>
        </p:xfrm>
        <a:graphic>
          <a:graphicData uri="http://schemas.openxmlformats.org/drawingml/2006/table">
            <a:tbl>
              <a:tblPr/>
              <a:tblGrid>
                <a:gridCol w="2643188"/>
              </a:tblGrid>
              <a:tr h="479742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r>
                        <a:rPr sz="1600">
                          <a:latin typeface="Arial" panose="020B0604020202020204" pitchFamily="34" charset="0"/>
                        </a:rPr>
                        <a:t>Data Swapantau Perusahaan (Sekunder).</a:t>
                      </a:r>
                      <a:endParaRPr sz="1600">
                        <a:latin typeface="Arial" panose="020B0604020202020204" pitchFamily="34" charset="0"/>
                      </a:endParaRPr>
                    </a:p>
                    <a:p>
                      <a:pPr marL="0" lvl="0" indent="0" eaLnBrk="1" hangingPunct="1">
                        <a:spcBef>
                          <a:spcPct val="0"/>
                        </a:spcBef>
                        <a:buFont typeface="+mj-lt"/>
                        <a:buNone/>
                      </a:pPr>
                      <a:r>
                        <a:rPr sz="1600">
                          <a:latin typeface="Arial" panose="020B0604020202020204" pitchFamily="34" charset="0"/>
                        </a:rPr>
                        <a:t>Data hasil pemantauan memenuhi ≥ 90 % baku mutu dalam satu periode penilaian tiap titik penaatan tiap parameter dalam periode penilaian memenuhi baku mutu dari data yang dilaporkan.</a:t>
                      </a:r>
                      <a:endParaRPr sz="1600">
                        <a:latin typeface="Arial" panose="020B0604020202020204" pitchFamily="34" charset="0"/>
                      </a:endParaRPr>
                    </a:p>
                    <a:p>
                      <a:pPr marL="0" lvl="0" indent="0" eaLnBrk="1" hangingPunct="1">
                        <a:spcBef>
                          <a:spcPct val="0"/>
                        </a:spcBef>
                        <a:buFont typeface="+mj-lt"/>
                        <a:buNone/>
                      </a:pPr>
                      <a:r>
                        <a:rPr sz="1600">
                          <a:latin typeface="Arial" panose="020B0604020202020204" pitchFamily="34" charset="0"/>
                        </a:rPr>
                        <a:t>Pemantauan kontinyu data hasil pemantauan memenuhi ≥ 95% ketaatan dari data rata-rata harian yg dilaporkan stiap bulan dalam kurun waktu 1 tahun</a:t>
                      </a:r>
                      <a:endParaRPr sz="1600">
                        <a:latin typeface="Arial" panose="020B0604020202020204" pitchFamily="34" charset="0"/>
                      </a:endParaRPr>
                    </a:p>
                    <a:p>
                      <a:pPr marL="0" lvl="0" indent="0" eaLnBrk="1" hangingPunct="1">
                        <a:spcBef>
                          <a:spcPct val="0"/>
                        </a:spcBef>
                        <a:buFont typeface="+mj-lt"/>
                        <a:buNone/>
                      </a:pPr>
                      <a:endParaRPr lang="en-US" sz="1600"/>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6628" name="Rectangle 2"/>
          <p:cNvSpPr/>
          <p:nvPr/>
        </p:nvSpPr>
        <p:spPr>
          <a:xfrm>
            <a:off x="152400" y="228600"/>
            <a:ext cx="8667750" cy="461963"/>
          </a:xfrm>
          <a:prstGeom prst="rect">
            <a:avLst/>
          </a:prstGeom>
          <a:noFill/>
          <a:ln w="9525">
            <a:noFill/>
          </a:ln>
        </p:spPr>
        <p:txBody>
          <a:bodyPr>
            <a:spAutoFit/>
          </a:bodyPr>
          <a:p>
            <a:r>
              <a:rPr lang="zh-CN" altLang="en-US" sz="2400" b="1" dirty="0">
                <a:latin typeface="Arial" panose="020B0604020202020204" pitchFamily="34" charset="0"/>
              </a:rPr>
              <a:t>5</a:t>
            </a:r>
            <a:r>
              <a:rPr lang="en-US" altLang="x-none" sz="2400" b="1" dirty="0">
                <a:latin typeface="Arial" panose="020B0604020202020204" pitchFamily="34" charset="0"/>
              </a:rPr>
              <a:t>. </a:t>
            </a:r>
            <a:r>
              <a:rPr lang="zh-CN" altLang="en-US" sz="2400" b="1" dirty="0">
                <a:latin typeface="Arial" panose="020B0604020202020204" pitchFamily="34" charset="0"/>
              </a:rPr>
              <a:t>Kriteria </a:t>
            </a:r>
            <a:r>
              <a:rPr lang="en-US" altLang="x-none" sz="2400" b="1" dirty="0">
                <a:latin typeface="Arial" panose="020B0604020202020204" pitchFamily="34" charset="0"/>
              </a:rPr>
              <a:t>Ketaatan Terhadap Baku Mutu</a:t>
            </a:r>
            <a:r>
              <a:rPr lang="zh-CN" altLang="en-US" sz="2400" b="1" dirty="0">
                <a:latin typeface="Arial" panose="020B0604020202020204" pitchFamily="34" charset="0"/>
              </a:rPr>
              <a:t> Air Limbah (1)</a:t>
            </a:r>
            <a:r>
              <a:rPr lang="en-US" altLang="x-none" sz="2400" b="1" dirty="0">
                <a:latin typeface="Arial" panose="020B0604020202020204" pitchFamily="34" charset="0"/>
              </a:rPr>
              <a:t> </a:t>
            </a:r>
            <a:endParaRPr lang="en-US" altLang="x-none" sz="2400" dirty="0">
              <a:latin typeface="Arial" panose="020B0604020202020204" pitchFamily="34" charset="0"/>
            </a:endParaRPr>
          </a:p>
        </p:txBody>
      </p:sp>
      <p:grpSp>
        <p:nvGrpSpPr>
          <p:cNvPr id="26629" name="Group 3"/>
          <p:cNvGrpSpPr/>
          <p:nvPr/>
        </p:nvGrpSpPr>
        <p:grpSpPr>
          <a:xfrm>
            <a:off x="357188" y="1196975"/>
            <a:ext cx="2428875" cy="714375"/>
            <a:chOff x="0" y="0"/>
            <a:chExt cx="2428892" cy="714380"/>
          </a:xfrm>
        </p:grpSpPr>
        <p:grpSp>
          <p:nvGrpSpPr>
            <p:cNvPr id="26630" name="Rounded Rectangle 4"/>
            <p:cNvGrpSpPr/>
            <p:nvPr/>
          </p:nvGrpSpPr>
          <p:grpSpPr>
            <a:xfrm>
              <a:off x="-28004" y="-32639"/>
              <a:ext cx="2481089" cy="774197"/>
              <a:chOff x="0" y="0"/>
              <a:chExt cx="2481072" cy="774192"/>
            </a:xfrm>
          </p:grpSpPr>
          <p:pic>
            <p:nvPicPr>
              <p:cNvPr id="26631" name="Rounded Rectangle 4"/>
              <p:cNvPicPr/>
              <p:nvPr/>
            </p:nvPicPr>
            <p:blipFill>
              <a:blip r:embed="rId1"/>
              <a:stretch>
                <a:fillRect/>
              </a:stretch>
            </p:blipFill>
            <p:spPr>
              <a:xfrm>
                <a:off x="0" y="0"/>
                <a:ext cx="2481072" cy="774192"/>
              </a:xfrm>
              <a:prstGeom prst="rect">
                <a:avLst/>
              </a:prstGeom>
              <a:noFill/>
              <a:ln w="9525">
                <a:noFill/>
              </a:ln>
            </p:spPr>
          </p:pic>
          <p:sp>
            <p:nvSpPr>
              <p:cNvPr id="26632" name="Text Box 26631"/>
              <p:cNvSpPr txBox="1"/>
              <p:nvPr/>
            </p:nvSpPr>
            <p:spPr>
              <a:xfrm>
                <a:off x="62877" y="67512"/>
                <a:ext cx="235912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6633" name="TextBox 5"/>
            <p:cNvSpPr txBox="1"/>
            <p:nvPr/>
          </p:nvSpPr>
          <p:spPr>
            <a:xfrm>
              <a:off x="819156" y="104776"/>
              <a:ext cx="800225"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cxnSp>
        <p:nvCxnSpPr>
          <p:cNvPr id="26634" name="Straight Connector 7"/>
          <p:cNvCxnSpPr/>
          <p:nvPr/>
        </p:nvCxnSpPr>
        <p:spPr>
          <a:xfrm>
            <a:off x="285750" y="785813"/>
            <a:ext cx="7286625" cy="1587"/>
          </a:xfrm>
          <a:prstGeom prst="line">
            <a:avLst/>
          </a:prstGeom>
          <a:ln w="9525" cap="flat" cmpd="sng">
            <a:solidFill>
              <a:srgbClr val="4A7EBB"/>
            </a:solidFill>
            <a:prstDash val="solid"/>
            <a:headEnd type="none" w="med" len="med"/>
            <a:tailEnd type="none" w="med" len="med"/>
          </a:ln>
        </p:spPr>
      </p:cxnSp>
      <p:grpSp>
        <p:nvGrpSpPr>
          <p:cNvPr id="26635" name="Group 10"/>
          <p:cNvGrpSpPr/>
          <p:nvPr/>
        </p:nvGrpSpPr>
        <p:grpSpPr>
          <a:xfrm>
            <a:off x="3214688" y="1196975"/>
            <a:ext cx="2714625" cy="714375"/>
            <a:chOff x="0" y="0"/>
            <a:chExt cx="2357454" cy="714380"/>
          </a:xfrm>
        </p:grpSpPr>
        <p:grpSp>
          <p:nvGrpSpPr>
            <p:cNvPr id="26636" name="Rounded Rectangle 9"/>
            <p:cNvGrpSpPr/>
            <p:nvPr/>
          </p:nvGrpSpPr>
          <p:grpSpPr>
            <a:xfrm>
              <a:off x="-28290" y="-32639"/>
              <a:ext cx="2408739" cy="774197"/>
              <a:chOff x="0" y="0"/>
              <a:chExt cx="2773680" cy="774192"/>
            </a:xfrm>
          </p:grpSpPr>
          <p:pic>
            <p:nvPicPr>
              <p:cNvPr id="26637" name="Rounded Rectangle 9"/>
              <p:cNvPicPr/>
              <p:nvPr/>
            </p:nvPicPr>
            <p:blipFill>
              <a:blip r:embed="rId2"/>
              <a:stretch>
                <a:fillRect/>
              </a:stretch>
            </p:blipFill>
            <p:spPr>
              <a:xfrm>
                <a:off x="0" y="0"/>
                <a:ext cx="2773680" cy="774192"/>
              </a:xfrm>
              <a:prstGeom prst="rect">
                <a:avLst/>
              </a:prstGeom>
              <a:noFill/>
              <a:ln w="9525">
                <a:noFill/>
              </a:ln>
            </p:spPr>
          </p:pic>
          <p:sp>
            <p:nvSpPr>
              <p:cNvPr id="26638" name="Text Box 26637"/>
              <p:cNvSpPr txBox="1"/>
              <p:nvPr/>
            </p:nvSpPr>
            <p:spPr>
              <a:xfrm>
                <a:off x="67449"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6639" name="TextBox 12"/>
            <p:cNvSpPr txBox="1"/>
            <p:nvPr/>
          </p:nvSpPr>
          <p:spPr>
            <a:xfrm>
              <a:off x="714380" y="42391"/>
              <a:ext cx="948286"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26640" name="Group 13"/>
          <p:cNvGrpSpPr/>
          <p:nvPr/>
        </p:nvGrpSpPr>
        <p:grpSpPr>
          <a:xfrm>
            <a:off x="6286500" y="1196975"/>
            <a:ext cx="2714625" cy="714375"/>
            <a:chOff x="0" y="0"/>
            <a:chExt cx="2000263" cy="714380"/>
          </a:xfrm>
        </p:grpSpPr>
        <p:grpSp>
          <p:nvGrpSpPr>
            <p:cNvPr id="26641" name="Rounded Rectangle 12"/>
            <p:cNvGrpSpPr/>
            <p:nvPr/>
          </p:nvGrpSpPr>
          <p:grpSpPr>
            <a:xfrm>
              <a:off x="-23582" y="-32639"/>
              <a:ext cx="2043777" cy="774197"/>
              <a:chOff x="0" y="0"/>
              <a:chExt cx="2773680" cy="774192"/>
            </a:xfrm>
          </p:grpSpPr>
          <p:pic>
            <p:nvPicPr>
              <p:cNvPr id="26642" name="Rounded Rectangle 12"/>
              <p:cNvPicPr/>
              <p:nvPr/>
            </p:nvPicPr>
            <p:blipFill>
              <a:blip r:embed="rId3"/>
              <a:stretch>
                <a:fillRect/>
              </a:stretch>
            </p:blipFill>
            <p:spPr>
              <a:xfrm>
                <a:off x="0" y="0"/>
                <a:ext cx="2773680" cy="774192"/>
              </a:xfrm>
              <a:prstGeom prst="rect">
                <a:avLst/>
              </a:prstGeom>
              <a:noFill/>
              <a:ln w="9525">
                <a:noFill/>
              </a:ln>
            </p:spPr>
          </p:pic>
          <p:sp>
            <p:nvSpPr>
              <p:cNvPr id="26643" name="Text Box 26642"/>
              <p:cNvSpPr txBox="1"/>
              <p:nvPr/>
            </p:nvSpPr>
            <p:spPr>
              <a:xfrm>
                <a:off x="66877"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6644" name="TextBox 15"/>
            <p:cNvSpPr txBox="1"/>
            <p:nvPr/>
          </p:nvSpPr>
          <p:spPr>
            <a:xfrm>
              <a:off x="651869" y="122238"/>
              <a:ext cx="766811"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26645" name="Rectangle 14"/>
          <p:cNvSpPr/>
          <p:nvPr/>
        </p:nvSpPr>
        <p:spPr>
          <a:xfrm>
            <a:off x="3135313" y="2020888"/>
            <a:ext cx="2722562" cy="4494212"/>
          </a:xfrm>
          <a:prstGeom prst="rect">
            <a:avLst/>
          </a:prstGeom>
          <a:noFill/>
          <a:ln w="9525">
            <a:noFill/>
          </a:ln>
        </p:spPr>
        <p:txBody>
          <a:bodyPr>
            <a:spAutoFit/>
          </a:bodyPr>
          <a:p>
            <a:r>
              <a:rPr lang="zh-CN" altLang="en-US" sz="1600" dirty="0">
                <a:latin typeface="Arial" panose="020B0604020202020204" pitchFamily="34" charset="0"/>
              </a:rPr>
              <a:t>Data Swapantau Perusahaan (Sekunder)</a:t>
            </a:r>
            <a:r>
              <a:rPr lang="en-US" altLang="x-none" sz="1600" dirty="0">
                <a:latin typeface="Arial" panose="020B0604020202020204" pitchFamily="34" charset="0"/>
              </a:rPr>
              <a:t>.</a:t>
            </a:r>
            <a:endParaRPr lang="en-US" altLang="x-none" sz="1600" dirty="0">
              <a:latin typeface="Arial" panose="020B0604020202020204" pitchFamily="34" charset="0"/>
            </a:endParaRPr>
          </a:p>
          <a:p>
            <a:r>
              <a:rPr lang="en-US" altLang="x-none" sz="1600" dirty="0">
                <a:latin typeface="Arial" panose="020B0604020202020204" pitchFamily="34" charset="0"/>
              </a:rPr>
              <a:t>Data hasil pemantauan memenuhi </a:t>
            </a:r>
            <a:r>
              <a:rPr lang="zh-CN" altLang="en-US" sz="1600" dirty="0">
                <a:latin typeface="Arial" panose="020B0604020202020204" pitchFamily="34" charset="0"/>
              </a:rPr>
              <a:t>&lt;</a:t>
            </a:r>
            <a:r>
              <a:rPr lang="en-US" altLang="x-none" sz="1600" dirty="0">
                <a:latin typeface="Arial" panose="020B0604020202020204" pitchFamily="34" charset="0"/>
              </a:rPr>
              <a:t>90 % baku mutu dalam satu periode penilaian tiap titik penaatan tiap parameter pada setiap titik penaatan. Data hasil pemantauan parameter pH harian dan/atau debit harian dan/atau COD harian memenuhi ≤95% ketaatan dari data rata-rata harian yang dilaporkan setiap bulan dalam kurun waktu satu tahun</a:t>
            </a:r>
            <a:endParaRPr lang="zh-CN" altLang="en-US" sz="1600" dirty="0">
              <a:latin typeface="Arial" panose="020B0604020202020204" pitchFamily="34" charset="0"/>
            </a:endParaRPr>
          </a:p>
          <a:p>
            <a:endParaRPr lang="zh-CN" altLang="en-US" sz="1600" dirty="0">
              <a:latin typeface="Arial" panose="020B0604020202020204" pitchFamily="34" charset="0"/>
            </a:endParaRPr>
          </a:p>
          <a:p>
            <a:endParaRPr lang="zh-CN" altLang="en-US" sz="1400" dirty="0">
              <a:latin typeface="Arial" panose="020B0604020202020204" pitchFamily="34" charset="0"/>
            </a:endParaRPr>
          </a:p>
        </p:txBody>
      </p:sp>
      <p:graphicFrame>
        <p:nvGraphicFramePr>
          <p:cNvPr id="26646" name="Table 26645"/>
          <p:cNvGraphicFramePr/>
          <p:nvPr/>
        </p:nvGraphicFramePr>
        <p:xfrm>
          <a:off x="3214688" y="4300538"/>
          <a:ext cx="2286000" cy="1428750"/>
        </p:xfrm>
        <a:graphic>
          <a:graphicData uri="http://schemas.openxmlformats.org/drawingml/2006/table">
            <a:tbl>
              <a:tblPr/>
              <a:tblGrid>
                <a:gridCol w="2286000"/>
              </a:tblGrid>
              <a:tr h="1428750">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endParaRPr lang="en-US" sz="1400">
                        <a:solidFill>
                          <a:schemeClr val="bg1"/>
                        </a:solidFill>
                        <a:latin typeface="Calibri" panose="020F05020202040302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6648" name="Rectangle 19"/>
          <p:cNvSpPr/>
          <p:nvPr/>
        </p:nvSpPr>
        <p:spPr>
          <a:xfrm>
            <a:off x="6207125" y="1989138"/>
            <a:ext cx="2722563" cy="830262"/>
          </a:xfrm>
          <a:prstGeom prst="rect">
            <a:avLst/>
          </a:prstGeom>
          <a:noFill/>
          <a:ln w="9525">
            <a:noFill/>
          </a:ln>
        </p:spPr>
        <p:txBody>
          <a:bodyPr>
            <a:spAutoFit/>
          </a:bodyPr>
          <a:p>
            <a:r>
              <a:rPr lang="en-US" altLang="x-none" sz="1600" dirty="0">
                <a:latin typeface="Calibri" panose="020F0502020204030204" pitchFamily="2" charset="0"/>
              </a:rPr>
              <a:t>Melampaui Baku Mutu dan sudah pernah dikenakan sanksi administrasi.</a:t>
            </a:r>
            <a:endParaRPr lang="zh-CN" altLang="en-US" sz="1600" dirty="0">
              <a:latin typeface="Calibri" panose="020F05020202040302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50" name="Table 27649"/>
          <p:cNvGraphicFramePr/>
          <p:nvPr/>
        </p:nvGraphicFramePr>
        <p:xfrm>
          <a:off x="142875" y="2071688"/>
          <a:ext cx="2928938" cy="4389437"/>
        </p:xfrm>
        <a:graphic>
          <a:graphicData uri="http://schemas.openxmlformats.org/drawingml/2006/table">
            <a:tbl>
              <a:tblPr/>
              <a:tblGrid>
                <a:gridCol w="2928938"/>
              </a:tblGrid>
              <a:tr h="4389438">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r>
                        <a:rPr sz="1600">
                          <a:latin typeface="Arial" panose="020B0604020202020204" pitchFamily="34" charset="0"/>
                        </a:rPr>
                        <a:t>Untuk kegiatan pertambangan di lepas pantai (</a:t>
                      </a:r>
                      <a:r>
                        <a:rPr sz="1600" i="1">
                          <a:latin typeface="Arial" panose="020B0604020202020204" pitchFamily="34" charset="0"/>
                        </a:rPr>
                        <a:t>off shore</a:t>
                      </a:r>
                      <a:r>
                        <a:rPr sz="1600">
                          <a:latin typeface="Arial" panose="020B0604020202020204" pitchFamily="34" charset="0"/>
                        </a:rPr>
                        <a:t>), titik penaatan ambient air laut sesuai dengan AMDAL. Data hasil pemantauan parameter TSS dan kekerusahan memenuhi ≥ 95% contoh tambang timah dengan menggunakan kapal keruk/ kapal hisap memenuhi baku mutu TSS dan kekeruhan. Titik penaatan ambient air laut sesuai dengan Amdal</a:t>
                      </a:r>
                      <a:endParaRPr sz="1600">
                        <a:latin typeface="Arial" panose="020B0604020202020204" pitchFamily="34" charset="0"/>
                      </a:endParaRPr>
                    </a:p>
                    <a:p>
                      <a:pPr marL="0" lvl="0" indent="0" eaLnBrk="1" hangingPunct="1">
                        <a:spcBef>
                          <a:spcPct val="0"/>
                        </a:spcBef>
                        <a:buFont typeface="+mj-lt"/>
                        <a:buNone/>
                      </a:pPr>
                      <a:endParaRPr sz="1600">
                        <a:latin typeface="Arial" panose="020B0604020202020204" pitchFamily="34" charset="0"/>
                      </a:endParaRPr>
                    </a:p>
                    <a:p>
                      <a:pPr marL="0" lvl="0" indent="0" eaLnBrk="1" hangingPunct="1">
                        <a:spcBef>
                          <a:spcPct val="0"/>
                        </a:spcBef>
                        <a:buFont typeface="+mj-lt"/>
                        <a:buNone/>
                      </a:pPr>
                      <a:r>
                        <a:rPr sz="1600">
                          <a:latin typeface="Arial" panose="020B0604020202020204" pitchFamily="34" charset="0"/>
                        </a:rPr>
                        <a:t>Memenuhi Beban pencemaran dalam peraturan telah memenuhi ≥ 90% </a:t>
                      </a:r>
                      <a:endParaRPr sz="1600">
                        <a:latin typeface="Arial" panose="020B0604020202020204" pitchFamily="34" charset="0"/>
                      </a:endParaRPr>
                    </a:p>
                    <a:p>
                      <a:pPr marL="0" lvl="0" indent="0" eaLnBrk="1" hangingPunct="1">
                        <a:spcBef>
                          <a:spcPct val="0"/>
                        </a:spcBef>
                        <a:buFont typeface="+mj-lt"/>
                        <a:buNone/>
                      </a:pPr>
                      <a:endParaRPr lang="en-US" sz="1600"/>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7652" name="Rectangle 2"/>
          <p:cNvSpPr/>
          <p:nvPr/>
        </p:nvSpPr>
        <p:spPr>
          <a:xfrm>
            <a:off x="152400" y="228600"/>
            <a:ext cx="7419975" cy="830263"/>
          </a:xfrm>
          <a:prstGeom prst="rect">
            <a:avLst/>
          </a:prstGeom>
          <a:noFill/>
          <a:ln w="9525">
            <a:noFill/>
          </a:ln>
        </p:spPr>
        <p:txBody>
          <a:bodyPr>
            <a:spAutoFit/>
          </a:bodyPr>
          <a:p>
            <a:r>
              <a:rPr lang="zh-CN" altLang="en-US" sz="2400" b="1" dirty="0">
                <a:latin typeface="Calibri" panose="020F0502020204030204" pitchFamily="2" charset="0"/>
              </a:rPr>
              <a:t>5</a:t>
            </a:r>
            <a:r>
              <a:rPr lang="en-US" altLang="x-none" sz="2400" b="1" dirty="0">
                <a:latin typeface="Calibri" panose="020F0502020204030204" pitchFamily="2" charset="0"/>
              </a:rPr>
              <a:t>. </a:t>
            </a:r>
            <a:r>
              <a:rPr lang="zh-CN" altLang="en-US" sz="2400" b="1" dirty="0">
                <a:latin typeface="Calibri" panose="020F0502020204030204" pitchFamily="2" charset="0"/>
              </a:rPr>
              <a:t>Kriteria </a:t>
            </a:r>
            <a:r>
              <a:rPr lang="en-US" altLang="x-none" sz="2400" b="1" dirty="0">
                <a:latin typeface="Calibri" panose="020F0502020204030204" pitchFamily="2" charset="0"/>
              </a:rPr>
              <a:t>Ketaatan Terhadap Baku Mutu</a:t>
            </a:r>
            <a:r>
              <a:rPr lang="zh-CN" altLang="en-US" sz="2400" b="1" dirty="0">
                <a:latin typeface="Calibri" panose="020F0502020204030204" pitchFamily="2" charset="0"/>
              </a:rPr>
              <a:t> Air Limbah(2)</a:t>
            </a:r>
            <a:r>
              <a:rPr lang="en-US" altLang="x-none" sz="2400" b="1" dirty="0">
                <a:latin typeface="Calibri" panose="020F0502020204030204" pitchFamily="2" charset="0"/>
              </a:rPr>
              <a:t> </a:t>
            </a:r>
            <a:endParaRPr lang="en-US" altLang="x-none" sz="2400" dirty="0">
              <a:latin typeface="Calibri" panose="020F0502020204030204" pitchFamily="2" charset="0"/>
            </a:endParaRPr>
          </a:p>
        </p:txBody>
      </p:sp>
      <p:grpSp>
        <p:nvGrpSpPr>
          <p:cNvPr id="27653" name="Group 3"/>
          <p:cNvGrpSpPr/>
          <p:nvPr/>
        </p:nvGrpSpPr>
        <p:grpSpPr>
          <a:xfrm>
            <a:off x="357188" y="1196975"/>
            <a:ext cx="2428875" cy="714375"/>
            <a:chOff x="0" y="0"/>
            <a:chExt cx="2428892" cy="714380"/>
          </a:xfrm>
        </p:grpSpPr>
        <p:grpSp>
          <p:nvGrpSpPr>
            <p:cNvPr id="27654" name="Rounded Rectangle 4"/>
            <p:cNvGrpSpPr/>
            <p:nvPr/>
          </p:nvGrpSpPr>
          <p:grpSpPr>
            <a:xfrm>
              <a:off x="-28004" y="-32639"/>
              <a:ext cx="2481089" cy="774197"/>
              <a:chOff x="0" y="0"/>
              <a:chExt cx="2481072" cy="774192"/>
            </a:xfrm>
          </p:grpSpPr>
          <p:pic>
            <p:nvPicPr>
              <p:cNvPr id="27655" name="Rounded Rectangle 4"/>
              <p:cNvPicPr/>
              <p:nvPr/>
            </p:nvPicPr>
            <p:blipFill>
              <a:blip r:embed="rId1"/>
              <a:stretch>
                <a:fillRect/>
              </a:stretch>
            </p:blipFill>
            <p:spPr>
              <a:xfrm>
                <a:off x="0" y="0"/>
                <a:ext cx="2481072" cy="774192"/>
              </a:xfrm>
              <a:prstGeom prst="rect">
                <a:avLst/>
              </a:prstGeom>
              <a:noFill/>
              <a:ln w="9525">
                <a:noFill/>
              </a:ln>
            </p:spPr>
          </p:pic>
          <p:sp>
            <p:nvSpPr>
              <p:cNvPr id="27656" name="Text Box 27655"/>
              <p:cNvSpPr txBox="1"/>
              <p:nvPr/>
            </p:nvSpPr>
            <p:spPr>
              <a:xfrm>
                <a:off x="62877" y="67512"/>
                <a:ext cx="235912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7657" name="TextBox 5"/>
            <p:cNvSpPr txBox="1"/>
            <p:nvPr/>
          </p:nvSpPr>
          <p:spPr>
            <a:xfrm>
              <a:off x="819156" y="104776"/>
              <a:ext cx="72968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Biru</a:t>
              </a:r>
              <a:endParaRPr lang="en-US" altLang="x-none" sz="2400" b="1" dirty="0">
                <a:solidFill>
                  <a:schemeClr val="bg1"/>
                </a:solidFill>
                <a:latin typeface="Corbel" panose="020B0503020204020204" pitchFamily="2" charset="0"/>
              </a:endParaRPr>
            </a:p>
          </p:txBody>
        </p:sp>
      </p:grpSp>
      <p:cxnSp>
        <p:nvCxnSpPr>
          <p:cNvPr id="27658" name="Straight Connector 7"/>
          <p:cNvCxnSpPr/>
          <p:nvPr/>
        </p:nvCxnSpPr>
        <p:spPr>
          <a:xfrm>
            <a:off x="285750" y="785813"/>
            <a:ext cx="7286625" cy="1587"/>
          </a:xfrm>
          <a:prstGeom prst="line">
            <a:avLst/>
          </a:prstGeom>
          <a:ln w="9525" cap="flat" cmpd="sng">
            <a:solidFill>
              <a:srgbClr val="4A7EBB"/>
            </a:solidFill>
            <a:prstDash val="solid"/>
            <a:headEnd type="none" w="med" len="med"/>
            <a:tailEnd type="none" w="med" len="med"/>
          </a:ln>
        </p:spPr>
      </p:cxnSp>
      <p:grpSp>
        <p:nvGrpSpPr>
          <p:cNvPr id="27659" name="Group 10"/>
          <p:cNvGrpSpPr/>
          <p:nvPr/>
        </p:nvGrpSpPr>
        <p:grpSpPr>
          <a:xfrm>
            <a:off x="3214688" y="1196975"/>
            <a:ext cx="2714625" cy="714375"/>
            <a:chOff x="0" y="0"/>
            <a:chExt cx="2357454" cy="714380"/>
          </a:xfrm>
        </p:grpSpPr>
        <p:grpSp>
          <p:nvGrpSpPr>
            <p:cNvPr id="27660" name="Rounded Rectangle 9"/>
            <p:cNvGrpSpPr/>
            <p:nvPr/>
          </p:nvGrpSpPr>
          <p:grpSpPr>
            <a:xfrm>
              <a:off x="-28290" y="-32639"/>
              <a:ext cx="2408739" cy="774197"/>
              <a:chOff x="0" y="0"/>
              <a:chExt cx="2773680" cy="774192"/>
            </a:xfrm>
          </p:grpSpPr>
          <p:pic>
            <p:nvPicPr>
              <p:cNvPr id="27661" name="Rounded Rectangle 9"/>
              <p:cNvPicPr/>
              <p:nvPr/>
            </p:nvPicPr>
            <p:blipFill>
              <a:blip r:embed="rId2"/>
              <a:stretch>
                <a:fillRect/>
              </a:stretch>
            </p:blipFill>
            <p:spPr>
              <a:xfrm>
                <a:off x="0" y="0"/>
                <a:ext cx="2773680" cy="774192"/>
              </a:xfrm>
              <a:prstGeom prst="rect">
                <a:avLst/>
              </a:prstGeom>
              <a:noFill/>
              <a:ln w="9525">
                <a:noFill/>
              </a:ln>
            </p:spPr>
          </p:pic>
          <p:sp>
            <p:nvSpPr>
              <p:cNvPr id="27662" name="Text Box 27661"/>
              <p:cNvSpPr txBox="1"/>
              <p:nvPr/>
            </p:nvSpPr>
            <p:spPr>
              <a:xfrm>
                <a:off x="67449"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7663" name="TextBox 12"/>
            <p:cNvSpPr txBox="1"/>
            <p:nvPr/>
          </p:nvSpPr>
          <p:spPr>
            <a:xfrm>
              <a:off x="714380" y="157919"/>
              <a:ext cx="103425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Merah</a:t>
              </a:r>
              <a:endParaRPr lang="en-US" altLang="x-none" sz="2400" b="1" dirty="0">
                <a:solidFill>
                  <a:schemeClr val="bg1"/>
                </a:solidFill>
                <a:latin typeface="Corbel" panose="020B0503020204020204" pitchFamily="2" charset="0"/>
              </a:endParaRPr>
            </a:p>
          </p:txBody>
        </p:sp>
      </p:grpSp>
      <p:grpSp>
        <p:nvGrpSpPr>
          <p:cNvPr id="27664" name="Group 13"/>
          <p:cNvGrpSpPr/>
          <p:nvPr/>
        </p:nvGrpSpPr>
        <p:grpSpPr>
          <a:xfrm>
            <a:off x="6286500" y="1196975"/>
            <a:ext cx="2714625" cy="714375"/>
            <a:chOff x="0" y="0"/>
            <a:chExt cx="2000263" cy="714380"/>
          </a:xfrm>
        </p:grpSpPr>
        <p:grpSp>
          <p:nvGrpSpPr>
            <p:cNvPr id="27665" name="Rounded Rectangle 12"/>
            <p:cNvGrpSpPr/>
            <p:nvPr/>
          </p:nvGrpSpPr>
          <p:grpSpPr>
            <a:xfrm>
              <a:off x="-23582" y="-32639"/>
              <a:ext cx="2043777" cy="774197"/>
              <a:chOff x="0" y="0"/>
              <a:chExt cx="2773680" cy="774192"/>
            </a:xfrm>
          </p:grpSpPr>
          <p:pic>
            <p:nvPicPr>
              <p:cNvPr id="27666" name="Rounded Rectangle 12"/>
              <p:cNvPicPr/>
              <p:nvPr/>
            </p:nvPicPr>
            <p:blipFill>
              <a:blip r:embed="rId3"/>
              <a:stretch>
                <a:fillRect/>
              </a:stretch>
            </p:blipFill>
            <p:spPr>
              <a:xfrm>
                <a:off x="0" y="0"/>
                <a:ext cx="2773680" cy="774192"/>
              </a:xfrm>
              <a:prstGeom prst="rect">
                <a:avLst/>
              </a:prstGeom>
              <a:noFill/>
              <a:ln w="9525">
                <a:noFill/>
              </a:ln>
            </p:spPr>
          </p:pic>
          <p:sp>
            <p:nvSpPr>
              <p:cNvPr id="27667" name="Text Box 27666"/>
              <p:cNvSpPr txBox="1"/>
              <p:nvPr/>
            </p:nvSpPr>
            <p:spPr>
              <a:xfrm>
                <a:off x="66877"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7668" name="TextBox 15"/>
            <p:cNvSpPr txBox="1"/>
            <p:nvPr/>
          </p:nvSpPr>
          <p:spPr>
            <a:xfrm>
              <a:off x="651869" y="122238"/>
              <a:ext cx="1015022"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27669" name="Rectangle 14"/>
          <p:cNvSpPr/>
          <p:nvPr/>
        </p:nvSpPr>
        <p:spPr>
          <a:xfrm>
            <a:off x="3135313" y="2020888"/>
            <a:ext cx="2722562" cy="1077912"/>
          </a:xfrm>
          <a:prstGeom prst="rect">
            <a:avLst/>
          </a:prstGeom>
          <a:noFill/>
          <a:ln w="9525">
            <a:noFill/>
          </a:ln>
        </p:spPr>
        <p:txBody>
          <a:bodyPr>
            <a:spAutoFit/>
          </a:bodyPr>
          <a:p>
            <a:r>
              <a:rPr sz="1600">
                <a:latin typeface="Arial" panose="020B0604020202020204" pitchFamily="34" charset="0"/>
              </a:rPr>
              <a:t>Data hasil pemantauan parameter TSS dan kekeruhan memenuhi &lt; 95% ketaatan</a:t>
            </a:r>
            <a:endParaRPr sz="1600">
              <a:latin typeface="Arial" panose="020B0604020202020204" pitchFamily="34" charset="0"/>
            </a:endParaRPr>
          </a:p>
        </p:txBody>
      </p:sp>
      <p:sp>
        <p:nvSpPr>
          <p:cNvPr id="27670" name="Rectangle 16"/>
          <p:cNvSpPr/>
          <p:nvPr/>
        </p:nvSpPr>
        <p:spPr>
          <a:xfrm>
            <a:off x="539750" y="5930900"/>
            <a:ext cx="8389938" cy="307975"/>
          </a:xfrm>
          <a:prstGeom prst="rect">
            <a:avLst/>
          </a:prstGeom>
          <a:noFill/>
          <a:ln w="9525">
            <a:noFill/>
          </a:ln>
        </p:spPr>
        <p:txBody>
          <a:bodyPr>
            <a:spAutoFit/>
          </a:bodyPr>
          <a:p>
            <a:endParaRPr lang="en-US" altLang="x-none" sz="1400" dirty="0">
              <a:latin typeface="Calibri" panose="020F0502020204030204" pitchFamily="2" charset="0"/>
            </a:endParaRPr>
          </a:p>
        </p:txBody>
      </p:sp>
      <p:graphicFrame>
        <p:nvGraphicFramePr>
          <p:cNvPr id="27671" name="Table 27670"/>
          <p:cNvGraphicFramePr/>
          <p:nvPr/>
        </p:nvGraphicFramePr>
        <p:xfrm>
          <a:off x="3214688" y="4300538"/>
          <a:ext cx="2286000" cy="1428750"/>
        </p:xfrm>
        <a:graphic>
          <a:graphicData uri="http://schemas.openxmlformats.org/drawingml/2006/table">
            <a:tbl>
              <a:tblPr/>
              <a:tblGrid>
                <a:gridCol w="2286000"/>
              </a:tblGrid>
              <a:tr h="1428750">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endParaRPr lang="en-US" sz="1400">
                        <a:solidFill>
                          <a:schemeClr val="bg1"/>
                        </a:solidFill>
                        <a:latin typeface="Calibri" panose="020F05020202040302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7673" name="Rectangle 21"/>
          <p:cNvSpPr/>
          <p:nvPr/>
        </p:nvSpPr>
        <p:spPr>
          <a:xfrm>
            <a:off x="3214688" y="5429250"/>
            <a:ext cx="2571750" cy="1077913"/>
          </a:xfrm>
          <a:prstGeom prst="rect">
            <a:avLst/>
          </a:prstGeom>
          <a:noFill/>
          <a:ln w="9525">
            <a:noFill/>
          </a:ln>
        </p:spPr>
        <p:txBody>
          <a:bodyPr>
            <a:spAutoFit/>
          </a:bodyPr>
          <a:p>
            <a:r>
              <a:rPr lang="zh-CN" altLang="en-US" sz="1600" dirty="0">
                <a:latin typeface="Arial" panose="020B0604020202020204" pitchFamily="34" charset="0"/>
              </a:rPr>
              <a:t>memenuhi Beban pencemaran dalam peraturan</a:t>
            </a:r>
            <a:r>
              <a:rPr lang="en-US" altLang="x-none" sz="1600" dirty="0">
                <a:latin typeface="Arial" panose="020B0604020202020204" pitchFamily="34" charset="0"/>
              </a:rPr>
              <a:t> telah memenuhi &lt;90 ketaatan</a:t>
            </a:r>
            <a:endParaRPr lang="zh-CN" altLang="en-US" sz="1600" dirty="0">
              <a:latin typeface="Arial" panose="020B0604020202020204" pitchFamily="34" charset="0"/>
            </a:endParaRPr>
          </a:p>
        </p:txBody>
      </p:sp>
      <p:sp>
        <p:nvSpPr>
          <p:cNvPr id="27674" name="Rectangle 22"/>
          <p:cNvSpPr/>
          <p:nvPr/>
        </p:nvSpPr>
        <p:spPr>
          <a:xfrm>
            <a:off x="6207125" y="1989138"/>
            <a:ext cx="2722563" cy="554037"/>
          </a:xfrm>
          <a:prstGeom prst="rect">
            <a:avLst/>
          </a:prstGeom>
          <a:noFill/>
          <a:ln w="9525">
            <a:noFill/>
          </a:ln>
        </p:spPr>
        <p:txBody>
          <a:bodyPr>
            <a:spAutoFit/>
          </a:bodyPr>
          <a:p>
            <a:pPr algn="ctr"/>
            <a:r>
              <a:rPr lang="en-US" altLang="x-none" sz="3000" b="1" dirty="0">
                <a:latin typeface="Arial" panose="020B0604020202020204" pitchFamily="34" charset="0"/>
              </a:rPr>
              <a:t>-</a:t>
            </a:r>
            <a:endParaRPr lang="zh-CN" altLang="en-US" sz="3000" b="1"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4" name="Table 28673"/>
          <p:cNvGraphicFramePr/>
          <p:nvPr/>
        </p:nvGraphicFramePr>
        <p:xfrm>
          <a:off x="428625" y="2060575"/>
          <a:ext cx="2286000" cy="2143125"/>
        </p:xfrm>
        <a:graphic>
          <a:graphicData uri="http://schemas.openxmlformats.org/drawingml/2006/table">
            <a:tbl>
              <a:tblPr/>
              <a:tblGrid>
                <a:gridCol w="2286000"/>
              </a:tblGrid>
              <a:tr h="214312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endParaRPr lang="en-US" sz="1400">
                        <a:latin typeface="Calibri" panose="020F05020202040302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8676" name="Rectangle 2"/>
          <p:cNvSpPr/>
          <p:nvPr/>
        </p:nvSpPr>
        <p:spPr>
          <a:xfrm>
            <a:off x="152400" y="228600"/>
            <a:ext cx="7419975" cy="461963"/>
          </a:xfrm>
          <a:prstGeom prst="rect">
            <a:avLst/>
          </a:prstGeom>
          <a:noFill/>
          <a:ln w="9525">
            <a:noFill/>
          </a:ln>
        </p:spPr>
        <p:txBody>
          <a:bodyPr>
            <a:spAutoFit/>
          </a:bodyPr>
          <a:p>
            <a:r>
              <a:rPr lang="zh-CN" altLang="en-US" sz="2400" b="1" dirty="0">
                <a:latin typeface="Arial" panose="020B0604020202020204" pitchFamily="34" charset="0"/>
              </a:rPr>
              <a:t>5</a:t>
            </a:r>
            <a:r>
              <a:rPr lang="en-US" altLang="x-none" sz="2400" b="1" dirty="0">
                <a:latin typeface="Arial" panose="020B0604020202020204" pitchFamily="34" charset="0"/>
              </a:rPr>
              <a:t>. Ketaatan Terhadap Baku Mutu </a:t>
            </a:r>
            <a:r>
              <a:rPr lang="zh-CN" altLang="en-US" sz="2400" b="1" dirty="0">
                <a:latin typeface="Arial" panose="020B0604020202020204" pitchFamily="34" charset="0"/>
              </a:rPr>
              <a:t>Air Limbah (3)</a:t>
            </a:r>
            <a:endParaRPr lang="en-US" altLang="x-none" sz="2400" dirty="0">
              <a:latin typeface="Arial" panose="020B0604020202020204" pitchFamily="34" charset="0"/>
            </a:endParaRPr>
          </a:p>
        </p:txBody>
      </p:sp>
      <p:grpSp>
        <p:nvGrpSpPr>
          <p:cNvPr id="28677" name="Group 3"/>
          <p:cNvGrpSpPr/>
          <p:nvPr/>
        </p:nvGrpSpPr>
        <p:grpSpPr>
          <a:xfrm>
            <a:off x="357188" y="1196975"/>
            <a:ext cx="2428875" cy="714375"/>
            <a:chOff x="0" y="0"/>
            <a:chExt cx="2428892" cy="714380"/>
          </a:xfrm>
        </p:grpSpPr>
        <p:grpSp>
          <p:nvGrpSpPr>
            <p:cNvPr id="28678" name="Rounded Rectangle 4"/>
            <p:cNvGrpSpPr/>
            <p:nvPr/>
          </p:nvGrpSpPr>
          <p:grpSpPr>
            <a:xfrm>
              <a:off x="-28004" y="-32639"/>
              <a:ext cx="2481089" cy="774197"/>
              <a:chOff x="0" y="0"/>
              <a:chExt cx="2481072" cy="774192"/>
            </a:xfrm>
          </p:grpSpPr>
          <p:pic>
            <p:nvPicPr>
              <p:cNvPr id="28679" name="Rounded Rectangle 4"/>
              <p:cNvPicPr/>
              <p:nvPr/>
            </p:nvPicPr>
            <p:blipFill>
              <a:blip r:embed="rId1"/>
              <a:stretch>
                <a:fillRect/>
              </a:stretch>
            </p:blipFill>
            <p:spPr>
              <a:xfrm>
                <a:off x="0" y="0"/>
                <a:ext cx="2481072" cy="774192"/>
              </a:xfrm>
              <a:prstGeom prst="rect">
                <a:avLst/>
              </a:prstGeom>
              <a:noFill/>
              <a:ln w="9525">
                <a:noFill/>
              </a:ln>
            </p:spPr>
          </p:pic>
          <p:sp>
            <p:nvSpPr>
              <p:cNvPr id="28680" name="Text Box 28679"/>
              <p:cNvSpPr txBox="1"/>
              <p:nvPr/>
            </p:nvSpPr>
            <p:spPr>
              <a:xfrm>
                <a:off x="62877" y="67512"/>
                <a:ext cx="235912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8681" name="TextBox 5"/>
            <p:cNvSpPr txBox="1"/>
            <p:nvPr/>
          </p:nvSpPr>
          <p:spPr>
            <a:xfrm>
              <a:off x="819156" y="104776"/>
              <a:ext cx="72968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Biru</a:t>
              </a:r>
              <a:endParaRPr lang="en-US" altLang="x-none" sz="2400" b="1" dirty="0">
                <a:solidFill>
                  <a:schemeClr val="bg1"/>
                </a:solidFill>
                <a:latin typeface="Corbel" panose="020B0503020204020204" pitchFamily="2" charset="0"/>
              </a:endParaRPr>
            </a:p>
          </p:txBody>
        </p:sp>
      </p:grpSp>
      <p:cxnSp>
        <p:nvCxnSpPr>
          <p:cNvPr id="28682" name="Straight Connector 7"/>
          <p:cNvCxnSpPr/>
          <p:nvPr/>
        </p:nvCxnSpPr>
        <p:spPr>
          <a:xfrm>
            <a:off x="285750" y="785813"/>
            <a:ext cx="7286625" cy="1587"/>
          </a:xfrm>
          <a:prstGeom prst="line">
            <a:avLst/>
          </a:prstGeom>
          <a:ln w="9525" cap="flat" cmpd="sng">
            <a:solidFill>
              <a:srgbClr val="4A7EBB"/>
            </a:solidFill>
            <a:prstDash val="solid"/>
            <a:headEnd type="none" w="med" len="med"/>
            <a:tailEnd type="none" w="med" len="med"/>
          </a:ln>
        </p:spPr>
      </p:cxnSp>
      <p:grpSp>
        <p:nvGrpSpPr>
          <p:cNvPr id="28683" name="Group 10"/>
          <p:cNvGrpSpPr/>
          <p:nvPr/>
        </p:nvGrpSpPr>
        <p:grpSpPr>
          <a:xfrm>
            <a:off x="3214688" y="1196975"/>
            <a:ext cx="2714625" cy="714375"/>
            <a:chOff x="0" y="0"/>
            <a:chExt cx="2357454" cy="714380"/>
          </a:xfrm>
        </p:grpSpPr>
        <p:grpSp>
          <p:nvGrpSpPr>
            <p:cNvPr id="28684" name="Rounded Rectangle 9"/>
            <p:cNvGrpSpPr/>
            <p:nvPr/>
          </p:nvGrpSpPr>
          <p:grpSpPr>
            <a:xfrm>
              <a:off x="-28290" y="-32639"/>
              <a:ext cx="2408739" cy="774197"/>
              <a:chOff x="0" y="0"/>
              <a:chExt cx="2773680" cy="774192"/>
            </a:xfrm>
          </p:grpSpPr>
          <p:pic>
            <p:nvPicPr>
              <p:cNvPr id="28685" name="Rounded Rectangle 9"/>
              <p:cNvPicPr/>
              <p:nvPr/>
            </p:nvPicPr>
            <p:blipFill>
              <a:blip r:embed="rId2"/>
              <a:stretch>
                <a:fillRect/>
              </a:stretch>
            </p:blipFill>
            <p:spPr>
              <a:xfrm>
                <a:off x="0" y="0"/>
                <a:ext cx="2773680" cy="774192"/>
              </a:xfrm>
              <a:prstGeom prst="rect">
                <a:avLst/>
              </a:prstGeom>
              <a:noFill/>
              <a:ln w="9525">
                <a:noFill/>
              </a:ln>
            </p:spPr>
          </p:pic>
          <p:sp>
            <p:nvSpPr>
              <p:cNvPr id="28686" name="Text Box 28685"/>
              <p:cNvSpPr txBox="1"/>
              <p:nvPr/>
            </p:nvSpPr>
            <p:spPr>
              <a:xfrm>
                <a:off x="67449"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8687" name="TextBox 12"/>
            <p:cNvSpPr txBox="1"/>
            <p:nvPr/>
          </p:nvSpPr>
          <p:spPr>
            <a:xfrm>
              <a:off x="714380" y="157919"/>
              <a:ext cx="103425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Merah</a:t>
              </a:r>
              <a:endParaRPr lang="en-US" altLang="x-none" sz="2400" b="1" dirty="0">
                <a:solidFill>
                  <a:schemeClr val="bg1"/>
                </a:solidFill>
                <a:latin typeface="Corbel" panose="020B0503020204020204" pitchFamily="2" charset="0"/>
              </a:endParaRPr>
            </a:p>
          </p:txBody>
        </p:sp>
      </p:grpSp>
      <p:grpSp>
        <p:nvGrpSpPr>
          <p:cNvPr id="28688" name="Group 13"/>
          <p:cNvGrpSpPr/>
          <p:nvPr/>
        </p:nvGrpSpPr>
        <p:grpSpPr>
          <a:xfrm>
            <a:off x="6286500" y="1196975"/>
            <a:ext cx="2714625" cy="714375"/>
            <a:chOff x="0" y="0"/>
            <a:chExt cx="2000263" cy="714380"/>
          </a:xfrm>
        </p:grpSpPr>
        <p:grpSp>
          <p:nvGrpSpPr>
            <p:cNvPr id="28689" name="Rounded Rectangle 12"/>
            <p:cNvGrpSpPr/>
            <p:nvPr/>
          </p:nvGrpSpPr>
          <p:grpSpPr>
            <a:xfrm>
              <a:off x="-23582" y="-32639"/>
              <a:ext cx="2043777" cy="774197"/>
              <a:chOff x="0" y="0"/>
              <a:chExt cx="2773680" cy="774192"/>
            </a:xfrm>
          </p:grpSpPr>
          <p:pic>
            <p:nvPicPr>
              <p:cNvPr id="28690" name="Rounded Rectangle 12"/>
              <p:cNvPicPr/>
              <p:nvPr/>
            </p:nvPicPr>
            <p:blipFill>
              <a:blip r:embed="rId3"/>
              <a:stretch>
                <a:fillRect/>
              </a:stretch>
            </p:blipFill>
            <p:spPr>
              <a:xfrm>
                <a:off x="0" y="0"/>
                <a:ext cx="2773680" cy="774192"/>
              </a:xfrm>
              <a:prstGeom prst="rect">
                <a:avLst/>
              </a:prstGeom>
              <a:noFill/>
              <a:ln w="9525">
                <a:noFill/>
              </a:ln>
            </p:spPr>
          </p:pic>
          <p:sp>
            <p:nvSpPr>
              <p:cNvPr id="28691" name="Text Box 28690"/>
              <p:cNvSpPr txBox="1"/>
              <p:nvPr/>
            </p:nvSpPr>
            <p:spPr>
              <a:xfrm>
                <a:off x="66877" y="67512"/>
                <a:ext cx="2644879"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8692" name="TextBox 15"/>
            <p:cNvSpPr txBox="1"/>
            <p:nvPr/>
          </p:nvSpPr>
          <p:spPr>
            <a:xfrm>
              <a:off x="651869" y="122238"/>
              <a:ext cx="1015022"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28693" name="Rectangle 16"/>
          <p:cNvSpPr/>
          <p:nvPr/>
        </p:nvSpPr>
        <p:spPr>
          <a:xfrm>
            <a:off x="357188" y="4286250"/>
            <a:ext cx="8786812" cy="2632075"/>
          </a:xfrm>
          <a:prstGeom prst="rect">
            <a:avLst/>
          </a:prstGeom>
          <a:noFill/>
          <a:ln w="9525">
            <a:noFill/>
          </a:ln>
        </p:spPr>
        <p:txBody>
          <a:bodyPr>
            <a:spAutoFit/>
          </a:bodyPr>
          <a:p>
            <a:r>
              <a:rPr lang="zh-CN" altLang="en-US" sz="1500" b="1" dirty="0">
                <a:latin typeface="Arial" panose="020B0604020202020204" pitchFamily="34" charset="0"/>
              </a:rPr>
              <a:t>Catatan:</a:t>
            </a:r>
            <a:endParaRPr lang="zh-CN" altLang="en-US" sz="1500" b="1" dirty="0">
              <a:latin typeface="Arial" panose="020B0604020202020204" pitchFamily="34" charset="0"/>
            </a:endParaRPr>
          </a:p>
          <a:p>
            <a:pPr>
              <a:buAutoNum type="arabicPeriod"/>
            </a:pPr>
            <a:r>
              <a:rPr lang="zh-CN" altLang="en-US" sz="1500" dirty="0">
                <a:latin typeface="Arial" panose="020B0604020202020204" pitchFamily="34" charset="0"/>
              </a:rPr>
              <a:t>Pengambilan sampel air limbah oleh Tim PROPER  dapat dilakukan di luar periode penilaian PROPER</a:t>
            </a:r>
            <a:endParaRPr lang="zh-CN" altLang="en-US" sz="1500" dirty="0">
              <a:latin typeface="Arial" panose="020B0604020202020204" pitchFamily="34" charset="0"/>
            </a:endParaRPr>
          </a:p>
          <a:p>
            <a:pPr>
              <a:buAutoNum type="arabicPeriod"/>
            </a:pPr>
            <a:r>
              <a:rPr lang="en-US" altLang="x-none" sz="1500" dirty="0">
                <a:latin typeface="Arial" panose="020B0604020202020204" pitchFamily="34" charset="0"/>
              </a:rPr>
              <a:t>Perusahaan dapat me</a:t>
            </a:r>
            <a:r>
              <a:rPr lang="zh-CN" altLang="en-US" sz="1500" dirty="0">
                <a:latin typeface="Arial" panose="020B0604020202020204" pitchFamily="34" charset="0"/>
              </a:rPr>
              <a:t>lakukan</a:t>
            </a:r>
            <a:r>
              <a:rPr lang="en-US" altLang="x-none" sz="1500" dirty="0">
                <a:latin typeface="Arial" panose="020B0604020202020204" pitchFamily="34" charset="0"/>
              </a:rPr>
              <a:t> </a:t>
            </a:r>
            <a:r>
              <a:rPr lang="en-US" altLang="x-none" sz="1500" i="1" dirty="0">
                <a:latin typeface="Arial" panose="020B0604020202020204" pitchFamily="34" charset="0"/>
              </a:rPr>
              <a:t>split </a:t>
            </a:r>
            <a:r>
              <a:rPr lang="en-US" altLang="x-none" sz="1500" dirty="0">
                <a:latin typeface="Arial" panose="020B0604020202020204" pitchFamily="34" charset="0"/>
              </a:rPr>
              <a:t>sampel pada saat pengambilan data primer oleh Tim PROPER.</a:t>
            </a:r>
            <a:endParaRPr lang="en-US" altLang="x-none" sz="1500" dirty="0">
              <a:latin typeface="Arial" panose="020B0604020202020204" pitchFamily="34" charset="0"/>
            </a:endParaRPr>
          </a:p>
          <a:p>
            <a:pPr>
              <a:buAutoNum type="arabicPeriod"/>
            </a:pPr>
            <a:r>
              <a:rPr lang="zh-CN" altLang="en-US" sz="1500" dirty="0">
                <a:latin typeface="Arial" panose="020B0604020202020204" pitchFamily="34" charset="0"/>
              </a:rPr>
              <a:t>Khusus industri sawit yang menerapkan </a:t>
            </a:r>
            <a:r>
              <a:rPr lang="zh-CN" altLang="en-US" sz="1500" i="1" dirty="0">
                <a:latin typeface="Arial" panose="020B0604020202020204" pitchFamily="34" charset="0"/>
              </a:rPr>
              <a:t>land application</a:t>
            </a:r>
            <a:r>
              <a:rPr lang="zh-CN" altLang="en-US" sz="1500" dirty="0">
                <a:latin typeface="Arial" panose="020B0604020202020204" pitchFamily="34" charset="0"/>
              </a:rPr>
              <a:t> batasan BOD lebih besar dari 10.000 ppm mendapat peringkat hitam .</a:t>
            </a:r>
            <a:endParaRPr lang="en-US" altLang="x-none" sz="1500" dirty="0">
              <a:latin typeface="Arial" panose="020B0604020202020204" pitchFamily="34" charset="0"/>
            </a:endParaRPr>
          </a:p>
          <a:p>
            <a:pPr>
              <a:buAutoNum type="arabicPeriod"/>
            </a:pPr>
            <a:r>
              <a:rPr lang="zh-CN" altLang="en-US" sz="1500" dirty="0">
                <a:latin typeface="Arial" panose="020B0604020202020204" pitchFamily="34" charset="0"/>
              </a:rPr>
              <a:t>Khusus industri tambang timah dengan menggunakan kapal keruk atau kapal hisap memenuhi baku mutu TSS dan kekeruhan.</a:t>
            </a:r>
            <a:endParaRPr lang="en-US" altLang="x-none" sz="1500" dirty="0">
              <a:latin typeface="Arial" panose="020B0604020202020204" pitchFamily="34" charset="0"/>
            </a:endParaRPr>
          </a:p>
          <a:p>
            <a:pPr>
              <a:buAutoNum type="arabicPeriod"/>
            </a:pPr>
            <a:r>
              <a:rPr lang="zh-CN" altLang="en-US" sz="1500" dirty="0">
                <a:latin typeface="Arial" panose="020B0604020202020204" pitchFamily="34" charset="0"/>
              </a:rPr>
              <a:t>Khusus rumah sakit parameter NH3 bebas dan fosfat tidak masuk dalam penilaian pemenuhan baku mutu.</a:t>
            </a:r>
            <a:endParaRPr lang="en-US" altLang="x-none" sz="1500" dirty="0">
              <a:latin typeface="Arial" panose="020B0604020202020204" pitchFamily="34" charset="0"/>
            </a:endParaRPr>
          </a:p>
        </p:txBody>
      </p:sp>
      <p:graphicFrame>
        <p:nvGraphicFramePr>
          <p:cNvPr id="28694" name="Table 28693"/>
          <p:cNvGraphicFramePr/>
          <p:nvPr/>
        </p:nvGraphicFramePr>
        <p:xfrm>
          <a:off x="428625" y="1928813"/>
          <a:ext cx="2286000" cy="2332037"/>
        </p:xfrm>
        <a:graphic>
          <a:graphicData uri="http://schemas.openxmlformats.org/drawingml/2006/table">
            <a:tbl>
              <a:tblPr/>
              <a:tblGrid>
                <a:gridCol w="2286000"/>
              </a:tblGrid>
              <a:tr h="2332038">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r>
                        <a:rPr sz="1700">
                          <a:latin typeface="Arial" panose="020B0604020202020204" pitchFamily="34" charset="0"/>
                        </a:rPr>
                        <a:t>Data Pemantauan Tim PROPER (Primer)</a:t>
                      </a:r>
                      <a:endParaRPr sz="1700">
                        <a:latin typeface="Arial" panose="020B0604020202020204" pitchFamily="34" charset="0"/>
                      </a:endParaRPr>
                    </a:p>
                    <a:p>
                      <a:pPr marL="0" lvl="0" indent="0" eaLnBrk="1" hangingPunct="1">
                        <a:spcBef>
                          <a:spcPct val="0"/>
                        </a:spcBef>
                        <a:buFont typeface="+mj-lt"/>
                        <a:buNone/>
                      </a:pPr>
                      <a:r>
                        <a:rPr sz="1700">
                          <a:latin typeface="Arial" panose="020B0604020202020204" pitchFamily="34" charset="0"/>
                        </a:rPr>
                        <a:t>Data hasil pemantauan memenuhi 100 % baku mutu pada saat pengambilan sampel dilapangan</a:t>
                      </a:r>
                      <a:endParaRPr lang="en-US" sz="1700"/>
                    </a:p>
                  </a:txBody>
                  <a:tcPr marL="68580" marR="68580" marT="0" marB="0" vert="horz" anchor="t">
                    <a:lnL>
                      <a:noFill/>
                    </a:lnL>
                    <a:lnR>
                      <a:noFill/>
                    </a:lnR>
                    <a:lnT>
                      <a:noFill/>
                    </a:lnT>
                    <a:lnB>
                      <a:noFill/>
                    </a:lnB>
                    <a:lnTlToBr>
                      <a:noFill/>
                    </a:lnTlToBr>
                    <a:lnBlToTr>
                      <a:noFill/>
                    </a:lnBlToTr>
                    <a:noFill/>
                  </a:tcPr>
                </a:tc>
              </a:tr>
            </a:tbl>
          </a:graphicData>
        </a:graphic>
      </p:graphicFrame>
      <p:graphicFrame>
        <p:nvGraphicFramePr>
          <p:cNvPr id="28696" name="Table 28695"/>
          <p:cNvGraphicFramePr/>
          <p:nvPr/>
        </p:nvGraphicFramePr>
        <p:xfrm>
          <a:off x="3198813" y="2000250"/>
          <a:ext cx="2286000" cy="1812925"/>
        </p:xfrm>
        <a:graphic>
          <a:graphicData uri="http://schemas.openxmlformats.org/drawingml/2006/table">
            <a:tbl>
              <a:tblPr/>
              <a:tblGrid>
                <a:gridCol w="2286000"/>
              </a:tblGrid>
              <a:tr h="181292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eaLnBrk="1" hangingPunct="1">
                        <a:spcBef>
                          <a:spcPct val="0"/>
                        </a:spcBef>
                        <a:buFont typeface="+mj-lt"/>
                        <a:buNone/>
                      </a:pPr>
                      <a:r>
                        <a:rPr sz="1700">
                          <a:latin typeface="Arial" panose="020B0604020202020204" pitchFamily="34" charset="0"/>
                        </a:rPr>
                        <a:t>Data hasil Pemantauan Tim PROPER (Primer)</a:t>
                      </a:r>
                      <a:endParaRPr sz="1700">
                        <a:latin typeface="Arial" panose="020B0604020202020204" pitchFamily="34" charset="0"/>
                      </a:endParaRPr>
                    </a:p>
                    <a:p>
                      <a:pPr marL="0" lvl="0" indent="0" eaLnBrk="1" hangingPunct="1">
                        <a:spcBef>
                          <a:spcPct val="0"/>
                        </a:spcBef>
                        <a:buFont typeface="+mj-lt"/>
                        <a:buNone/>
                      </a:pPr>
                      <a:r>
                        <a:rPr sz="1700">
                          <a:latin typeface="Arial" panose="020B0604020202020204" pitchFamily="34" charset="0"/>
                        </a:rPr>
                        <a:t>Data hasil pemantauan terdapat  paramater yang melebihi baku mutu </a:t>
                      </a:r>
                      <a:endParaRPr lang="en-US" sz="1700"/>
                    </a:p>
                  </a:txBody>
                  <a:tcPr marL="68580" marR="68580" marT="0" marB="0" vert="horz" anchor="t">
                    <a:lnL>
                      <a:noFill/>
                    </a:lnL>
                    <a:lnR>
                      <a:noFill/>
                    </a:lnR>
                    <a:lnT>
                      <a:noFill/>
                    </a:lnT>
                    <a:lnB>
                      <a:noFill/>
                    </a:lnB>
                    <a:lnTlToBr>
                      <a:noFill/>
                    </a:lnTlToBr>
                    <a:lnBlToTr>
                      <a:noFill/>
                    </a:lnBlToTr>
                    <a:noFill/>
                  </a:tcPr>
                </a:tc>
              </a:tr>
            </a:tbl>
          </a:graphicData>
        </a:graphic>
      </p:graphicFrame>
      <p:sp>
        <p:nvSpPr>
          <p:cNvPr id="28698" name="Rectangle 19"/>
          <p:cNvSpPr/>
          <p:nvPr/>
        </p:nvSpPr>
        <p:spPr>
          <a:xfrm>
            <a:off x="6207125" y="1989138"/>
            <a:ext cx="2722563" cy="554037"/>
          </a:xfrm>
          <a:prstGeom prst="rect">
            <a:avLst/>
          </a:prstGeom>
          <a:noFill/>
          <a:ln w="9525">
            <a:noFill/>
          </a:ln>
        </p:spPr>
        <p:txBody>
          <a:bodyPr>
            <a:spAutoFit/>
          </a:bodyPr>
          <a:p>
            <a:pPr algn="ctr"/>
            <a:r>
              <a:rPr lang="en-US" altLang="x-none" sz="3000" b="1" dirty="0">
                <a:latin typeface="Arial" panose="020B0604020202020204" pitchFamily="34" charset="0"/>
              </a:rPr>
              <a:t>-</a:t>
            </a:r>
            <a:endParaRPr lang="zh-CN" altLang="en-US" sz="3000" b="1"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p:nvPr>
        </p:nvSpPr>
        <p:spPr>
          <a:ln/>
        </p:spPr>
        <p:txBody>
          <a:bodyPr vert="horz" wrap="square" anchor="ctr"/>
          <a:p>
            <a:pPr eaLnBrk="1" hangingPunct="1"/>
            <a:r>
              <a:rPr sz="3200" b="1">
                <a:latin typeface="Arial" panose="020B0604020202020204" pitchFamily="34" charset="0"/>
                <a:cs typeface="Arial" panose="020B0604020202020204" pitchFamily="34" charset="0"/>
              </a:rPr>
              <a:t>6. Ketaatan Terhadap Ketentuan Teknis</a:t>
            </a:r>
            <a:endParaRPr sz="3200" b="1">
              <a:latin typeface="Arial" panose="020B0604020202020204" pitchFamily="34" charset="0"/>
              <a:ea typeface="Arial" panose="020B0604020202020204" pitchFamily="34" charset="0"/>
            </a:endParaRPr>
          </a:p>
        </p:txBody>
      </p:sp>
      <p:sp>
        <p:nvSpPr>
          <p:cNvPr id="29699" name="Content Placeholder 2"/>
          <p:cNvSpPr>
            <a:spLocks noGrp="1"/>
          </p:cNvSpPr>
          <p:nvPr>
            <p:ph idx="1"/>
          </p:nvPr>
        </p:nvSpPr>
        <p:spPr>
          <a:xfrm>
            <a:off x="357188" y="2143125"/>
            <a:ext cx="8229600" cy="4525963"/>
          </a:xfrm>
          <a:ln/>
        </p:spPr>
        <p:txBody>
          <a:bodyPr vert="horz" wrap="square" anchor="t"/>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Laboratorium terakreditasi</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Saluran air limbah : kedap dan tidak tercampur drainase</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By pass</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Pengenceran</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Alat ukur debit</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r>
              <a:rPr>
                <a:latin typeface="Arial" panose="020B0604020202020204" pitchFamily="34" charset="0"/>
                <a:cs typeface="Arial" panose="020B0604020202020204" pitchFamily="34" charset="0"/>
              </a:rPr>
              <a:t>Ketentuan teknis LA (untuk sawit)</a:t>
            </a:r>
            <a:endParaRPr>
              <a:latin typeface="Arial" panose="020B0604020202020204" pitchFamily="34" charset="0"/>
              <a:cs typeface="Arial" panose="020B0604020202020204" pitchFamily="34" charset="0"/>
            </a:endParaRPr>
          </a:p>
          <a:p>
            <a:pPr marL="514350" indent="-514350" eaLnBrk="1" hangingPunct="1">
              <a:buFont typeface="Arial" panose="020B0604020202020204" pitchFamily="34" charset="0"/>
              <a:buAutoNum type="arabicPeriod"/>
            </a:pPr>
            <a:endParaRPr>
              <a:latin typeface="Arial" panose="020B0604020202020204" pitchFamily="34" charset="0"/>
              <a:cs typeface="Arial" panose="020B0604020202020204" pitchFamily="34" charset="0"/>
            </a:endParaRPr>
          </a:p>
          <a:p>
            <a:pPr marL="514350" indent="-514350" eaLnBrk="1" hangingPunct="1">
              <a:buNone/>
            </a:pPr>
            <a:endParaRPr>
              <a:latin typeface="Arial" panose="020B0604020202020204" pitchFamily="34" charset="0"/>
              <a:ea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152400" y="-69850"/>
            <a:ext cx="8740775" cy="460375"/>
          </a:xfrm>
          <a:prstGeom prst="rect">
            <a:avLst/>
          </a:prstGeom>
          <a:noFill/>
          <a:ln w="9525">
            <a:noFill/>
          </a:ln>
        </p:spPr>
        <p:txBody>
          <a:bodyPr>
            <a:spAutoFit/>
          </a:bodyPr>
          <a:p>
            <a:r>
              <a:rPr lang="en-US" altLang="x-none" sz="2400" b="1" dirty="0">
                <a:latin typeface="Arial" panose="020B0604020202020204" pitchFamily="34" charset="0"/>
              </a:rPr>
              <a:t>6. </a:t>
            </a:r>
            <a:r>
              <a:rPr lang="zh-CN" altLang="en-US" sz="2400" b="1" dirty="0">
                <a:latin typeface="Arial" panose="020B0604020202020204" pitchFamily="34" charset="0"/>
              </a:rPr>
              <a:t>Kriteria </a:t>
            </a:r>
            <a:r>
              <a:rPr lang="en-US" altLang="x-none" sz="2400" b="1" dirty="0">
                <a:latin typeface="Arial" panose="020B0604020202020204" pitchFamily="34" charset="0"/>
              </a:rPr>
              <a:t>Ketaatan Terhadap Ketentuan Teknis </a:t>
            </a:r>
            <a:endParaRPr lang="en-US" altLang="x-none" sz="2400" dirty="0">
              <a:latin typeface="Arial" panose="020B0604020202020204" pitchFamily="34" charset="0"/>
            </a:endParaRPr>
          </a:p>
        </p:txBody>
      </p:sp>
      <p:pic>
        <p:nvPicPr>
          <p:cNvPr id="30723" name="Diagram 6"/>
          <p:cNvPicPr/>
          <p:nvPr/>
        </p:nvPicPr>
        <p:blipFill>
          <a:blip r:embed="rId1"/>
          <a:stretch>
            <a:fillRect/>
          </a:stretch>
        </p:blipFill>
        <p:spPr>
          <a:xfrm>
            <a:off x="207963" y="781050"/>
            <a:ext cx="1389062" cy="2486025"/>
          </a:xfrm>
          <a:prstGeom prst="rect">
            <a:avLst/>
          </a:prstGeom>
          <a:noFill/>
          <a:ln w="9525">
            <a:noFill/>
          </a:ln>
        </p:spPr>
      </p:pic>
      <p:sp>
        <p:nvSpPr>
          <p:cNvPr id="30724" name="Rectangle 7"/>
          <p:cNvSpPr/>
          <p:nvPr/>
        </p:nvSpPr>
        <p:spPr>
          <a:xfrm>
            <a:off x="1571625" y="428625"/>
            <a:ext cx="7572375" cy="3692525"/>
          </a:xfrm>
          <a:prstGeom prst="rect">
            <a:avLst/>
          </a:prstGeom>
          <a:solidFill>
            <a:srgbClr val="DBEEF4"/>
          </a:solidFill>
          <a:ln w="9525">
            <a:noFill/>
          </a:ln>
        </p:spPr>
        <p:txBody>
          <a:bodyPr>
            <a:spAutoFit/>
          </a:bodyPr>
          <a:p>
            <a:pPr marL="228600" indent="-228600">
              <a:buFont typeface="Calibri" panose="020F0502020204030204" pitchFamily="2" charset="0"/>
              <a:buAutoNum type="arabicPeriod"/>
            </a:pPr>
            <a:r>
              <a:rPr lang="en-US" altLang="x-none" sz="1300" dirty="0">
                <a:latin typeface="Arial" panose="020B0604020202020204" pitchFamily="34" charset="0"/>
              </a:rPr>
              <a:t>Menggunakan jasa laboratorium eksternal</a:t>
            </a:r>
            <a:r>
              <a:rPr lang="zh-CN" altLang="en-US" sz="1300" dirty="0">
                <a:latin typeface="Arial" panose="020B0604020202020204" pitchFamily="34" charset="0"/>
              </a:rPr>
              <a:t> atau </a:t>
            </a:r>
            <a:r>
              <a:rPr lang="en-US" altLang="x-none" sz="1300" dirty="0">
                <a:latin typeface="Arial" panose="020B0604020202020204" pitchFamily="34" charset="0"/>
              </a:rPr>
              <a:t>internal yang sudah terakreditasi atau yang ditunjuk oleh gubernur</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Memisahkan saluran air limbah dengan limpasan air hujan</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Membuat saluran air limbah yang kedap air</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Memasang alat pengukur debit (</a:t>
            </a:r>
            <a:r>
              <a:rPr lang="en-US" altLang="x-none" sz="1300" i="1" dirty="0">
                <a:latin typeface="Arial" panose="020B0604020202020204" pitchFamily="34" charset="0"/>
              </a:rPr>
              <a:t>flowmeter</a:t>
            </a:r>
            <a:r>
              <a:rPr lang="en-US" altLang="x-none" sz="1300" dirty="0">
                <a:latin typeface="Arial" panose="020B0604020202020204" pitchFamily="34" charset="0"/>
              </a:rPr>
              <a:t>)</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Tidak melakukan pengenceran</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Tidak melakukan </a:t>
            </a:r>
            <a:r>
              <a:rPr lang="en-US" altLang="x-none" sz="1300" i="1" dirty="0">
                <a:latin typeface="Arial" panose="020B0604020202020204" pitchFamily="34" charset="0"/>
              </a:rPr>
              <a:t>by pass</a:t>
            </a:r>
            <a:r>
              <a:rPr lang="en-US" altLang="x-none" sz="1300" dirty="0">
                <a:latin typeface="Arial" panose="020B0604020202020204" pitchFamily="34" charset="0"/>
              </a:rPr>
              <a:t> air limbah</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Memenuhi seluruh ketentuan yang dipersyaratkan dalam sanksi administrasi</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rabicPeriod"/>
            </a:pPr>
            <a:r>
              <a:rPr lang="en-US" altLang="x-none" sz="1300" dirty="0">
                <a:latin typeface="Arial" panose="020B0604020202020204" pitchFamily="34" charset="0"/>
              </a:rPr>
              <a:t>Tambahan persyaratan teknis untuk industri sawit yang menerapkan </a:t>
            </a:r>
            <a:r>
              <a:rPr lang="en-US" altLang="x-none" sz="1300" i="1" dirty="0">
                <a:latin typeface="Arial" panose="020B0604020202020204" pitchFamily="34" charset="0"/>
              </a:rPr>
              <a:t>land application</a:t>
            </a:r>
            <a:r>
              <a:rPr lang="en-US" altLang="x-none" sz="1300" dirty="0">
                <a:latin typeface="Arial" panose="020B0604020202020204" pitchFamily="34" charset="0"/>
              </a:rPr>
              <a:t> harus memenuhi ketentuan teknis</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dilakukan pada lahan selain lahan gambut</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Dilakukan pada lahan selain lahan dengan permeabilitas lebih besar 15 cm/jam</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Dilakukan pada lahan selain lahan dengan permea bilitas kurang 1,5 cm/jam</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Tidak boleh dilaksanakan pada lahan dengan kedalaman air tanah kurang dari 2 meter</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Tidak ada air larian (</a:t>
            </a:r>
            <a:r>
              <a:rPr lang="en-US" altLang="x-none" sz="1300" i="1" dirty="0">
                <a:latin typeface="Arial" panose="020B0604020202020204" pitchFamily="34" charset="0"/>
              </a:rPr>
              <a:t>run off</a:t>
            </a:r>
            <a:r>
              <a:rPr lang="en-US" altLang="x-none" sz="1300" dirty="0">
                <a:latin typeface="Arial" panose="020B0604020202020204" pitchFamily="34" charset="0"/>
              </a:rPr>
              <a:t>) yang masuk ke sungai</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Tidak melakukan pengenceran air limbah yang dimanfaatkan</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Tidak membuang air limbah pada tanah di luar lokasi yang ditetapkan dalam Keputusan</a:t>
            </a:r>
            <a:r>
              <a:rPr lang="zh-CN" altLang="en-US" sz="1300" dirty="0">
                <a:latin typeface="Arial" panose="020B0604020202020204" pitchFamily="34" charset="0"/>
              </a:rPr>
              <a:t>.</a:t>
            </a:r>
            <a:endParaRPr lang="en-US" altLang="x-none" sz="1300" dirty="0">
              <a:latin typeface="Arial" panose="020B0604020202020204" pitchFamily="34" charset="0"/>
            </a:endParaRPr>
          </a:p>
          <a:p>
            <a:pPr marL="228600" indent="-228600">
              <a:buFont typeface="Calibri" panose="020F0502020204030204" pitchFamily="2" charset="0"/>
              <a:buAutoNum type="alphaLcPeriod"/>
            </a:pPr>
            <a:r>
              <a:rPr lang="en-US" altLang="x-none" sz="1300" dirty="0">
                <a:latin typeface="Arial" panose="020B0604020202020204" pitchFamily="34" charset="0"/>
              </a:rPr>
              <a:t>Tidak membuang air limbah ke sungai bila melebihi ketentuan yang berlaku</a:t>
            </a:r>
            <a:r>
              <a:rPr lang="zh-CN" altLang="en-US" sz="1300" dirty="0">
                <a:latin typeface="Arial" panose="020B0604020202020204" pitchFamily="34" charset="0"/>
              </a:rPr>
              <a:t>.</a:t>
            </a:r>
            <a:endParaRPr lang="en-US" altLang="x-none" sz="1300" dirty="0">
              <a:latin typeface="Arial" panose="020B0604020202020204" pitchFamily="34" charset="0"/>
            </a:endParaRPr>
          </a:p>
        </p:txBody>
      </p:sp>
      <p:pic>
        <p:nvPicPr>
          <p:cNvPr id="30725" name="Diagram 8"/>
          <p:cNvPicPr/>
          <p:nvPr/>
        </p:nvPicPr>
        <p:blipFill>
          <a:blip r:embed="rId2"/>
          <a:stretch>
            <a:fillRect/>
          </a:stretch>
        </p:blipFill>
        <p:spPr>
          <a:xfrm>
            <a:off x="146050" y="4175125"/>
            <a:ext cx="1354138" cy="1304925"/>
          </a:xfrm>
          <a:prstGeom prst="rect">
            <a:avLst/>
          </a:prstGeom>
          <a:noFill/>
          <a:ln w="9525">
            <a:noFill/>
          </a:ln>
        </p:spPr>
      </p:pic>
      <p:sp>
        <p:nvSpPr>
          <p:cNvPr id="30726" name="Rectangle 9"/>
          <p:cNvSpPr/>
          <p:nvPr/>
        </p:nvSpPr>
        <p:spPr>
          <a:xfrm>
            <a:off x="1571625" y="4572000"/>
            <a:ext cx="7500938" cy="523875"/>
          </a:xfrm>
          <a:prstGeom prst="rect">
            <a:avLst/>
          </a:prstGeom>
          <a:solidFill>
            <a:srgbClr val="F2DCDB"/>
          </a:solidFill>
          <a:ln w="9525">
            <a:noFill/>
          </a:ln>
        </p:spPr>
        <p:txBody>
          <a:bodyPr>
            <a:spAutoFit/>
          </a:bodyPr>
          <a:p>
            <a:pPr marL="342900" indent="-342900">
              <a:buFont typeface="Calibri" panose="020F0502020204030204" pitchFamily="2" charset="0"/>
              <a:buAutoNum type="arabicPeriod"/>
            </a:pPr>
            <a:r>
              <a:rPr lang="en-US" altLang="x-none" sz="1400" dirty="0">
                <a:latin typeface="Arial" panose="020B0604020202020204" pitchFamily="34" charset="0"/>
              </a:rPr>
              <a:t>T</a:t>
            </a:r>
            <a:r>
              <a:rPr lang="zh-CN" altLang="en-US" sz="1400" dirty="0">
                <a:latin typeface="Arial" panose="020B0604020202020204" pitchFamily="34" charset="0"/>
              </a:rPr>
              <a:t>idak memenuhi salah satu persyaratan teknis;</a:t>
            </a:r>
            <a:endParaRPr lang="en-US" altLang="x-none" sz="1400" dirty="0">
              <a:latin typeface="Arial" panose="020B0604020202020204" pitchFamily="34" charset="0"/>
            </a:endParaRPr>
          </a:p>
          <a:p>
            <a:pPr marL="342900" indent="-342900">
              <a:buFont typeface="Calibri" panose="020F0502020204030204" pitchFamily="2" charset="0"/>
              <a:buAutoNum type="arabicPeriod"/>
            </a:pPr>
            <a:r>
              <a:rPr lang="en-US" altLang="x-none" sz="1400" dirty="0">
                <a:latin typeface="Arial" panose="020B0604020202020204" pitchFamily="34" charset="0"/>
              </a:rPr>
              <a:t>Tidak memenuhi sebagian ketentuan yang dipersyaratkan dalam sanksi administrasi.</a:t>
            </a:r>
            <a:endParaRPr lang="en-US" altLang="x-none" sz="1400" dirty="0">
              <a:latin typeface="Times New Roman" panose="02020603050405020304" pitchFamily="2" charset="0"/>
              <a:ea typeface="Times New Roman" panose="02020603050405020304" pitchFamily="2" charset="0"/>
            </a:endParaRPr>
          </a:p>
        </p:txBody>
      </p:sp>
      <p:pic>
        <p:nvPicPr>
          <p:cNvPr id="30727" name="Diagram 10"/>
          <p:cNvPicPr/>
          <p:nvPr/>
        </p:nvPicPr>
        <p:blipFill>
          <a:blip r:embed="rId3"/>
          <a:stretch>
            <a:fillRect/>
          </a:stretch>
        </p:blipFill>
        <p:spPr>
          <a:xfrm>
            <a:off x="195263" y="5426075"/>
            <a:ext cx="1347787" cy="1200150"/>
          </a:xfrm>
          <a:prstGeom prst="rect">
            <a:avLst/>
          </a:prstGeom>
          <a:noFill/>
          <a:ln w="9525">
            <a:noFill/>
          </a:ln>
        </p:spPr>
      </p:pic>
      <p:sp>
        <p:nvSpPr>
          <p:cNvPr id="30728" name="Rectangle 4"/>
          <p:cNvSpPr/>
          <p:nvPr/>
        </p:nvSpPr>
        <p:spPr>
          <a:xfrm>
            <a:off x="1428750" y="5643563"/>
            <a:ext cx="6227763" cy="584200"/>
          </a:xfrm>
          <a:prstGeom prst="rect">
            <a:avLst/>
          </a:prstGeom>
          <a:solidFill>
            <a:srgbClr val="D9D9D9"/>
          </a:solidFill>
          <a:ln w="9525">
            <a:noFill/>
          </a:ln>
        </p:spPr>
        <p:txBody>
          <a:bodyPr>
            <a:spAutoFit/>
          </a:bodyPr>
          <a:p>
            <a:r>
              <a:rPr lang="en-US" altLang="x-none" sz="1600" dirty="0">
                <a:latin typeface="Calibri" panose="020F0502020204030204" pitchFamily="2" charset="0"/>
                <a:cs typeface="Times New Roman" panose="02020603050405020304" pitchFamily="2" charset="0"/>
              </a:rPr>
              <a:t>Melakukan by pass (membuang air limbah ke lingkungan tanpa pengolahan)</a:t>
            </a:r>
            <a:endParaRPr lang="en-US" altLang="x-none" sz="1600" dirty="0">
              <a:latin typeface="Calibri" panose="020F0502020204030204" pitchFamily="2" charset="0"/>
              <a:ea typeface="Times New Roman" panose="02020603050405020304" pitchFamily="2" charset="0"/>
            </a:endParaRPr>
          </a:p>
        </p:txBody>
      </p:sp>
      <p:sp>
        <p:nvSpPr>
          <p:cNvPr id="30729" name="Rectangle 1"/>
          <p:cNvSpPr/>
          <p:nvPr/>
        </p:nvSpPr>
        <p:spPr>
          <a:xfrm>
            <a:off x="928688" y="6396038"/>
            <a:ext cx="8143875" cy="461962"/>
          </a:xfrm>
          <a:prstGeom prst="rect">
            <a:avLst/>
          </a:prstGeom>
          <a:noFill/>
          <a:ln w="9525">
            <a:noFill/>
          </a:ln>
        </p:spPr>
        <p:txBody>
          <a:bodyPr anchor="ctr">
            <a:spAutoFit/>
          </a:bodyPr>
          <a:p>
            <a:pPr algn="just"/>
            <a:r>
              <a:rPr lang="en-US" altLang="x-none" sz="1200" dirty="0">
                <a:latin typeface="Bookman Old Style" panose="02050604050505020204" pitchFamily="2" charset="0"/>
                <a:cs typeface="Times New Roman" panose="02020603050405020304" pitchFamily="2" charset="0"/>
              </a:rPr>
              <a:t>Catatan: </a:t>
            </a:r>
            <a:r>
              <a:rPr lang="zh-CN" altLang="en-US" sz="1200" dirty="0">
                <a:latin typeface="Bookman Old Style" panose="02050604050505020204" pitchFamily="2" charset="0"/>
                <a:cs typeface="Times New Roman" panose="02020603050405020304" pitchFamily="2" charset="0"/>
              </a:rPr>
              <a:t>Khusus Industri pertambangan, energi, dan migas  tidak </a:t>
            </a:r>
            <a:r>
              <a:rPr lang="en-US" altLang="x-none" sz="1200" dirty="0">
                <a:latin typeface="Bookman Old Style" panose="02050604050505020204" pitchFamily="2" charset="0"/>
                <a:cs typeface="Times New Roman" panose="02020603050405020304" pitchFamily="2" charset="0"/>
              </a:rPr>
              <a:t>wajib memasang </a:t>
            </a:r>
            <a:r>
              <a:rPr lang="en-US" altLang="x-none" sz="1200" i="1" dirty="0">
                <a:latin typeface="Bookman Old Style" panose="02050604050505020204" pitchFamily="2" charset="0"/>
                <a:cs typeface="Times New Roman" panose="02020603050405020304" pitchFamily="2" charset="0"/>
              </a:rPr>
              <a:t>flowmeter </a:t>
            </a:r>
            <a:r>
              <a:rPr lang="en-US" altLang="x-none" sz="1200" dirty="0">
                <a:latin typeface="Bookman Old Style" panose="02050604050505020204" pitchFamily="2" charset="0"/>
                <a:cs typeface="Times New Roman" panose="02020603050405020304" pitchFamily="2" charset="0"/>
              </a:rPr>
              <a:t>pada </a:t>
            </a:r>
            <a:r>
              <a:rPr lang="zh-CN" altLang="en-US" sz="1200" dirty="0">
                <a:latin typeface="Bookman Old Style" panose="02050604050505020204" pitchFamily="2" charset="0"/>
                <a:cs typeface="Times New Roman" panose="02020603050405020304" pitchFamily="2" charset="0"/>
              </a:rPr>
              <a:t>saluran air limbah </a:t>
            </a:r>
            <a:r>
              <a:rPr lang="en-US" altLang="x-none" sz="1200" dirty="0">
                <a:latin typeface="Bookman Old Style" panose="02050604050505020204" pitchFamily="2" charset="0"/>
                <a:cs typeface="Times New Roman" panose="02020603050405020304" pitchFamily="2" charset="0"/>
              </a:rPr>
              <a:t>drainase dan </a:t>
            </a:r>
            <a:r>
              <a:rPr lang="en-US" altLang="x-none" sz="1200" i="1" dirty="0">
                <a:latin typeface="Bookman Old Style" panose="02050604050505020204" pitchFamily="2" charset="0"/>
                <a:cs typeface="Times New Roman" panose="02020603050405020304" pitchFamily="2" charset="0"/>
              </a:rPr>
              <a:t>cooling water</a:t>
            </a:r>
            <a:r>
              <a:rPr lang="zh-CN" altLang="en-US" sz="1200" i="1" dirty="0">
                <a:latin typeface="Bookman Old Style" panose="02050604050505020204" pitchFamily="2" charset="0"/>
                <a:cs typeface="Times New Roman" panose="02020603050405020304" pitchFamily="2" charset="0"/>
              </a:rPr>
              <a:t>.</a:t>
            </a:r>
            <a:endParaRPr lang="zh-CN" alt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Group 5"/>
          <p:cNvGrpSpPr/>
          <p:nvPr/>
        </p:nvGrpSpPr>
        <p:grpSpPr>
          <a:xfrm>
            <a:off x="-36512" y="-74612"/>
            <a:ext cx="9218612" cy="6932612"/>
            <a:chOff x="0" y="0"/>
            <a:chExt cx="9220200" cy="6934200"/>
          </a:xfrm>
        </p:grpSpPr>
        <p:pic>
          <p:nvPicPr>
            <p:cNvPr id="17411" name="Picture 6"/>
            <p:cNvPicPr>
              <a:picLocks noChangeAspect="1"/>
            </p:cNvPicPr>
            <p:nvPr/>
          </p:nvPicPr>
          <p:blipFill>
            <a:blip r:embed="rId1"/>
            <a:stretch>
              <a:fillRect/>
            </a:stretch>
          </p:blipFill>
          <p:spPr>
            <a:xfrm>
              <a:off x="0" y="0"/>
              <a:ext cx="9220200" cy="6934200"/>
            </a:xfrm>
            <a:prstGeom prst="rect">
              <a:avLst/>
            </a:prstGeom>
            <a:noFill/>
            <a:ln w="9525">
              <a:noFill/>
            </a:ln>
          </p:spPr>
        </p:pic>
        <p:sp>
          <p:nvSpPr>
            <p:cNvPr id="17412" name="Rectangle 7"/>
            <p:cNvSpPr/>
            <p:nvPr/>
          </p:nvSpPr>
          <p:spPr>
            <a:xfrm>
              <a:off x="0" y="152400"/>
              <a:ext cx="1371600" cy="6781800"/>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00"/>
                </a:solidFill>
                <a:latin typeface="Calibri" panose="020F0502020204030204" pitchFamily="2" charset="0"/>
              </a:endParaRPr>
            </a:p>
          </p:txBody>
        </p:sp>
      </p:grpSp>
      <p:sp>
        <p:nvSpPr>
          <p:cNvPr id="17413" name="Rectangle 3"/>
          <p:cNvSpPr txBox="1"/>
          <p:nvPr/>
        </p:nvSpPr>
        <p:spPr>
          <a:xfrm>
            <a:off x="949325" y="1989138"/>
            <a:ext cx="6727825" cy="1871662"/>
          </a:xfrm>
          <a:prstGeom prst="rect">
            <a:avLst/>
          </a:prstGeom>
          <a:noFill/>
          <a:ln w="9525">
            <a:noFill/>
          </a:ln>
        </p:spPr>
        <p:txBody>
          <a:bodyPr anchor="ctr"/>
          <a:p>
            <a:pPr marL="342900" indent="-342900" algn="ctr"/>
            <a:r>
              <a:rPr lang="en-US" altLang="x-none" sz="3200" b="1" dirty="0">
                <a:solidFill>
                  <a:schemeClr val="bg1"/>
                </a:solidFill>
                <a:latin typeface="Arial" panose="020B0604020202020204" pitchFamily="34" charset="0"/>
              </a:rPr>
              <a:t>Kriteria Proper Aspek </a:t>
            </a:r>
            <a:r>
              <a:rPr lang="zh-CN" altLang="en-US" sz="3200" b="1" dirty="0">
                <a:solidFill>
                  <a:schemeClr val="bg1"/>
                </a:solidFill>
                <a:latin typeface="Arial" panose="020B0604020202020204" pitchFamily="34" charset="0"/>
              </a:rPr>
              <a:t>Pengendalian Pencemaran Air</a:t>
            </a:r>
            <a:endParaRPr lang="en-US" altLang="x-none" sz="3200" b="1" dirty="0">
              <a:solidFill>
                <a:schemeClr val="bg1"/>
              </a:solidFill>
              <a:latin typeface="Arial" panose="020B0604020202020204" pitchFamily="34" charset="0"/>
            </a:endParaRPr>
          </a:p>
        </p:txBody>
      </p:sp>
      <p:sp>
        <p:nvSpPr>
          <p:cNvPr id="17414" name="TextBox 8"/>
          <p:cNvSpPr txBox="1"/>
          <p:nvPr/>
        </p:nvSpPr>
        <p:spPr>
          <a:xfrm>
            <a:off x="2627313" y="5951538"/>
            <a:ext cx="6516687" cy="646112"/>
          </a:xfrm>
          <a:prstGeom prst="rect">
            <a:avLst/>
          </a:prstGeom>
          <a:noFill/>
          <a:ln w="9525">
            <a:noFill/>
          </a:ln>
        </p:spPr>
        <p:txBody>
          <a:bodyPr>
            <a:spAutoFit/>
          </a:bodyPr>
          <a:p>
            <a:pPr algn="r"/>
            <a:r>
              <a:rPr lang="en-US" altLang="x-none" dirty="0">
                <a:solidFill>
                  <a:srgbClr val="FFC000"/>
                </a:solidFill>
                <a:latin typeface="Baskerville Old Face" panose="02020602080505020303" pitchFamily="2" charset="0"/>
              </a:rPr>
              <a:t>Sekretariat PROPER</a:t>
            </a:r>
            <a:endParaRPr lang="en-US" altLang="x-none" dirty="0">
              <a:solidFill>
                <a:srgbClr val="FFC000"/>
              </a:solidFill>
              <a:latin typeface="Baskerville Old Face" panose="02020602080505020303" pitchFamily="2" charset="0"/>
            </a:endParaRPr>
          </a:p>
          <a:p>
            <a:pPr algn="r"/>
            <a:r>
              <a:rPr lang="en-US" altLang="x-none" dirty="0">
                <a:solidFill>
                  <a:srgbClr val="FFC000"/>
                </a:solidFill>
                <a:latin typeface="Baskerville Old Face" panose="02020602080505020303" pitchFamily="2" charset="0"/>
              </a:rPr>
              <a:t>KEMENTERIAN LINGKUNGAN HIDUP</a:t>
            </a:r>
            <a:r>
              <a:rPr lang="zh-CN" altLang="en-US" dirty="0">
                <a:solidFill>
                  <a:srgbClr val="FFC000"/>
                </a:solidFill>
                <a:latin typeface="Baskerville Old Face" panose="02020602080505020303" pitchFamily="2" charset="0"/>
              </a:rPr>
              <a:t> DAN KEHUTANAN</a:t>
            </a:r>
            <a:endParaRPr lang="en-US" altLang="x-none" dirty="0">
              <a:solidFill>
                <a:srgbClr val="FFC000"/>
              </a:solidFill>
              <a:latin typeface="Baskerville Old Face" panose="02020602080505020303" pitchFamily="2" charset="0"/>
            </a:endParaRPr>
          </a:p>
        </p:txBody>
      </p:sp>
      <p:sp>
        <p:nvSpPr>
          <p:cNvPr id="17415" name="Rectangle 10"/>
          <p:cNvSpPr/>
          <p:nvPr/>
        </p:nvSpPr>
        <p:spPr>
          <a:xfrm>
            <a:off x="3492500" y="792163"/>
            <a:ext cx="5111750" cy="719137"/>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FF"/>
              </a:solidFill>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413"/>
                                        </p:tgtEl>
                                        <p:attrNameLst>
                                          <p:attrName>style.visibility</p:attrName>
                                        </p:attrNameLst>
                                      </p:cBhvr>
                                      <p:to>
                                        <p:strVal val="visible"/>
                                      </p:to>
                                    </p:set>
                                    <p:anim calcmode="discrete" valueType="clr">
                                      <p:cBhvr override="childStyle">
                                        <p:cTn id="7"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3"/>
                                        </p:tgtEl>
                                        <p:attrNameLst>
                                          <p:attrName>fillcolor</p:attrName>
                                        </p:attrNameLst>
                                      </p:cBhvr>
                                      <p:tavLst>
                                        <p:tav tm="0">
                                          <p:val>
                                            <p:clrVal>
                                              <a:schemeClr val="accent2"/>
                                            </p:clrVal>
                                          </p:val>
                                        </p:tav>
                                        <p:tav tm="50000">
                                          <p:val>
                                            <p:clrVal>
                                              <a:schemeClr val="hlink"/>
                                            </p:clrVal>
                                          </p:val>
                                        </p:tav>
                                      </p:tavLst>
                                    </p:anim>
                                    <p:set>
                                      <p:cBhvr>
                                        <p:cTn id="9" dur="80"/>
                                        <p:tgtEl>
                                          <p:spTgt spid="17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Group 5"/>
          <p:cNvGrpSpPr/>
          <p:nvPr/>
        </p:nvGrpSpPr>
        <p:grpSpPr>
          <a:xfrm>
            <a:off x="-36512" y="-74612"/>
            <a:ext cx="9218612" cy="6932612"/>
            <a:chOff x="0" y="0"/>
            <a:chExt cx="9220200" cy="6934200"/>
          </a:xfrm>
        </p:grpSpPr>
        <p:pic>
          <p:nvPicPr>
            <p:cNvPr id="31747" name="Picture 6"/>
            <p:cNvPicPr>
              <a:picLocks noChangeAspect="1"/>
            </p:cNvPicPr>
            <p:nvPr/>
          </p:nvPicPr>
          <p:blipFill>
            <a:blip r:embed="rId1"/>
            <a:stretch>
              <a:fillRect/>
            </a:stretch>
          </p:blipFill>
          <p:spPr>
            <a:xfrm>
              <a:off x="0" y="0"/>
              <a:ext cx="9220200" cy="6934200"/>
            </a:xfrm>
            <a:prstGeom prst="rect">
              <a:avLst/>
            </a:prstGeom>
            <a:noFill/>
            <a:ln w="9525">
              <a:noFill/>
            </a:ln>
          </p:spPr>
        </p:pic>
        <p:sp>
          <p:nvSpPr>
            <p:cNvPr id="31748" name="Rectangle 7"/>
            <p:cNvSpPr/>
            <p:nvPr/>
          </p:nvSpPr>
          <p:spPr>
            <a:xfrm>
              <a:off x="0" y="152400"/>
              <a:ext cx="1371600" cy="6781800"/>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00"/>
                </a:solidFill>
                <a:latin typeface="Calibri" panose="020F0502020204030204" pitchFamily="2" charset="0"/>
              </a:endParaRPr>
            </a:p>
          </p:txBody>
        </p:sp>
      </p:grpSp>
      <p:sp>
        <p:nvSpPr>
          <p:cNvPr id="31749" name="Rectangle 3"/>
          <p:cNvSpPr txBox="1"/>
          <p:nvPr/>
        </p:nvSpPr>
        <p:spPr>
          <a:xfrm>
            <a:off x="949325" y="1989138"/>
            <a:ext cx="6727825" cy="1871662"/>
          </a:xfrm>
          <a:prstGeom prst="rect">
            <a:avLst/>
          </a:prstGeom>
          <a:noFill/>
          <a:ln w="9525">
            <a:noFill/>
          </a:ln>
        </p:spPr>
        <p:txBody>
          <a:bodyPr anchor="ctr"/>
          <a:p>
            <a:pPr marL="342900" indent="-342900" algn="ctr"/>
            <a:r>
              <a:rPr lang="zh-CN" altLang="en-US" sz="3200" b="1" dirty="0">
                <a:solidFill>
                  <a:schemeClr val="bg1"/>
                </a:solidFill>
                <a:latin typeface="Arial" panose="020B0604020202020204" pitchFamily="34" charset="0"/>
              </a:rPr>
              <a:t>Pengendalian Pencemaran </a:t>
            </a:r>
            <a:r>
              <a:rPr lang="en-US" altLang="x-none" sz="3200" b="1" dirty="0">
                <a:solidFill>
                  <a:schemeClr val="bg1"/>
                </a:solidFill>
                <a:latin typeface="Arial" panose="020B0604020202020204" pitchFamily="34" charset="0"/>
              </a:rPr>
              <a:t>Udara</a:t>
            </a:r>
            <a:endParaRPr lang="en-US" altLang="x-none" sz="3200" b="1" dirty="0">
              <a:solidFill>
                <a:schemeClr val="bg1"/>
              </a:solidFill>
              <a:latin typeface="Arial" panose="020B0604020202020204" pitchFamily="34" charset="0"/>
            </a:endParaRPr>
          </a:p>
        </p:txBody>
      </p:sp>
      <p:sp>
        <p:nvSpPr>
          <p:cNvPr id="31750" name="TextBox 8"/>
          <p:cNvSpPr txBox="1"/>
          <p:nvPr/>
        </p:nvSpPr>
        <p:spPr>
          <a:xfrm>
            <a:off x="2627313" y="5951538"/>
            <a:ext cx="6516687" cy="646112"/>
          </a:xfrm>
          <a:prstGeom prst="rect">
            <a:avLst/>
          </a:prstGeom>
          <a:noFill/>
          <a:ln w="9525">
            <a:noFill/>
          </a:ln>
        </p:spPr>
        <p:txBody>
          <a:bodyPr>
            <a:spAutoFit/>
          </a:bodyPr>
          <a:p>
            <a:pPr algn="r"/>
            <a:r>
              <a:rPr lang="en-US" altLang="x-none" dirty="0">
                <a:solidFill>
                  <a:srgbClr val="FFC000"/>
                </a:solidFill>
                <a:latin typeface="Baskerville Old Face" panose="02020602080505020303" pitchFamily="2" charset="0"/>
              </a:rPr>
              <a:t>Sekretariat PROPER</a:t>
            </a:r>
            <a:endParaRPr lang="en-US" altLang="x-none" dirty="0">
              <a:solidFill>
                <a:srgbClr val="FFC000"/>
              </a:solidFill>
              <a:latin typeface="Baskerville Old Face" panose="02020602080505020303" pitchFamily="2" charset="0"/>
            </a:endParaRPr>
          </a:p>
          <a:p>
            <a:pPr algn="r"/>
            <a:r>
              <a:rPr lang="en-US" altLang="x-none" dirty="0">
                <a:solidFill>
                  <a:srgbClr val="FFC000"/>
                </a:solidFill>
                <a:latin typeface="Baskerville Old Face" panose="02020602080505020303" pitchFamily="2" charset="0"/>
              </a:rPr>
              <a:t>KEMENTERIAN LINGKUNGAN HIDUP</a:t>
            </a:r>
            <a:r>
              <a:rPr lang="zh-CN" altLang="en-US" dirty="0">
                <a:solidFill>
                  <a:srgbClr val="FFC000"/>
                </a:solidFill>
                <a:latin typeface="Baskerville Old Face" panose="02020602080505020303" pitchFamily="2" charset="0"/>
              </a:rPr>
              <a:t> DAN KEHUTANAN</a:t>
            </a:r>
            <a:endParaRPr lang="en-US" altLang="x-none" dirty="0">
              <a:solidFill>
                <a:srgbClr val="FFC000"/>
              </a:solidFill>
              <a:latin typeface="Baskerville Old Face" panose="02020602080505020303" pitchFamily="2" charset="0"/>
            </a:endParaRPr>
          </a:p>
        </p:txBody>
      </p:sp>
      <p:sp>
        <p:nvSpPr>
          <p:cNvPr id="31751" name="Rectangle 9"/>
          <p:cNvSpPr/>
          <p:nvPr/>
        </p:nvSpPr>
        <p:spPr>
          <a:xfrm>
            <a:off x="3492500" y="792163"/>
            <a:ext cx="5111750" cy="719137"/>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FF"/>
              </a:solidFill>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1749"/>
                                        </p:tgtEl>
                                        <p:attrNameLst>
                                          <p:attrName>style.visibility</p:attrName>
                                        </p:attrNameLst>
                                      </p:cBhvr>
                                      <p:to>
                                        <p:strVal val="visible"/>
                                      </p:to>
                                    </p:set>
                                    <p:anim calcmode="discrete" valueType="clr">
                                      <p:cBhvr override="childStyle">
                                        <p:cTn id="7"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9"/>
                                        </p:tgtEl>
                                        <p:attrNameLst>
                                          <p:attrName>fillcolor</p:attrName>
                                        </p:attrNameLst>
                                      </p:cBhvr>
                                      <p:tavLst>
                                        <p:tav tm="0">
                                          <p:val>
                                            <p:clrVal>
                                              <a:schemeClr val="accent2"/>
                                            </p:clrVal>
                                          </p:val>
                                        </p:tav>
                                        <p:tav tm="50000">
                                          <p:val>
                                            <p:clrVal>
                                              <a:schemeClr val="hlink"/>
                                            </p:clrVal>
                                          </p:val>
                                        </p:tav>
                                      </p:tavLst>
                                    </p:anim>
                                    <p:set>
                                      <p:cBhvr>
                                        <p:cTn id="9" dur="80"/>
                                        <p:tgtEl>
                                          <p:spTgt spid="31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itle 1"/>
          <p:cNvSpPr>
            <a:spLocks noGrp="1"/>
          </p:cNvSpPr>
          <p:nvPr>
            <p:ph type="ctrTitle"/>
          </p:nvPr>
        </p:nvSpPr>
        <p:spPr>
          <a:xfrm>
            <a:off x="106363" y="2971800"/>
            <a:ext cx="7513637" cy="2057400"/>
          </a:xfrm>
          <a:ln/>
        </p:spPr>
        <p:txBody>
          <a:bodyPr vert="horz" wrap="square" anchor="ctr"/>
          <a:lstStyle>
            <a:lvl1pPr lvl="0">
              <a:defRPr/>
            </a:lvl1pPr>
          </a:lstStyle>
          <a:p>
            <a:pPr lvl="0" eaLnBrk="1" hangingPunct="1"/>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br>
              <a:rPr sz="4000"/>
            </a:br>
            <a:r>
              <a:rPr sz="4000"/>
              <a:t>C.1 KEWAJIBAN PJ USAHA MIGAS SESUAI PP NO.41/1999</a:t>
            </a:r>
            <a:br>
              <a:rPr sz="4000"/>
            </a:br>
            <a:endParaRPr sz="4000"/>
          </a:p>
        </p:txBody>
      </p:sp>
      <p:sp>
        <p:nvSpPr>
          <p:cNvPr id="33795" name="TextBox 2"/>
          <p:cNvSpPr txBox="1"/>
          <p:nvPr/>
        </p:nvSpPr>
        <p:spPr>
          <a:xfrm>
            <a:off x="2786063" y="2714625"/>
            <a:ext cx="4173537" cy="646113"/>
          </a:xfrm>
          <a:prstGeom prst="rect">
            <a:avLst/>
          </a:prstGeom>
          <a:noFill/>
          <a:ln w="9525">
            <a:noFill/>
          </a:ln>
        </p:spPr>
        <p:txBody>
          <a:bodyPr wrap="none">
            <a:spAutoFit/>
          </a:bodyPr>
          <a:p>
            <a:r>
              <a:rPr lang="en-US" altLang="x-none" sz="3600" dirty="0">
                <a:latin typeface="Calibri" panose="020F0502020204030204" pitchFamily="2" charset="0"/>
                <a:ea typeface="MS PGothic" panose="020B0600070205080204" pitchFamily="2" charset="-128"/>
              </a:rPr>
              <a:t>P</a:t>
            </a:r>
            <a:r>
              <a:rPr lang="zh-CN" altLang="en-US" sz="3600" dirty="0">
                <a:latin typeface="Calibri" panose="020F0502020204030204" pitchFamily="2" charset="0"/>
                <a:ea typeface="MS PGothic" panose="020B0600070205080204" pitchFamily="2" charset="-128"/>
              </a:rPr>
              <a:t>P </a:t>
            </a:r>
            <a:r>
              <a:rPr lang="en-US" altLang="x-none" sz="3600" dirty="0">
                <a:latin typeface="Calibri" panose="020F0502020204030204" pitchFamily="2" charset="0"/>
                <a:ea typeface="MS PGothic" panose="020B0600070205080204" pitchFamily="2" charset="-128"/>
              </a:rPr>
              <a:t>No.</a:t>
            </a:r>
            <a:r>
              <a:rPr lang="zh-CN" altLang="en-US" sz="3600" dirty="0">
                <a:latin typeface="Calibri" panose="020F0502020204030204" pitchFamily="2" charset="0"/>
                <a:ea typeface="MS PGothic" panose="020B0600070205080204" pitchFamily="2" charset="-128"/>
              </a:rPr>
              <a:t>41</a:t>
            </a:r>
            <a:r>
              <a:rPr lang="en-US" altLang="x-none" sz="3600" dirty="0">
                <a:latin typeface="Calibri" panose="020F0502020204030204" pitchFamily="2" charset="0"/>
                <a:ea typeface="MS PGothic" panose="020B0600070205080204" pitchFamily="2" charset="-128"/>
              </a:rPr>
              <a:t> Tahun</a:t>
            </a:r>
            <a:r>
              <a:rPr lang="zh-CN" altLang="en-US" sz="3600" dirty="0">
                <a:latin typeface="Calibri" panose="020F0502020204030204" pitchFamily="2" charset="0"/>
                <a:ea typeface="MS PGothic" panose="020B0600070205080204" pitchFamily="2" charset="-128"/>
              </a:rPr>
              <a:t> 199</a:t>
            </a:r>
            <a:r>
              <a:rPr lang="en-US" altLang="x-none" sz="3600" dirty="0">
                <a:latin typeface="Calibri" panose="020F0502020204030204" pitchFamily="2" charset="0"/>
                <a:ea typeface="MS PGothic" panose="020B0600070205080204" pitchFamily="2" charset="-128"/>
              </a:rPr>
              <a:t>9</a:t>
            </a:r>
            <a:endParaRPr lang="en-US" altLang="x-none" sz="3600" dirty="0">
              <a:latin typeface="Calibri" panose="020F0502020204030204"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1"/>
          <p:cNvSpPr>
            <a:spLocks noGrp="1"/>
          </p:cNvSpPr>
          <p:nvPr>
            <p:ph type="title"/>
          </p:nvPr>
        </p:nvSpPr>
        <p:spPr>
          <a:xfrm>
            <a:off x="304800" y="33338"/>
            <a:ext cx="8458200" cy="957262"/>
          </a:xfrm>
          <a:ln/>
        </p:spPr>
        <p:txBody>
          <a:bodyPr vert="horz" wrap="square" anchor="ctr"/>
          <a:p>
            <a:pPr eaLnBrk="1" hangingPunct="1"/>
            <a:r>
              <a:rPr sz="3600" b="1">
                <a:ea typeface="MS PGothic" panose="020B0600070205080204" pitchFamily="2" charset="-128"/>
              </a:rPr>
              <a:t>Kewajiban PJ Usaha dalam PPU :</a:t>
            </a:r>
            <a:endParaRPr b="1">
              <a:ea typeface="MS PGothic" panose="020B0600070205080204" pitchFamily="2" charset="-128"/>
            </a:endParaRPr>
          </a:p>
        </p:txBody>
      </p:sp>
      <p:sp>
        <p:nvSpPr>
          <p:cNvPr id="34819" name="Content Placeholder 2"/>
          <p:cNvSpPr>
            <a:spLocks noGrp="1"/>
          </p:cNvSpPr>
          <p:nvPr>
            <p:ph idx="1"/>
          </p:nvPr>
        </p:nvSpPr>
        <p:spPr>
          <a:xfrm>
            <a:off x="304800" y="1676400"/>
            <a:ext cx="8534400" cy="4449763"/>
          </a:xfrm>
          <a:ln/>
        </p:spPr>
        <p:txBody>
          <a:bodyPr vert="horz" wrap="square" anchor="t"/>
          <a:p>
            <a:pPr marL="514350" indent="-514350" eaLnBrk="1" hangingPunct="1">
              <a:buFont typeface="Arial" panose="020B0604020202020204" pitchFamily="34" charset="0"/>
              <a:buAutoNum type="arabicParenBoth"/>
            </a:pPr>
            <a:r>
              <a:rPr>
                <a:ea typeface="MS PGothic" panose="020B0600070205080204" pitchFamily="2" charset="-128"/>
              </a:rPr>
              <a:t>Setiap PJ usaha/keg.dr Sbr Tdk Bergerak (STB) wajib menaati ketentuan  BMUA, BME&amp; baku tkt gangguan.</a:t>
            </a:r>
            <a:endParaRPr>
              <a:ea typeface="MS PGothic" panose="020B0600070205080204" pitchFamily="2" charset="-128"/>
            </a:endParaRPr>
          </a:p>
          <a:p>
            <a:pPr marL="514350" indent="-514350" eaLnBrk="1" hangingPunct="1">
              <a:buFont typeface="Arial" panose="020B0604020202020204" pitchFamily="34" charset="0"/>
              <a:buAutoNum type="arabicParenBoth"/>
            </a:pPr>
            <a:r>
              <a:rPr>
                <a:ea typeface="MS PGothic" panose="020B0600070205080204" pitchFamily="2" charset="-128"/>
              </a:rPr>
              <a:t>Setiap PJ usaha/keg.dr STB wajib menaati persy. teknis dlm Ped. Teknis PPU STB.</a:t>
            </a:r>
            <a:endParaRPr>
              <a:ea typeface="MS PGothic" panose="020B0600070205080204" pitchFamily="2" charset="-128"/>
            </a:endParaRPr>
          </a:p>
          <a:p>
            <a:pPr marL="514350" indent="-514350" eaLnBrk="1" hangingPunct="1">
              <a:buFont typeface="Arial" panose="020B0604020202020204" pitchFamily="34" charset="0"/>
              <a:buAutoNum type="arabicParenBoth"/>
            </a:pPr>
            <a:endParaRPr sz="1200">
              <a:ea typeface="MS PGothic" panose="020B0600070205080204" pitchFamily="2" charset="-128"/>
            </a:endParaRPr>
          </a:p>
          <a:p>
            <a:pPr marL="514350" indent="-514350" eaLnBrk="1" hangingPunct="1">
              <a:buNone/>
            </a:pPr>
            <a:r>
              <a:rPr sz="1600">
                <a:ea typeface="MS PGothic" panose="020B0600070205080204" pitchFamily="2" charset="-128"/>
              </a:rPr>
              <a:t>(Psl 30 PP No.41 Tahun 1999 )</a:t>
            </a:r>
            <a:endParaRPr sz="1600">
              <a:ea typeface="MS PGothic" panose="020B0600070205080204" pitchFamily="2"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1"/>
          <p:cNvSpPr>
            <a:spLocks noGrp="1"/>
          </p:cNvSpPr>
          <p:nvPr>
            <p:ph type="title"/>
          </p:nvPr>
        </p:nvSpPr>
        <p:spPr>
          <a:xfrm>
            <a:off x="533400" y="152400"/>
            <a:ext cx="8229600" cy="685800"/>
          </a:xfrm>
          <a:ln/>
        </p:spPr>
        <p:txBody>
          <a:bodyPr vert="horz" wrap="square" anchor="ctr"/>
          <a:p>
            <a:pPr eaLnBrk="1" hangingPunct="1"/>
            <a:r>
              <a:rPr sz="3600" b="1">
                <a:ea typeface="MS PGothic" panose="020B0600070205080204" pitchFamily="2" charset="-128"/>
              </a:rPr>
              <a:t>Kewajiban PJ Usaha dalam PPU  (lanjutan)</a:t>
            </a:r>
            <a:endParaRPr b="1">
              <a:ea typeface="MS PGothic" panose="020B0600070205080204" pitchFamily="2" charset="-128"/>
            </a:endParaRPr>
          </a:p>
        </p:txBody>
      </p:sp>
      <p:sp>
        <p:nvSpPr>
          <p:cNvPr id="35843" name="Content Placeholder 2"/>
          <p:cNvSpPr>
            <a:spLocks noGrp="1"/>
          </p:cNvSpPr>
          <p:nvPr>
            <p:ph idx="1"/>
          </p:nvPr>
        </p:nvSpPr>
        <p:spPr>
          <a:xfrm>
            <a:off x="304800" y="1447800"/>
            <a:ext cx="8534400" cy="4678363"/>
          </a:xfrm>
          <a:ln/>
        </p:spPr>
        <p:txBody>
          <a:bodyPr vert="horz" wrap="square" anchor="t"/>
          <a:p>
            <a:pPr marL="514350" indent="-514350" eaLnBrk="1" hangingPunct="1">
              <a:buFont typeface="Arial" panose="020B0604020202020204" pitchFamily="34" charset="0"/>
              <a:buAutoNum type="arabicParenBoth"/>
            </a:pPr>
            <a:r>
              <a:rPr>
                <a:ea typeface="MS PGothic" panose="020B0600070205080204" pitchFamily="2" charset="-128"/>
              </a:rPr>
              <a:t>Setiap PJ usaha/keg.wajib menyampaikan Lap. hsl pemantauan PPU kpd instansi yg bertgjwb, instansi teknis &amp; instansi terkait lainnya .</a:t>
            </a:r>
            <a:endParaRPr>
              <a:ea typeface="MS PGothic" panose="020B0600070205080204" pitchFamily="2" charset="-128"/>
            </a:endParaRPr>
          </a:p>
          <a:p>
            <a:pPr marL="514350" indent="-514350" eaLnBrk="1" hangingPunct="1">
              <a:buFont typeface="Arial" panose="020B0604020202020204" pitchFamily="34" charset="0"/>
              <a:buAutoNum type="arabicParenBoth"/>
            </a:pPr>
            <a:endParaRPr sz="1200">
              <a:ea typeface="MS PGothic" panose="020B0600070205080204" pitchFamily="2" charset="-128"/>
            </a:endParaRPr>
          </a:p>
          <a:p>
            <a:pPr marL="514350" indent="-514350" eaLnBrk="1" hangingPunct="1">
              <a:buFont typeface="Arial" panose="020B0604020202020204" pitchFamily="34" charset="0"/>
              <a:buAutoNum type="arabicParenBoth"/>
            </a:pPr>
            <a:r>
              <a:rPr>
                <a:ea typeface="MS PGothic" panose="020B0600070205080204" pitchFamily="2" charset="-128"/>
              </a:rPr>
              <a:t>Ped. &amp; Tatacara Pelaporan sebagaimana dimaksud pd ayat (10) ditetapkan lebihlanjut oleh kepala instansi yg bertgjwb.</a:t>
            </a:r>
            <a:endParaRPr>
              <a:ea typeface="MS PGothic" panose="020B0600070205080204" pitchFamily="2" charset="-128"/>
            </a:endParaRPr>
          </a:p>
          <a:p>
            <a:pPr marL="514350" indent="-514350" eaLnBrk="1" hangingPunct="1">
              <a:buFont typeface="Arial" panose="020B0604020202020204" pitchFamily="34" charset="0"/>
              <a:buAutoNum type="arabicParenBoth"/>
            </a:pPr>
            <a:endParaRPr sz="1200">
              <a:ea typeface="MS PGothic" panose="020B0600070205080204" pitchFamily="2" charset="-128"/>
            </a:endParaRPr>
          </a:p>
          <a:p>
            <a:pPr marL="514350" indent="-514350" eaLnBrk="1" hangingPunct="1">
              <a:buNone/>
            </a:pPr>
            <a:r>
              <a:rPr sz="1900">
                <a:ea typeface="MS PGothic" panose="020B0600070205080204" pitchFamily="2" charset="-128"/>
              </a:rPr>
              <a:t>(Psl 50 PP No.41 Tahun 1999).</a:t>
            </a:r>
            <a:endParaRPr sz="1900">
              <a:ea typeface="MS PGothic" panose="020B0600070205080204" pitchFamily="2"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Group 5"/>
          <p:cNvGrpSpPr/>
          <p:nvPr/>
        </p:nvGrpSpPr>
        <p:grpSpPr>
          <a:xfrm>
            <a:off x="-36512" y="-74612"/>
            <a:ext cx="9218612" cy="6932612"/>
            <a:chOff x="0" y="0"/>
            <a:chExt cx="9220200" cy="6934200"/>
          </a:xfrm>
        </p:grpSpPr>
        <p:pic>
          <p:nvPicPr>
            <p:cNvPr id="38915" name="Picture 6"/>
            <p:cNvPicPr>
              <a:picLocks noChangeAspect="1"/>
            </p:cNvPicPr>
            <p:nvPr/>
          </p:nvPicPr>
          <p:blipFill>
            <a:blip r:embed="rId1"/>
            <a:stretch>
              <a:fillRect/>
            </a:stretch>
          </p:blipFill>
          <p:spPr>
            <a:xfrm>
              <a:off x="0" y="0"/>
              <a:ext cx="9220200" cy="6934200"/>
            </a:xfrm>
            <a:prstGeom prst="rect">
              <a:avLst/>
            </a:prstGeom>
            <a:noFill/>
            <a:ln w="9525">
              <a:noFill/>
            </a:ln>
          </p:spPr>
        </p:pic>
        <p:sp>
          <p:nvSpPr>
            <p:cNvPr id="38916" name="Rectangle 7"/>
            <p:cNvSpPr/>
            <p:nvPr/>
          </p:nvSpPr>
          <p:spPr>
            <a:xfrm>
              <a:off x="0" y="152400"/>
              <a:ext cx="1371600" cy="6781800"/>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00"/>
                </a:solidFill>
                <a:latin typeface="Calibri" panose="020F0502020204030204" pitchFamily="2" charset="0"/>
              </a:endParaRPr>
            </a:p>
          </p:txBody>
        </p:sp>
      </p:grpSp>
      <p:sp>
        <p:nvSpPr>
          <p:cNvPr id="38917" name="Rectangle 3"/>
          <p:cNvSpPr txBox="1"/>
          <p:nvPr/>
        </p:nvSpPr>
        <p:spPr>
          <a:xfrm>
            <a:off x="949325" y="1989138"/>
            <a:ext cx="6727825" cy="1871662"/>
          </a:xfrm>
          <a:prstGeom prst="rect">
            <a:avLst/>
          </a:prstGeom>
          <a:noFill/>
          <a:ln w="9525">
            <a:noFill/>
          </a:ln>
        </p:spPr>
        <p:txBody>
          <a:bodyPr anchor="ctr"/>
          <a:p>
            <a:pPr marL="342900" indent="-342900" algn="ctr"/>
            <a:r>
              <a:rPr lang="zh-CN" altLang="en-US" sz="3200" b="1" dirty="0">
                <a:solidFill>
                  <a:schemeClr val="bg1"/>
                </a:solidFill>
                <a:latin typeface="Arial" panose="020B0604020202020204" pitchFamily="34" charset="0"/>
              </a:rPr>
              <a:t>Kriteria P</a:t>
            </a:r>
            <a:r>
              <a:rPr lang="en-US" altLang="x-none" sz="3200" b="1" dirty="0">
                <a:solidFill>
                  <a:schemeClr val="bg1"/>
                </a:solidFill>
                <a:latin typeface="Arial" panose="020B0604020202020204" pitchFamily="34" charset="0"/>
              </a:rPr>
              <a:t>ROPER</a:t>
            </a:r>
            <a:endParaRPr lang="en-US" altLang="x-none" sz="3200" b="1" dirty="0">
              <a:solidFill>
                <a:schemeClr val="bg1"/>
              </a:solidFill>
              <a:latin typeface="Arial" panose="020B0604020202020204" pitchFamily="34" charset="0"/>
            </a:endParaRPr>
          </a:p>
          <a:p>
            <a:pPr marL="342900" indent="-342900" algn="ctr"/>
            <a:r>
              <a:rPr lang="zh-CN" altLang="en-US" sz="3200" b="1" dirty="0">
                <a:solidFill>
                  <a:schemeClr val="bg1"/>
                </a:solidFill>
                <a:latin typeface="Arial" panose="020B0604020202020204" pitchFamily="34" charset="0"/>
              </a:rPr>
              <a:t>Pengendalian Pencemaran </a:t>
            </a:r>
            <a:r>
              <a:rPr lang="en-US" altLang="x-none" sz="3200" b="1" dirty="0">
                <a:solidFill>
                  <a:schemeClr val="bg1"/>
                </a:solidFill>
                <a:latin typeface="Arial" panose="020B0604020202020204" pitchFamily="34" charset="0"/>
              </a:rPr>
              <a:t>Udara</a:t>
            </a:r>
            <a:endParaRPr lang="en-US" altLang="x-none" sz="3200" b="1" dirty="0">
              <a:solidFill>
                <a:schemeClr val="bg1"/>
              </a:solidFill>
              <a:latin typeface="Arial" panose="020B0604020202020204" pitchFamily="34" charset="0"/>
            </a:endParaRPr>
          </a:p>
          <a:p>
            <a:pPr marL="342900" indent="-342900" algn="ctr"/>
            <a:endParaRPr lang="en-US" altLang="x-none" sz="3200" b="1" dirty="0">
              <a:solidFill>
                <a:schemeClr val="bg1"/>
              </a:solidFill>
              <a:latin typeface="Arial" panose="020B0604020202020204" pitchFamily="34" charset="0"/>
            </a:endParaRPr>
          </a:p>
        </p:txBody>
      </p:sp>
      <p:sp>
        <p:nvSpPr>
          <p:cNvPr id="38918" name="TextBox 8"/>
          <p:cNvSpPr txBox="1"/>
          <p:nvPr/>
        </p:nvSpPr>
        <p:spPr>
          <a:xfrm>
            <a:off x="2627313" y="5951538"/>
            <a:ext cx="6516687" cy="646112"/>
          </a:xfrm>
          <a:prstGeom prst="rect">
            <a:avLst/>
          </a:prstGeom>
          <a:noFill/>
          <a:ln w="9525">
            <a:noFill/>
          </a:ln>
        </p:spPr>
        <p:txBody>
          <a:bodyPr>
            <a:spAutoFit/>
          </a:bodyPr>
          <a:p>
            <a:pPr algn="r"/>
            <a:r>
              <a:rPr lang="en-US" altLang="x-none" dirty="0">
                <a:solidFill>
                  <a:srgbClr val="FFC000"/>
                </a:solidFill>
                <a:latin typeface="Baskerville Old Face" panose="02020602080505020303" pitchFamily="2" charset="0"/>
              </a:rPr>
              <a:t>Sekretariat PROPER</a:t>
            </a:r>
            <a:endParaRPr lang="en-US" altLang="x-none" dirty="0">
              <a:solidFill>
                <a:srgbClr val="FFC000"/>
              </a:solidFill>
              <a:latin typeface="Baskerville Old Face" panose="02020602080505020303" pitchFamily="2" charset="0"/>
            </a:endParaRPr>
          </a:p>
          <a:p>
            <a:pPr algn="r"/>
            <a:r>
              <a:rPr lang="en-US" altLang="x-none" dirty="0">
                <a:solidFill>
                  <a:srgbClr val="FFC000"/>
                </a:solidFill>
                <a:latin typeface="Baskerville Old Face" panose="02020602080505020303" pitchFamily="2" charset="0"/>
              </a:rPr>
              <a:t>KEMENTERIAN LINGKUNGAN HIDUP</a:t>
            </a:r>
            <a:r>
              <a:rPr lang="zh-CN" altLang="en-US" dirty="0">
                <a:solidFill>
                  <a:srgbClr val="FFC000"/>
                </a:solidFill>
                <a:latin typeface="Baskerville Old Face" panose="02020602080505020303" pitchFamily="2" charset="0"/>
              </a:rPr>
              <a:t> DAN KEHUTANAN</a:t>
            </a:r>
            <a:endParaRPr lang="en-US" altLang="x-none" dirty="0">
              <a:solidFill>
                <a:srgbClr val="FFC000"/>
              </a:solidFill>
              <a:latin typeface="Baskerville Old Face" panose="02020602080505020303" pitchFamily="2" charset="0"/>
            </a:endParaRPr>
          </a:p>
        </p:txBody>
      </p:sp>
      <p:sp>
        <p:nvSpPr>
          <p:cNvPr id="38919" name="Rectangle 12"/>
          <p:cNvSpPr/>
          <p:nvPr/>
        </p:nvSpPr>
        <p:spPr>
          <a:xfrm>
            <a:off x="3492500" y="792163"/>
            <a:ext cx="5111750" cy="719137"/>
          </a:xfrm>
          <a:prstGeom prst="rect">
            <a:avLst/>
          </a:prstGeom>
          <a:solidFill>
            <a:schemeClr val="tx1"/>
          </a:solidFill>
          <a:ln w="25400" cap="flat" cmpd="sng">
            <a:solidFill>
              <a:schemeClr val="tx1"/>
            </a:solidFill>
            <a:prstDash val="solid"/>
            <a:miter/>
            <a:headEnd type="none" w="med" len="med"/>
            <a:tailEnd type="none" w="med" len="med"/>
          </a:ln>
        </p:spPr>
        <p:txBody>
          <a:bodyPr anchor="ctr"/>
          <a:p>
            <a:pPr algn="ctr"/>
            <a:endParaRPr>
              <a:solidFill>
                <a:srgbClr val="FFFFFF"/>
              </a:solidFill>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8917"/>
                                        </p:tgtEl>
                                        <p:attrNameLst>
                                          <p:attrName>style.visibility</p:attrName>
                                        </p:attrNameLst>
                                      </p:cBhvr>
                                      <p:to>
                                        <p:strVal val="visible"/>
                                      </p:to>
                                    </p:set>
                                    <p:anim calcmode="discrete" valueType="clr">
                                      <p:cBhvr override="childStyle">
                                        <p:cTn id="7" dur="80"/>
                                        <p:tgtEl>
                                          <p:spTgt spid="389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7"/>
                                        </p:tgtEl>
                                        <p:attrNameLst>
                                          <p:attrName>fillcolor</p:attrName>
                                        </p:attrNameLst>
                                      </p:cBhvr>
                                      <p:tavLst>
                                        <p:tav tm="0">
                                          <p:val>
                                            <p:clrVal>
                                              <a:schemeClr val="accent2"/>
                                            </p:clrVal>
                                          </p:val>
                                        </p:tav>
                                        <p:tav tm="50000">
                                          <p:val>
                                            <p:clrVal>
                                              <a:schemeClr val="hlink"/>
                                            </p:clrVal>
                                          </p:val>
                                        </p:tav>
                                      </p:tavLst>
                                    </p:anim>
                                    <p:set>
                                      <p:cBhvr>
                                        <p:cTn id="9" dur="80"/>
                                        <p:tgtEl>
                                          <p:spTgt spid="38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Title 2"/>
          <p:cNvPicPr>
            <a:picLocks noGrp="1"/>
          </p:cNvPicPr>
          <p:nvPr>
            <p:ph type="title"/>
          </p:nvPr>
        </p:nvPicPr>
        <p:blipFill>
          <a:blip r:embed="rId1"/>
          <a:stretch>
            <a:fillRect/>
          </a:stretch>
        </p:blipFill>
        <p:spPr>
          <a:xfrm>
            <a:off x="354013" y="304800"/>
            <a:ext cx="8247062" cy="1536700"/>
          </a:xfrm>
          <a:ln/>
        </p:spPr>
      </p:pic>
      <p:sp>
        <p:nvSpPr>
          <p:cNvPr id="39939" name="Text Box 11"/>
          <p:cNvSpPr txBox="1"/>
          <p:nvPr/>
        </p:nvSpPr>
        <p:spPr>
          <a:xfrm>
            <a:off x="468313" y="1803400"/>
            <a:ext cx="8351837" cy="4832350"/>
          </a:xfrm>
          <a:prstGeom prst="rect">
            <a:avLst/>
          </a:prstGeom>
          <a:solidFill>
            <a:srgbClr val="E6B9B8"/>
          </a:solidFill>
          <a:ln w="9525">
            <a:noFill/>
          </a:ln>
        </p:spPr>
        <p:txBody>
          <a:bodyPr>
            <a:spAutoFit/>
          </a:bodyPr>
          <a:p>
            <a:pPr marL="457200" indent="-457200">
              <a:buFont typeface="Calibri" panose="020F0502020204030204" pitchFamily="2" charset="0"/>
              <a:buAutoNum type="arabicPeriod"/>
            </a:pPr>
            <a:r>
              <a:rPr lang="zh-CN" altLang="en-US" sz="2800" b="1" dirty="0">
                <a:latin typeface="Calibri" panose="020F0502020204030204" pitchFamily="2" charset="0"/>
              </a:rPr>
              <a:t>K</a:t>
            </a:r>
            <a:r>
              <a:rPr lang="en-US" altLang="x-none" sz="2800" b="1" dirty="0">
                <a:latin typeface="Calibri" panose="020F0502020204030204" pitchFamily="2" charset="0"/>
              </a:rPr>
              <a:t>e</a:t>
            </a:r>
            <a:r>
              <a:rPr lang="zh-CN" altLang="en-US" sz="2800" b="1" dirty="0">
                <a:latin typeface="Calibri" panose="020F0502020204030204" pitchFamily="2" charset="0"/>
              </a:rPr>
              <a:t>t</a:t>
            </a:r>
            <a:r>
              <a:rPr lang="en-US" altLang="x-none" sz="2800" b="1" dirty="0">
                <a:latin typeface="Calibri" panose="020F0502020204030204" pitchFamily="2" charset="0"/>
              </a:rPr>
              <a:t>aatan </a:t>
            </a:r>
            <a:r>
              <a:rPr lang="zh-CN" altLang="en-US" sz="2800" b="1" dirty="0">
                <a:latin typeface="Calibri" panose="020F0502020204030204" pitchFamily="2" charset="0"/>
              </a:rPr>
              <a:t>t</a:t>
            </a:r>
            <a:r>
              <a:rPr lang="en-US" altLang="x-none" sz="2800" b="1" dirty="0">
                <a:latin typeface="Calibri" panose="020F0502020204030204" pitchFamily="2" charset="0"/>
              </a:rPr>
              <a:t>erhadap </a:t>
            </a:r>
            <a:r>
              <a:rPr lang="zh-CN" altLang="en-US" sz="2800" b="1" dirty="0">
                <a:latin typeface="Calibri" panose="020F0502020204030204" pitchFamily="2" charset="0"/>
              </a:rPr>
              <a:t> Sumber Emisi  (Cerobong)</a:t>
            </a:r>
            <a:endParaRPr lang="zh-CN" altLang="en-US" sz="2800" b="1" dirty="0">
              <a:latin typeface="Calibri" panose="020F0502020204030204" pitchFamily="2" charset="0"/>
            </a:endParaRPr>
          </a:p>
          <a:p>
            <a:pPr marL="457200" indent="-457200">
              <a:buFont typeface="Calibri" panose="020F0502020204030204" pitchFamily="2" charset="0"/>
              <a:buAutoNum type="arabicPeriod"/>
            </a:pPr>
            <a:endParaRPr lang="zh-CN" altLang="en-US" sz="2800" b="1" dirty="0">
              <a:latin typeface="Calibri" panose="020F0502020204030204" pitchFamily="2" charset="0"/>
            </a:endParaRPr>
          </a:p>
          <a:p>
            <a:pPr marL="457200" indent="-457200">
              <a:buFont typeface="Calibri" panose="020F0502020204030204" pitchFamily="2" charset="0"/>
              <a:buAutoNum type="arabicPeriod"/>
            </a:pPr>
            <a:r>
              <a:rPr lang="zh-CN" altLang="en-US" sz="2800" b="1" dirty="0">
                <a:latin typeface="Calibri" panose="020F0502020204030204" pitchFamily="2" charset="0"/>
              </a:rPr>
              <a:t>K</a:t>
            </a:r>
            <a:r>
              <a:rPr lang="en-US" altLang="x-none" sz="2800" b="1" dirty="0">
                <a:latin typeface="Calibri" panose="020F0502020204030204" pitchFamily="2" charset="0"/>
              </a:rPr>
              <a:t>e</a:t>
            </a:r>
            <a:r>
              <a:rPr lang="zh-CN" altLang="en-US" sz="2800" b="1" dirty="0">
                <a:latin typeface="Calibri" panose="020F0502020204030204" pitchFamily="2" charset="0"/>
              </a:rPr>
              <a:t>t</a:t>
            </a:r>
            <a:r>
              <a:rPr lang="en-US" altLang="x-none" sz="2800" b="1" dirty="0">
                <a:latin typeface="Calibri" panose="020F0502020204030204" pitchFamily="2" charset="0"/>
              </a:rPr>
              <a:t>aatan Terhadap </a:t>
            </a:r>
            <a:r>
              <a:rPr lang="zh-CN" altLang="en-US" sz="2800" b="1" dirty="0">
                <a:latin typeface="Calibri" panose="020F0502020204030204" pitchFamily="2" charset="0"/>
              </a:rPr>
              <a:t> </a:t>
            </a:r>
            <a:r>
              <a:rPr lang="en-US" altLang="x-none" sz="2800" b="1" dirty="0">
                <a:latin typeface="Calibri" panose="020F0502020204030204" pitchFamily="2" charset="0"/>
              </a:rPr>
              <a:t>Jumlah Parameter</a:t>
            </a:r>
            <a:r>
              <a:rPr lang="zh-CN" altLang="en-US" sz="2800" b="1" dirty="0">
                <a:latin typeface="Calibri" panose="020F0502020204030204" pitchFamily="2" charset="0"/>
              </a:rPr>
              <a:t> </a:t>
            </a:r>
            <a:r>
              <a:rPr lang="en-US" altLang="x-none" sz="2800" b="1" dirty="0">
                <a:latin typeface="Calibri" panose="020F0502020204030204" pitchFamily="2" charset="0"/>
              </a:rPr>
              <a:t>Yang Dipantau</a:t>
            </a:r>
            <a:r>
              <a:rPr lang="zh-CN" altLang="en-US" sz="2800" b="1" dirty="0">
                <a:latin typeface="Calibri" panose="020F0502020204030204" pitchFamily="2" charset="0"/>
              </a:rPr>
              <a:t>.</a:t>
            </a:r>
            <a:endParaRPr lang="zh-CN" altLang="en-US" sz="2800" b="1" dirty="0">
              <a:latin typeface="Calibri" panose="020F0502020204030204" pitchFamily="2" charset="0"/>
            </a:endParaRPr>
          </a:p>
          <a:p>
            <a:pPr marL="457200" indent="-457200">
              <a:buFont typeface="Calibri" panose="020F0502020204030204" pitchFamily="2" charset="0"/>
              <a:buAutoNum type="arabicPeriod"/>
            </a:pPr>
            <a:endParaRPr lang="zh-CN" altLang="en-US" sz="2800" b="1" dirty="0">
              <a:latin typeface="Calibri" panose="020F0502020204030204" pitchFamily="2" charset="0"/>
            </a:endParaRPr>
          </a:p>
          <a:p>
            <a:pPr marL="457200" indent="-457200">
              <a:buFont typeface="Calibri" panose="020F0502020204030204" pitchFamily="2" charset="0"/>
              <a:buAutoNum type="arabicPeriod"/>
            </a:pPr>
            <a:r>
              <a:rPr lang="en-US" altLang="x-none" sz="2800" b="1" dirty="0">
                <a:latin typeface="Calibri" panose="020F0502020204030204" pitchFamily="2" charset="0"/>
              </a:rPr>
              <a:t>Ketaatan Terhadap </a:t>
            </a:r>
            <a:r>
              <a:rPr lang="en-US" altLang="x-none" sz="2800" b="1" u="sng" dirty="0">
                <a:latin typeface="Calibri" panose="020F0502020204030204" pitchFamily="2" charset="0"/>
              </a:rPr>
              <a:t>Jumlah</a:t>
            </a:r>
            <a:r>
              <a:rPr lang="en-US" altLang="x-none" sz="2800" b="1" dirty="0">
                <a:latin typeface="Calibri" panose="020F0502020204030204" pitchFamily="2" charset="0"/>
              </a:rPr>
              <a:t> Data</a:t>
            </a:r>
            <a:r>
              <a:rPr lang="zh-CN" altLang="en-US" sz="2800" b="1" dirty="0">
                <a:latin typeface="Calibri" panose="020F0502020204030204" pitchFamily="2" charset="0"/>
              </a:rPr>
              <a:t> Per-Parameter</a:t>
            </a:r>
            <a:r>
              <a:rPr lang="en-US" altLang="x-none" sz="2800" b="1" dirty="0">
                <a:latin typeface="Calibri" panose="020F0502020204030204" pitchFamily="2" charset="0"/>
              </a:rPr>
              <a:t> Yang Dilaporkan</a:t>
            </a:r>
            <a:r>
              <a:rPr lang="zh-CN" altLang="en-US" sz="2800" b="1" dirty="0">
                <a:latin typeface="Calibri" panose="020F0502020204030204" pitchFamily="2" charset="0"/>
              </a:rPr>
              <a:t>.</a:t>
            </a:r>
            <a:endParaRPr lang="zh-CN" altLang="en-US" sz="2800" b="1" dirty="0">
              <a:latin typeface="Calibri" panose="020F0502020204030204" pitchFamily="2" charset="0"/>
            </a:endParaRPr>
          </a:p>
          <a:p>
            <a:pPr marL="457200" indent="-457200">
              <a:buFont typeface="Calibri" panose="020F0502020204030204" pitchFamily="2" charset="0"/>
              <a:buAutoNum type="arabicPeriod"/>
            </a:pPr>
            <a:endParaRPr lang="zh-CN" altLang="en-US" sz="2800" b="1" dirty="0">
              <a:latin typeface="Calibri" panose="020F0502020204030204" pitchFamily="2" charset="0"/>
            </a:endParaRPr>
          </a:p>
          <a:p>
            <a:pPr marL="457200" indent="-457200">
              <a:buFont typeface="Calibri" panose="020F0502020204030204" pitchFamily="2" charset="0"/>
              <a:buAutoNum type="arabicPeriod"/>
            </a:pPr>
            <a:r>
              <a:rPr lang="zh-CN" altLang="en-US" sz="2800" b="1" dirty="0">
                <a:latin typeface="Calibri" panose="020F0502020204030204" pitchFamily="2" charset="0"/>
              </a:rPr>
              <a:t>K</a:t>
            </a:r>
            <a:r>
              <a:rPr lang="en-US" altLang="x-none" sz="2800" b="1" dirty="0">
                <a:latin typeface="Calibri" panose="020F0502020204030204" pitchFamily="2" charset="0"/>
              </a:rPr>
              <a:t>e</a:t>
            </a:r>
            <a:r>
              <a:rPr lang="zh-CN" altLang="en-US" sz="2800" b="1" dirty="0">
                <a:latin typeface="Calibri" panose="020F0502020204030204" pitchFamily="2" charset="0"/>
              </a:rPr>
              <a:t>t</a:t>
            </a:r>
            <a:r>
              <a:rPr lang="en-US" altLang="x-none" sz="2800" b="1" dirty="0">
                <a:latin typeface="Calibri" panose="020F0502020204030204" pitchFamily="2" charset="0"/>
              </a:rPr>
              <a:t>aatan Terhadap</a:t>
            </a:r>
            <a:r>
              <a:rPr lang="zh-CN" altLang="en-US" sz="2800" b="1" dirty="0">
                <a:latin typeface="Calibri" panose="020F0502020204030204" pitchFamily="2" charset="0"/>
              </a:rPr>
              <a:t> </a:t>
            </a:r>
            <a:r>
              <a:rPr lang="en-US" altLang="x-none" sz="2800" b="1" dirty="0">
                <a:latin typeface="Calibri" panose="020F0502020204030204" pitchFamily="2" charset="0"/>
              </a:rPr>
              <a:t>Pemenuhan BMEU</a:t>
            </a:r>
            <a:endParaRPr lang="zh-CN" altLang="en-US" sz="2800" b="1" dirty="0">
              <a:latin typeface="Calibri" panose="020F0502020204030204" pitchFamily="2" charset="0"/>
            </a:endParaRPr>
          </a:p>
          <a:p>
            <a:pPr marL="457200" indent="-457200">
              <a:buFont typeface="Calibri" panose="020F0502020204030204" pitchFamily="2" charset="0"/>
              <a:buAutoNum type="arabicPeriod"/>
            </a:pPr>
            <a:endParaRPr lang="zh-CN" altLang="en-US" sz="2800" b="1" dirty="0">
              <a:latin typeface="Calibri" panose="020F0502020204030204" pitchFamily="2" charset="0"/>
            </a:endParaRPr>
          </a:p>
          <a:p>
            <a:pPr marL="457200" indent="-457200">
              <a:buFont typeface="Calibri" panose="020F0502020204030204" pitchFamily="2" charset="0"/>
              <a:buAutoNum type="arabicPeriod"/>
            </a:pPr>
            <a:r>
              <a:rPr lang="zh-CN" altLang="en-US" sz="2800" b="1" dirty="0">
                <a:latin typeface="Calibri" panose="020F0502020204030204" pitchFamily="2" charset="0"/>
              </a:rPr>
              <a:t>K</a:t>
            </a:r>
            <a:r>
              <a:rPr lang="en-US" altLang="x-none" sz="2800" b="1" dirty="0">
                <a:latin typeface="Calibri" panose="020F0502020204030204" pitchFamily="2" charset="0"/>
              </a:rPr>
              <a:t>e</a:t>
            </a:r>
            <a:r>
              <a:rPr lang="zh-CN" altLang="en-US" sz="2800" b="1" dirty="0">
                <a:latin typeface="Calibri" panose="020F0502020204030204" pitchFamily="2" charset="0"/>
              </a:rPr>
              <a:t>t</a:t>
            </a:r>
            <a:r>
              <a:rPr lang="en-US" altLang="x-none" sz="2800" b="1" dirty="0">
                <a:latin typeface="Calibri" panose="020F0502020204030204" pitchFamily="2" charset="0"/>
              </a:rPr>
              <a:t>aatan </a:t>
            </a:r>
            <a:r>
              <a:rPr lang="zh-CN" altLang="en-US" sz="2800" b="1" dirty="0">
                <a:latin typeface="Calibri" panose="020F0502020204030204" pitchFamily="2" charset="0"/>
              </a:rPr>
              <a:t>terhadap ketentuan Teknis</a:t>
            </a:r>
            <a:endParaRPr lang="en-US" altLang="x-none" sz="2800" b="1" dirty="0">
              <a:latin typeface="Calibri" panose="020F0502020204030204"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5"/>
          <p:cNvSpPr/>
          <p:nvPr/>
        </p:nvSpPr>
        <p:spPr>
          <a:xfrm>
            <a:off x="0" y="0"/>
            <a:ext cx="9324975" cy="614363"/>
          </a:xfrm>
          <a:prstGeom prst="rect">
            <a:avLst/>
          </a:prstGeom>
          <a:noFill/>
          <a:ln w="9525">
            <a:noFill/>
          </a:ln>
        </p:spPr>
        <p:txBody>
          <a:bodyPr anchor="ctr"/>
          <a:p>
            <a:pPr marL="457200" indent="-457200"/>
            <a:r>
              <a:rPr lang="zh-CN" altLang="en-US" sz="3000" b="1" dirty="0">
                <a:latin typeface="Calibri" panose="020F0502020204030204" pitchFamily="2" charset="0"/>
              </a:rPr>
              <a:t>1. Ket</a:t>
            </a:r>
            <a:r>
              <a:rPr lang="en-US" altLang="x-none" sz="3000" b="1" dirty="0">
                <a:latin typeface="Calibri" panose="020F0502020204030204" pitchFamily="2" charset="0"/>
              </a:rPr>
              <a:t>aatan Terhadap Sumber Emisi (Cerobong</a:t>
            </a:r>
            <a:r>
              <a:rPr lang="zh-CN" altLang="en-US" sz="3000" b="1" dirty="0">
                <a:latin typeface="Calibri" panose="020F0502020204030204" pitchFamily="2" charset="0"/>
              </a:rPr>
              <a:t>)</a:t>
            </a:r>
            <a:endParaRPr lang="en-US" altLang="x-none" sz="3000" b="1" dirty="0">
              <a:latin typeface="Calibri" panose="020F0502020204030204" pitchFamily="2" charset="0"/>
            </a:endParaRPr>
          </a:p>
        </p:txBody>
      </p:sp>
      <p:sp>
        <p:nvSpPr>
          <p:cNvPr id="40963" name="Rectangle 1"/>
          <p:cNvSpPr/>
          <p:nvPr/>
        </p:nvSpPr>
        <p:spPr>
          <a:xfrm>
            <a:off x="2071688" y="1497013"/>
            <a:ext cx="6604000" cy="646112"/>
          </a:xfrm>
          <a:prstGeom prst="rect">
            <a:avLst/>
          </a:prstGeom>
          <a:noFill/>
          <a:ln w="9525">
            <a:noFill/>
          </a:ln>
        </p:spPr>
        <p:txBody>
          <a:bodyPr anchor="ctr">
            <a:spAutoFit/>
          </a:bodyPr>
          <a:p>
            <a:r>
              <a:rPr lang="en-US" altLang="x-none" dirty="0">
                <a:latin typeface="Calibri" panose="020F0502020204030204" pitchFamily="2" charset="0"/>
              </a:rPr>
              <a:t>Sumber emisi yang sudah mempunyai baku mutu emisi spesifik </a:t>
            </a:r>
            <a:r>
              <a:rPr lang="zh-CN" altLang="en-US" dirty="0">
                <a:latin typeface="Calibri" panose="020F0502020204030204" pitchFamily="2" charset="0"/>
              </a:rPr>
              <a:t>: t</a:t>
            </a:r>
            <a:r>
              <a:rPr lang="en-US" altLang="x-none" dirty="0">
                <a:latin typeface="Calibri" panose="020F0502020204030204" pitchFamily="2" charset="0"/>
              </a:rPr>
              <a:t>idak semua sumber emisi dipantau </a:t>
            </a:r>
            <a:r>
              <a:rPr lang="zh-CN" altLang="en-US" dirty="0">
                <a:latin typeface="Calibri" panose="020F0502020204030204" pitchFamily="2" charset="0"/>
              </a:rPr>
              <a:t>atau pemantauan </a:t>
            </a:r>
            <a:r>
              <a:rPr lang="zh-CN" altLang="en-US" b="1" dirty="0">
                <a:latin typeface="Calibri" panose="020F0502020204030204" pitchFamily="2" charset="0"/>
              </a:rPr>
              <a:t>&lt;100%</a:t>
            </a:r>
            <a:endParaRPr lang="zh-CN" altLang="en-US" dirty="0">
              <a:latin typeface="Calibri" panose="020F0502020204030204" pitchFamily="2" charset="0"/>
            </a:endParaRPr>
          </a:p>
        </p:txBody>
      </p:sp>
      <p:grpSp>
        <p:nvGrpSpPr>
          <p:cNvPr id="40964" name="Group 13"/>
          <p:cNvGrpSpPr/>
          <p:nvPr/>
        </p:nvGrpSpPr>
        <p:grpSpPr>
          <a:xfrm>
            <a:off x="357188" y="1531938"/>
            <a:ext cx="1500187" cy="642937"/>
            <a:chOff x="0" y="0"/>
            <a:chExt cx="500035" cy="2071702"/>
          </a:xfrm>
        </p:grpSpPr>
        <p:grpSp>
          <p:nvGrpSpPr>
            <p:cNvPr id="40965" name="Rounded Rectangle 31"/>
            <p:cNvGrpSpPr/>
            <p:nvPr/>
          </p:nvGrpSpPr>
          <p:grpSpPr>
            <a:xfrm>
              <a:off x="-9334" y="-104149"/>
              <a:ext cx="518132" cy="2258924"/>
              <a:chOff x="0" y="0"/>
              <a:chExt cx="1554480" cy="701040"/>
            </a:xfrm>
          </p:grpSpPr>
          <p:pic>
            <p:nvPicPr>
              <p:cNvPr id="40966" name="Rounded Rectangle 31"/>
              <p:cNvPicPr/>
              <p:nvPr/>
            </p:nvPicPr>
            <p:blipFill>
              <a:blip r:embed="rId1"/>
              <a:stretch>
                <a:fillRect/>
              </a:stretch>
            </p:blipFill>
            <p:spPr>
              <a:xfrm>
                <a:off x="0" y="0"/>
                <a:ext cx="1554480" cy="701040"/>
              </a:xfrm>
              <a:prstGeom prst="rect">
                <a:avLst/>
              </a:prstGeom>
              <a:noFill/>
              <a:ln w="9525">
                <a:noFill/>
              </a:ln>
            </p:spPr>
          </p:pic>
          <p:sp>
            <p:nvSpPr>
              <p:cNvPr id="40967" name="Text Box 40966"/>
              <p:cNvSpPr txBox="1"/>
              <p:nvPr/>
            </p:nvSpPr>
            <p:spPr>
              <a:xfrm>
                <a:off x="59390" y="63708"/>
                <a:ext cx="1437415" cy="580165"/>
              </a:xfrm>
              <a:prstGeom prst="rect">
                <a:avLst/>
              </a:prstGeom>
              <a:noFill/>
              <a:ln w="9525">
                <a:noFill/>
              </a:ln>
            </p:spPr>
            <p:txBody>
              <a:bodyPr anchor="ctr"/>
              <a:p>
                <a:pPr algn="ctr"/>
                <a:endParaRPr lang="en-US" altLang="x-none" sz="1600" dirty="0">
                  <a:latin typeface="Calibri" panose="020F0502020204030204" pitchFamily="2" charset="0"/>
                </a:endParaRPr>
              </a:p>
            </p:txBody>
          </p:sp>
        </p:grpSp>
        <p:sp>
          <p:nvSpPr>
            <p:cNvPr id="40968" name="TextBox 9"/>
            <p:cNvSpPr txBox="1"/>
            <p:nvPr/>
          </p:nvSpPr>
          <p:spPr>
            <a:xfrm>
              <a:off x="29234" y="201280"/>
              <a:ext cx="428628" cy="1487590"/>
            </a:xfrm>
            <a:prstGeom prst="rect">
              <a:avLst/>
            </a:prstGeom>
            <a:noFill/>
            <a:ln w="9525">
              <a:noFill/>
            </a:ln>
          </p:spPr>
          <p:txBody>
            <a:bodyPr>
              <a:spAutoFit/>
            </a:bodyPr>
            <a:p>
              <a:pPr algn="ctr"/>
              <a:r>
                <a:rPr lang="en-US" altLang="x-none" sz="2400" b="1" dirty="0">
                  <a:latin typeface="Century Gothic" panose="020B0502020202020204" pitchFamily="2" charset="0"/>
                </a:rPr>
                <a:t>Merah</a:t>
              </a:r>
              <a:endParaRPr lang="en-US" altLang="x-none" sz="2400" b="1" dirty="0">
                <a:latin typeface="Century Gothic" panose="020B0502020202020204" pitchFamily="2" charset="0"/>
              </a:endParaRPr>
            </a:p>
          </p:txBody>
        </p:sp>
      </p:grpSp>
      <p:grpSp>
        <p:nvGrpSpPr>
          <p:cNvPr id="40969" name="Group 35"/>
          <p:cNvGrpSpPr/>
          <p:nvPr/>
        </p:nvGrpSpPr>
        <p:grpSpPr>
          <a:xfrm>
            <a:off x="368300" y="2397125"/>
            <a:ext cx="1500188" cy="642938"/>
            <a:chOff x="0" y="0"/>
            <a:chExt cx="1214445" cy="714375"/>
          </a:xfrm>
        </p:grpSpPr>
        <p:grpSp>
          <p:nvGrpSpPr>
            <p:cNvPr id="40970" name="Rounded Rectangle 33"/>
            <p:cNvGrpSpPr/>
            <p:nvPr/>
          </p:nvGrpSpPr>
          <p:grpSpPr>
            <a:xfrm>
              <a:off x="-26731" y="-35419"/>
              <a:ext cx="1263331" cy="778933"/>
              <a:chOff x="0" y="0"/>
              <a:chExt cx="1560576" cy="701040"/>
            </a:xfrm>
          </p:grpSpPr>
          <p:pic>
            <p:nvPicPr>
              <p:cNvPr id="40971" name="Rounded Rectangle 33"/>
              <p:cNvPicPr/>
              <p:nvPr/>
            </p:nvPicPr>
            <p:blipFill>
              <a:blip r:embed="rId2"/>
              <a:stretch>
                <a:fillRect/>
              </a:stretch>
            </p:blipFill>
            <p:spPr>
              <a:xfrm>
                <a:off x="0" y="0"/>
                <a:ext cx="1560576" cy="701040"/>
              </a:xfrm>
              <a:prstGeom prst="rect">
                <a:avLst/>
              </a:prstGeom>
              <a:noFill/>
              <a:ln w="9525">
                <a:noFill/>
              </a:ln>
            </p:spPr>
          </p:pic>
          <p:sp>
            <p:nvSpPr>
              <p:cNvPr id="40972" name="Text Box 40971"/>
              <p:cNvSpPr txBox="1"/>
              <p:nvPr/>
            </p:nvSpPr>
            <p:spPr>
              <a:xfrm>
                <a:off x="64406" y="63263"/>
                <a:ext cx="1437416" cy="580166"/>
              </a:xfrm>
              <a:prstGeom prst="rect">
                <a:avLst/>
              </a:prstGeom>
              <a:noFill/>
              <a:ln w="9525">
                <a:noFill/>
              </a:ln>
            </p:spPr>
            <p:txBody>
              <a:bodyPr anchor="ctr"/>
              <a:p>
                <a:pPr algn="ctr"/>
                <a:endParaRPr lang="en-US" altLang="x-none" dirty="0">
                  <a:latin typeface="Calibri" panose="020F0502020204030204" pitchFamily="2" charset="0"/>
                </a:endParaRPr>
              </a:p>
            </p:txBody>
          </p:sp>
        </p:grpSp>
        <p:sp>
          <p:nvSpPr>
            <p:cNvPr id="40973" name="TextBox 8"/>
            <p:cNvSpPr txBox="1"/>
            <p:nvPr/>
          </p:nvSpPr>
          <p:spPr>
            <a:xfrm>
              <a:off x="173492" y="79373"/>
              <a:ext cx="852829" cy="512957"/>
            </a:xfrm>
            <a:prstGeom prst="rect">
              <a:avLst/>
            </a:prstGeom>
            <a:noFill/>
            <a:ln w="9525">
              <a:noFill/>
            </a:ln>
          </p:spPr>
          <p:txBody>
            <a:bodyPr wrap="none">
              <a:spAutoFit/>
            </a:bodyPr>
            <a:p>
              <a:pPr algn="ctr"/>
              <a:r>
                <a:rPr lang="en-US" altLang="x-none" sz="2400" b="1" dirty="0">
                  <a:solidFill>
                    <a:schemeClr val="bg1"/>
                  </a:solidFill>
                  <a:latin typeface="Century Gothic" panose="020B0502020202020204" pitchFamily="2" charset="0"/>
                </a:rPr>
                <a:t>Hitam</a:t>
              </a:r>
              <a:endParaRPr lang="en-US" altLang="x-none" sz="2400" b="1" dirty="0">
                <a:solidFill>
                  <a:schemeClr val="bg1"/>
                </a:solidFill>
                <a:latin typeface="Century Gothic" panose="020B0502020202020204" pitchFamily="2" charset="0"/>
              </a:endParaRPr>
            </a:p>
          </p:txBody>
        </p:sp>
      </p:grpSp>
      <p:graphicFrame>
        <p:nvGraphicFramePr>
          <p:cNvPr id="40974" name="Table 40973"/>
          <p:cNvGraphicFramePr/>
          <p:nvPr/>
        </p:nvGraphicFramePr>
        <p:xfrm>
          <a:off x="2089150" y="681038"/>
          <a:ext cx="5554663" cy="731837"/>
        </p:xfrm>
        <a:graphic>
          <a:graphicData uri="http://schemas.openxmlformats.org/drawingml/2006/table">
            <a:tbl>
              <a:tblPr/>
              <a:tblGrid>
                <a:gridCol w="5554663"/>
              </a:tblGrid>
              <a:tr h="731838">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0" lvl="0" indent="0" defTabSz="0" eaLnBrk="1" hangingPunct="1">
                        <a:spcBef>
                          <a:spcPct val="0"/>
                        </a:spcBef>
                        <a:buFont typeface="+mj-lt"/>
                        <a:buNone/>
                        <a:tabLst>
                          <a:tab pos="87630" algn="l"/>
                        </a:tabLst>
                      </a:pPr>
                      <a:r>
                        <a:rPr sz="1600">
                          <a:latin typeface="Calibri" panose="020F0502020204030204" pitchFamily="2" charset="0"/>
                        </a:rPr>
                        <a:t>Sumber emisi yang sudah mempunyai baku mutu emisi spesifik memantau semua sumber emisi 100%.</a:t>
                      </a:r>
                      <a:endParaRPr sz="1600">
                        <a:latin typeface="Calibri" panose="020F0502020204030204" pitchFamily="2" charset="0"/>
                      </a:endParaRPr>
                    </a:p>
                    <a:p>
                      <a:pPr marL="0" lvl="0" indent="0" defTabSz="0" eaLnBrk="1" hangingPunct="1">
                        <a:spcBef>
                          <a:spcPct val="0"/>
                        </a:spcBef>
                        <a:buFont typeface="+mj-lt"/>
                        <a:buNone/>
                        <a:tabLst>
                          <a:tab pos="87630" algn="l"/>
                        </a:tabLst>
                      </a:pPr>
                      <a:endParaRPr lang="en-US" sz="1600">
                        <a:latin typeface="Calibri" panose="020F0502020204030204" pitchFamily="2" charset="0"/>
                        <a:ea typeface="Times New Roman" panose="02020603050405020304" pitchFamily="2" charset="0"/>
                      </a:endParaRPr>
                    </a:p>
                  </a:txBody>
                  <a:tcPr marL="68580" marR="68580" marT="0" marB="0" vert="horz" anchor="t">
                    <a:lnL>
                      <a:noFill/>
                    </a:lnL>
                    <a:lnR>
                      <a:noFill/>
                    </a:lnR>
                    <a:lnT>
                      <a:noFill/>
                    </a:lnT>
                    <a:lnB>
                      <a:noFill/>
                    </a:lnB>
                    <a:lnTlToBr>
                      <a:noFill/>
                    </a:lnTlToBr>
                    <a:lnBlToTr>
                      <a:noFill/>
                    </a:lnBlToTr>
                    <a:noFill/>
                  </a:tcPr>
                </a:tc>
              </a:tr>
            </a:tbl>
          </a:graphicData>
        </a:graphic>
      </p:graphicFrame>
      <p:pic>
        <p:nvPicPr>
          <p:cNvPr id="40976" name="Group 13"/>
          <p:cNvPicPr/>
          <p:nvPr/>
        </p:nvPicPr>
        <p:blipFill>
          <a:blip r:embed="rId3"/>
          <a:stretch>
            <a:fillRect/>
          </a:stretch>
        </p:blipFill>
        <p:spPr>
          <a:xfrm>
            <a:off x="334963" y="609600"/>
            <a:ext cx="1560512" cy="701675"/>
          </a:xfrm>
          <a:prstGeom prst="rect">
            <a:avLst/>
          </a:prstGeom>
          <a:noFill/>
          <a:ln w="9525">
            <a:noFill/>
          </a:ln>
        </p:spPr>
      </p:pic>
      <p:graphicFrame>
        <p:nvGraphicFramePr>
          <p:cNvPr id="40977" name="Table 40976"/>
          <p:cNvGraphicFramePr/>
          <p:nvPr/>
        </p:nvGraphicFramePr>
        <p:xfrm>
          <a:off x="285750" y="3357563"/>
          <a:ext cx="8786813" cy="3355975"/>
        </p:xfrm>
        <a:graphic>
          <a:graphicData uri="http://schemas.openxmlformats.org/drawingml/2006/table">
            <a:tbl>
              <a:tblPr/>
              <a:tblGrid>
                <a:gridCol w="8786813"/>
              </a:tblGrid>
              <a:tr h="3355975">
                <a:tc>
                  <a:txBody>
                    <a:bodyPr wrap="square"/>
                    <a:lst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defRPr>
                      </a:lvl5pPr>
                    </a:lstStyle>
                    <a:p>
                      <a:pPr marL="228600" lvl="0" indent="-228600" eaLnBrk="1" hangingPunct="1">
                        <a:spcBef>
                          <a:spcPct val="0"/>
                        </a:spcBef>
                        <a:buFont typeface="Calibri" panose="020F0502020204030204" pitchFamily="2" charset="0"/>
                        <a:buAutoNum type="arabicPeriod"/>
                      </a:pPr>
                      <a:r>
                        <a:rPr sz="1200" b="1">
                          <a:latin typeface="Calibri" panose="020F0502020204030204" pitchFamily="2" charset="0"/>
                        </a:rPr>
                        <a:t>Khusus untuk Industri Manufaktur, Prasarana, Jasa dan Agroindustri : </a:t>
                      </a:r>
                      <a:endParaRPr sz="1200" b="1">
                        <a:latin typeface="Calibri" panose="020F0502020204030204" pitchFamily="2" charset="0"/>
                      </a:endParaRPr>
                    </a:p>
                    <a:p>
                      <a:pPr marL="228600" lvl="0" indent="-228600" eaLnBrk="1" hangingPunct="1">
                        <a:spcBef>
                          <a:spcPct val="0"/>
                        </a:spcBef>
                        <a:buFont typeface="+mj-lt"/>
                        <a:buNone/>
                      </a:pPr>
                      <a:r>
                        <a:rPr sz="1200" b="1">
                          <a:latin typeface="Calibri" panose="020F0502020204030204" pitchFamily="2" charset="0"/>
                        </a:rPr>
                        <a:t>      - sumber emisi yang berasal dari proses non pembakaran, emisi yang dipantau diwakili satu cerobong dari tiap unit produksi dan dilakukan secara bergantian sehingga semua sumber emisi dapat dipantauSumber emisi yang berasal dari proses kimia wajib dipantau </a:t>
                      </a:r>
                      <a:endParaRPr sz="1200" b="1">
                        <a:latin typeface="Calibri" panose="020F0502020204030204" pitchFamily="2" charset="0"/>
                      </a:endParaRPr>
                    </a:p>
                    <a:p>
                      <a:pPr marL="228600" lvl="0" indent="-228600" eaLnBrk="1" hangingPunct="1">
                        <a:spcBef>
                          <a:spcPct val="0"/>
                        </a:spcBef>
                        <a:buFont typeface="+mj-lt"/>
                        <a:buNone/>
                      </a:pPr>
                      <a:r>
                        <a:rPr sz="1200" b="1">
                          <a:latin typeface="Calibri" panose="020F0502020204030204" pitchFamily="2" charset="0"/>
                        </a:rPr>
                        <a:t>      - Cerobong yang hanya mengalirkan udara masuk dan udara keluar tidak wajib dipantau</a:t>
                      </a:r>
                      <a:endParaRPr sz="1200" b="1">
                        <a:latin typeface="Calibri" panose="020F0502020204030204" pitchFamily="2" charset="0"/>
                      </a:endParaRPr>
                    </a:p>
                    <a:p>
                      <a:pPr marL="228600" lvl="0" indent="-228600" eaLnBrk="1" hangingPunct="1">
                        <a:spcBef>
                          <a:spcPct val="0"/>
                        </a:spcBef>
                        <a:buFont typeface="+mj-lt"/>
                        <a:buNone/>
                      </a:pPr>
                      <a:r>
                        <a:rPr sz="1200" b="1">
                          <a:latin typeface="Calibri" panose="020F0502020204030204" pitchFamily="2" charset="0"/>
                        </a:rPr>
                        <a:t>      - Cerobong yang hanya mengeluarkan uap air tidak wajib dipantau</a:t>
                      </a:r>
                      <a:r>
                        <a:rPr sz="1200">
                          <a:latin typeface="Calibri" panose="020F0502020204030204" pitchFamily="2" charset="0"/>
                        </a:rPr>
                        <a:t> </a:t>
                      </a:r>
                      <a:endParaRPr sz="1200">
                        <a:latin typeface="Calibri" panose="020F0502020204030204" pitchFamily="2" charset="0"/>
                      </a:endParaRPr>
                    </a:p>
                    <a:p>
                      <a:pPr marL="228600" lvl="0" indent="-228600" eaLnBrk="1" hangingPunct="1">
                        <a:spcBef>
                          <a:spcPct val="0"/>
                        </a:spcBef>
                        <a:buFont typeface="Calibri" panose="020F0502020204030204" pitchFamily="2" charset="0"/>
                        <a:buAutoNum type="arabicPeriod" startAt="2"/>
                      </a:pPr>
                      <a:r>
                        <a:rPr sz="1300">
                          <a:latin typeface="Calibri" panose="020F0502020204030204" pitchFamily="2" charset="0"/>
                        </a:rPr>
                        <a:t>Dryer di industri agro wajib dipantau .</a:t>
                      </a:r>
                      <a:endParaRPr sz="1300">
                        <a:latin typeface="Calibri" panose="020F0502020204030204" pitchFamily="2" charset="0"/>
                      </a:endParaRPr>
                    </a:p>
                    <a:p>
                      <a:pPr marL="228600" lvl="0" indent="-228600" eaLnBrk="1" hangingPunct="1">
                        <a:spcBef>
                          <a:spcPct val="0"/>
                        </a:spcBef>
                        <a:buFont typeface="Calibri" panose="020F0502020204030204" pitchFamily="2" charset="0"/>
                        <a:buAutoNum type="arabicPeriod" startAt="2"/>
                      </a:pPr>
                      <a:r>
                        <a:rPr sz="1300">
                          <a:latin typeface="Calibri" panose="020F0502020204030204" pitchFamily="2" charset="0"/>
                        </a:rPr>
                        <a:t>Tungku bakar sawit wajib diukur seluruh sumber emisi serta memenuhi Baku Mutu sesuai Kepmen LH No. 13 tahun 1995 Lampiran V-B</a:t>
                      </a:r>
                      <a:endParaRPr sz="1300">
                        <a:latin typeface="Calibri" panose="020F0502020204030204" pitchFamily="2" charset="0"/>
                      </a:endParaRPr>
                    </a:p>
                    <a:p>
                      <a:pPr marL="228600" lvl="0" indent="-228600" eaLnBrk="1" hangingPunct="1">
                        <a:spcBef>
                          <a:spcPct val="0"/>
                        </a:spcBef>
                        <a:buFont typeface="Calibri" panose="020F0502020204030204" pitchFamily="2" charset="0"/>
                        <a:buAutoNum type="arabicPeriod" startAt="2"/>
                      </a:pPr>
                      <a:r>
                        <a:rPr sz="1300">
                          <a:latin typeface="Calibri" panose="020F0502020204030204" pitchFamily="2" charset="0"/>
                        </a:rPr>
                        <a:t>Sumber emisi tidak wajib dipantau:</a:t>
                      </a:r>
                      <a:endParaRPr sz="1300">
                        <a:latin typeface="Calibri" panose="020F0502020204030204" pitchFamily="2" charset="0"/>
                      </a:endParaRPr>
                    </a:p>
                    <a:p>
                      <a:pPr marL="228600" lvl="0" indent="-228600" eaLnBrk="1" hangingPunct="1">
                        <a:spcBef>
                          <a:spcPct val="0"/>
                        </a:spcBef>
                        <a:buFont typeface="+mj-lt"/>
                        <a:buNone/>
                      </a:pPr>
                      <a:r>
                        <a:rPr sz="1300" i="1">
                          <a:latin typeface="Calibri" panose="020F0502020204030204" pitchFamily="2" charset="0"/>
                        </a:rPr>
                        <a:t>        a.  Internal Combustion Engine</a:t>
                      </a:r>
                      <a:r>
                        <a:rPr sz="1300">
                          <a:latin typeface="Calibri" panose="020F0502020204030204" pitchFamily="2" charset="0"/>
                        </a:rPr>
                        <a:t> (Genset, </a:t>
                      </a:r>
                      <a:r>
                        <a:rPr sz="1300" i="1">
                          <a:latin typeface="Calibri" panose="020F0502020204030204" pitchFamily="2" charset="0"/>
                        </a:rPr>
                        <a:t>Transfer Pump Engine</a:t>
                      </a:r>
                      <a:r>
                        <a:rPr sz="1300">
                          <a:latin typeface="Calibri" panose="020F0502020204030204" pitchFamily="2" charset="0"/>
                        </a:rPr>
                        <a:t>) : </a:t>
                      </a:r>
                      <a:endParaRPr sz="1300">
                        <a:latin typeface="Calibri" panose="020F0502020204030204" pitchFamily="2" charset="0"/>
                      </a:endParaRPr>
                    </a:p>
                    <a:p>
                      <a:pPr marL="625475" lvl="1" indent="-168275" eaLnBrk="1" hangingPunct="1">
                        <a:spcBef>
                          <a:spcPct val="0"/>
                        </a:spcBef>
                        <a:buFont typeface="Arial" panose="020B0604020202020204" pitchFamily="34" charset="0"/>
                        <a:buChar char="•"/>
                      </a:pPr>
                      <a:r>
                        <a:rPr sz="1300">
                          <a:latin typeface="Calibri" panose="020F0502020204030204" pitchFamily="2" charset="0"/>
                        </a:rPr>
                        <a:t>kapasitas &lt; 100 HP (76,5 KVA); atau</a:t>
                      </a:r>
                      <a:endParaRPr sz="1300">
                        <a:latin typeface="Calibri" panose="020F0502020204030204" pitchFamily="2" charset="0"/>
                      </a:endParaRPr>
                    </a:p>
                    <a:p>
                      <a:pPr marL="625475" lvl="1" indent="-168275" eaLnBrk="1" hangingPunct="1">
                        <a:spcBef>
                          <a:spcPct val="0"/>
                        </a:spcBef>
                        <a:buFont typeface="Arial" panose="020B0604020202020204" pitchFamily="34" charset="0"/>
                        <a:buChar char="•"/>
                      </a:pPr>
                      <a:r>
                        <a:rPr sz="1300">
                          <a:latin typeface="Calibri" panose="020F0502020204030204" pitchFamily="2" charset="0"/>
                        </a:rPr>
                        <a:t>beroperasi &lt; 1000 jam/tahun; atau</a:t>
                      </a:r>
                      <a:endParaRPr sz="1300">
                        <a:latin typeface="Calibri" panose="020F0502020204030204" pitchFamily="2" charset="0"/>
                      </a:endParaRPr>
                    </a:p>
                    <a:p>
                      <a:pPr marL="625475" lvl="1" indent="-168275" eaLnBrk="1" hangingPunct="1">
                        <a:spcBef>
                          <a:spcPct val="0"/>
                        </a:spcBef>
                        <a:buFont typeface="Arial" panose="020B0604020202020204" pitchFamily="34" charset="0"/>
                        <a:buChar char="•"/>
                      </a:pPr>
                      <a:r>
                        <a:rPr sz="1300">
                          <a:latin typeface="Calibri" panose="020F0502020204030204" pitchFamily="2" charset="0"/>
                        </a:rPr>
                        <a:t>yang digunakan untuk kepentingan darurat, kegiatan perbaikan, kegiatan pemeliharaan &lt; 200 jam/tahun; </a:t>
                      </a:r>
                      <a:endParaRPr sz="1300">
                        <a:latin typeface="Calibri" panose="020F0502020204030204" pitchFamily="2" charset="0"/>
                      </a:endParaRPr>
                    </a:p>
                    <a:p>
                      <a:pPr marL="625475" lvl="1" indent="-168275" eaLnBrk="1" hangingPunct="1">
                        <a:spcBef>
                          <a:spcPct val="0"/>
                        </a:spcBef>
                        <a:buFont typeface="Arial" panose="020B0604020202020204" pitchFamily="34" charset="0"/>
                        <a:buNone/>
                      </a:pPr>
                      <a:r>
                        <a:rPr sz="1300">
                          <a:latin typeface="Calibri" panose="020F0502020204030204" pitchFamily="2" charset="0"/>
                        </a:rPr>
                        <a:t>b. </a:t>
                      </a:r>
                      <a:r>
                        <a:rPr sz="1400" i="1">
                          <a:latin typeface="Calibri" panose="020F0502020204030204" pitchFamily="2" charset="0"/>
                        </a:rPr>
                        <a:t>Exhaust Laboratorium Fire Assay; </a:t>
                      </a:r>
                      <a:endParaRPr sz="1400">
                        <a:latin typeface="Calibri" panose="020F0502020204030204" pitchFamily="2" charset="0"/>
                      </a:endParaRPr>
                    </a:p>
                    <a:p>
                      <a:pPr marL="625475" lvl="1" indent="-168275" eaLnBrk="1" hangingPunct="1">
                        <a:spcBef>
                          <a:spcPct val="0"/>
                        </a:spcBef>
                        <a:buFont typeface="Arial" panose="020B0604020202020204" pitchFamily="34" charset="0"/>
                        <a:buNone/>
                      </a:pPr>
                      <a:r>
                        <a:rPr sz="1300">
                          <a:latin typeface="Calibri" panose="020F0502020204030204" pitchFamily="2" charset="0"/>
                        </a:rPr>
                        <a:t>5. Khusus Kawasan Industri wajib melakukan pemantauan ambien pada lokasi atau titik pemantauan sesuai dengan dokumen lingkungan</a:t>
                      </a:r>
                      <a:endParaRPr lang="en-US" sz="1300">
                        <a:latin typeface="Calibri" panose="020F0502020204030204" pitchFamily="2" charset="0"/>
                      </a:endParaRPr>
                    </a:p>
                  </a:txBody>
                  <a:tcPr marL="68580" marR="68580" marT="0" marB="0" vert="horz" anchor="t">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noFill/>
                  </a:tcPr>
                </a:tc>
              </a:tr>
            </a:tbl>
          </a:graphicData>
        </a:graphic>
      </p:graphicFrame>
      <p:sp>
        <p:nvSpPr>
          <p:cNvPr id="40983" name="TextBox 2"/>
          <p:cNvSpPr txBox="1"/>
          <p:nvPr/>
        </p:nvSpPr>
        <p:spPr>
          <a:xfrm>
            <a:off x="214313" y="3071813"/>
            <a:ext cx="2997200" cy="338137"/>
          </a:xfrm>
          <a:prstGeom prst="rect">
            <a:avLst/>
          </a:prstGeom>
          <a:noFill/>
          <a:ln w="9525">
            <a:noFill/>
          </a:ln>
        </p:spPr>
        <p:txBody>
          <a:bodyPr>
            <a:spAutoFit/>
          </a:bodyPr>
          <a:p>
            <a:r>
              <a:rPr sz="1600" b="1">
                <a:latin typeface="Calibri" panose="020F0502020204030204" pitchFamily="2" charset="0"/>
              </a:rPr>
              <a:t>Catatan</a:t>
            </a:r>
            <a:endParaRPr sz="1600" b="1">
              <a:latin typeface="Calibri" panose="020F0502020204030204" pitchFamily="2" charset="0"/>
            </a:endParaRPr>
          </a:p>
        </p:txBody>
      </p:sp>
      <p:sp>
        <p:nvSpPr>
          <p:cNvPr id="40984" name="Rectangle 16"/>
          <p:cNvSpPr/>
          <p:nvPr/>
        </p:nvSpPr>
        <p:spPr>
          <a:xfrm>
            <a:off x="2071688" y="2428875"/>
            <a:ext cx="4572000" cy="523875"/>
          </a:xfrm>
          <a:prstGeom prst="rect">
            <a:avLst/>
          </a:prstGeom>
          <a:noFill/>
          <a:ln w="9525">
            <a:noFill/>
          </a:ln>
        </p:spPr>
        <p:txBody>
          <a:bodyPr>
            <a:spAutoFit/>
          </a:bodyPr>
          <a:p>
            <a:r>
              <a:rPr lang="en-US" altLang="x-none" sz="2800" b="1" dirty="0">
                <a:latin typeface="Calibri" panose="020F0502020204030204" pitchFamily="2" charset="0"/>
              </a:rPr>
              <a:t>-</a:t>
            </a:r>
            <a:endParaRPr lang="zh-CN" altLang="en-US" sz="2800" b="1" dirty="0">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0962"/>
                                        </p:tgtEl>
                                        <p:attrNameLst>
                                          <p:attrName>style.visibility</p:attrName>
                                        </p:attrNameLst>
                                      </p:cBhvr>
                                      <p:to>
                                        <p:strVal val="visible"/>
                                      </p:to>
                                    </p:set>
                                    <p:anim calcmode="discrete" valueType="clr">
                                      <p:cBhvr override="childStyle">
                                        <p:cTn id="7" dur="80"/>
                                        <p:tgtEl>
                                          <p:spTgt spid="409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2"/>
                                        </p:tgtEl>
                                        <p:attrNameLst>
                                          <p:attrName>fillcolor</p:attrName>
                                        </p:attrNameLst>
                                      </p:cBhvr>
                                      <p:tavLst>
                                        <p:tav tm="0">
                                          <p:val>
                                            <p:clrVal>
                                              <a:schemeClr val="accent2"/>
                                            </p:clrVal>
                                          </p:val>
                                        </p:tav>
                                        <p:tav tm="50000">
                                          <p:val>
                                            <p:clrVal>
                                              <a:schemeClr val="hlink"/>
                                            </p:clrVal>
                                          </p:val>
                                        </p:tav>
                                      </p:tavLst>
                                    </p:anim>
                                    <p:set>
                                      <p:cBhvr>
                                        <p:cTn id="9" dur="80"/>
                                        <p:tgtEl>
                                          <p:spTgt spid="409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Group 1"/>
          <p:cNvGrpSpPr/>
          <p:nvPr/>
        </p:nvGrpSpPr>
        <p:grpSpPr>
          <a:xfrm>
            <a:off x="142875" y="836613"/>
            <a:ext cx="500063" cy="2428875"/>
            <a:chOff x="0" y="0"/>
            <a:chExt cx="500066" cy="1792287"/>
          </a:xfrm>
        </p:grpSpPr>
        <p:grpSp>
          <p:nvGrpSpPr>
            <p:cNvPr id="41987" name="Rounded Rectangle 2"/>
            <p:cNvGrpSpPr/>
            <p:nvPr/>
          </p:nvGrpSpPr>
          <p:grpSpPr>
            <a:xfrm>
              <a:off x="-39243" y="-23570"/>
              <a:ext cx="566931" cy="1835302"/>
              <a:chOff x="0" y="0"/>
              <a:chExt cx="566928" cy="2487168"/>
            </a:xfrm>
          </p:grpSpPr>
          <p:pic>
            <p:nvPicPr>
              <p:cNvPr id="41988" name="Rounded Rectangle 2"/>
              <p:cNvPicPr/>
              <p:nvPr/>
            </p:nvPicPr>
            <p:blipFill>
              <a:blip r:embed="rId1"/>
              <a:stretch>
                <a:fillRect/>
              </a:stretch>
            </p:blipFill>
            <p:spPr>
              <a:xfrm>
                <a:off x="0" y="0"/>
                <a:ext cx="566928" cy="2487168"/>
              </a:xfrm>
              <a:prstGeom prst="rect">
                <a:avLst/>
              </a:prstGeom>
              <a:noFill/>
              <a:ln w="9525">
                <a:noFill/>
              </a:ln>
            </p:spPr>
          </p:pic>
          <p:sp>
            <p:nvSpPr>
              <p:cNvPr id="41989" name="Text Box 41988"/>
              <p:cNvSpPr txBox="1"/>
              <p:nvPr/>
            </p:nvSpPr>
            <p:spPr>
              <a:xfrm>
                <a:off x="63653" y="56351"/>
                <a:ext cx="451212" cy="2380055"/>
              </a:xfrm>
              <a:prstGeom prst="rect">
                <a:avLst/>
              </a:prstGeom>
              <a:noFill/>
              <a:ln w="9525">
                <a:noFill/>
              </a:ln>
            </p:spPr>
            <p:txBody>
              <a:bodyPr anchor="ctr"/>
              <a:p>
                <a:pPr algn="ctr"/>
                <a:endParaRPr lang="en-US" altLang="x-none" dirty="0">
                  <a:solidFill>
                    <a:schemeClr val="bg1"/>
                  </a:solidFill>
                  <a:latin typeface="Calibri" panose="020F0502020204030204" pitchFamily="2" charset="0"/>
                </a:endParaRPr>
              </a:p>
            </p:txBody>
          </p:sp>
        </p:grpSp>
        <p:sp>
          <p:nvSpPr>
            <p:cNvPr id="41990" name="TextBox 9"/>
            <p:cNvSpPr txBox="1"/>
            <p:nvPr/>
          </p:nvSpPr>
          <p:spPr>
            <a:xfrm>
              <a:off x="71438" y="142876"/>
              <a:ext cx="428628" cy="1339945"/>
            </a:xfrm>
            <a:prstGeom prst="rect">
              <a:avLst/>
            </a:prstGeom>
            <a:noFill/>
            <a:ln w="9525">
              <a:noFill/>
            </a:ln>
          </p:spPr>
          <p:txBody>
            <a:bodyPr>
              <a:spAutoFit/>
            </a:bodyPr>
            <a:p>
              <a:r>
                <a:rPr lang="en-US" altLang="x-none" sz="2800" b="1" dirty="0">
                  <a:solidFill>
                    <a:schemeClr val="bg1"/>
                  </a:solidFill>
                  <a:latin typeface="Century Gothic" panose="020B0502020202020204" pitchFamily="2" charset="0"/>
                </a:rPr>
                <a:t>B</a:t>
              </a:r>
              <a:endParaRPr lang="en-US" altLang="x-none" sz="2800" b="1" dirty="0">
                <a:solidFill>
                  <a:schemeClr val="bg1"/>
                </a:solidFill>
                <a:latin typeface="Century Gothic" panose="020B0502020202020204" pitchFamily="2" charset="0"/>
              </a:endParaRPr>
            </a:p>
            <a:p>
              <a:r>
                <a:rPr lang="en-US" altLang="x-none" sz="2800" b="1" dirty="0">
                  <a:solidFill>
                    <a:schemeClr val="bg1"/>
                  </a:solidFill>
                  <a:latin typeface="Century Gothic" panose="020B0502020202020204" pitchFamily="2" charset="0"/>
                </a:rPr>
                <a:t>I</a:t>
              </a:r>
              <a:endParaRPr lang="en-US" altLang="x-none" sz="2800" b="1" dirty="0">
                <a:solidFill>
                  <a:schemeClr val="bg1"/>
                </a:solidFill>
                <a:latin typeface="Century Gothic" panose="020B0502020202020204" pitchFamily="2" charset="0"/>
              </a:endParaRPr>
            </a:p>
            <a:p>
              <a:r>
                <a:rPr lang="en-US" altLang="x-none" sz="2800" b="1" dirty="0">
                  <a:solidFill>
                    <a:schemeClr val="bg1"/>
                  </a:solidFill>
                  <a:latin typeface="Century Gothic" panose="020B0502020202020204" pitchFamily="2" charset="0"/>
                </a:rPr>
                <a:t>R</a:t>
              </a:r>
              <a:endParaRPr lang="en-US" altLang="x-none" sz="2800" b="1" dirty="0">
                <a:solidFill>
                  <a:schemeClr val="bg1"/>
                </a:solidFill>
                <a:latin typeface="Century Gothic" panose="020B0502020202020204" pitchFamily="2" charset="0"/>
              </a:endParaRPr>
            </a:p>
            <a:p>
              <a:r>
                <a:rPr lang="en-US" altLang="x-none" sz="2800" b="1" dirty="0">
                  <a:solidFill>
                    <a:schemeClr val="bg1"/>
                  </a:solidFill>
                  <a:latin typeface="Century Gothic" panose="020B0502020202020204" pitchFamily="2" charset="0"/>
                </a:rPr>
                <a:t>u</a:t>
              </a:r>
              <a:endParaRPr lang="en-US" altLang="x-none" sz="2800" b="1" dirty="0">
                <a:solidFill>
                  <a:schemeClr val="bg1"/>
                </a:solidFill>
                <a:latin typeface="Century Gothic" panose="020B0502020202020204" pitchFamily="2" charset="0"/>
              </a:endParaRPr>
            </a:p>
          </p:txBody>
        </p:sp>
      </p:grpSp>
      <p:grpSp>
        <p:nvGrpSpPr>
          <p:cNvPr id="41991" name="Group 4"/>
          <p:cNvGrpSpPr/>
          <p:nvPr/>
        </p:nvGrpSpPr>
        <p:grpSpPr>
          <a:xfrm>
            <a:off x="28575" y="4443413"/>
            <a:ext cx="1430338" cy="714375"/>
            <a:chOff x="0" y="0"/>
            <a:chExt cx="500035" cy="2071702"/>
          </a:xfrm>
        </p:grpSpPr>
        <p:grpSp>
          <p:nvGrpSpPr>
            <p:cNvPr id="41992" name="Rounded Rectangle 5"/>
            <p:cNvGrpSpPr/>
            <p:nvPr/>
          </p:nvGrpSpPr>
          <p:grpSpPr>
            <a:xfrm>
              <a:off x="-9990" y="-86737"/>
              <a:ext cx="517861" cy="2227494"/>
              <a:chOff x="0" y="0"/>
              <a:chExt cx="1481328" cy="768096"/>
            </a:xfrm>
          </p:grpSpPr>
          <p:pic>
            <p:nvPicPr>
              <p:cNvPr id="41993" name="Rounded Rectangle 5"/>
              <p:cNvPicPr/>
              <p:nvPr/>
            </p:nvPicPr>
            <p:blipFill>
              <a:blip r:embed="rId2"/>
              <a:stretch>
                <a:fillRect/>
              </a:stretch>
            </p:blipFill>
            <p:spPr>
              <a:xfrm>
                <a:off x="0" y="0"/>
                <a:ext cx="1481328" cy="768096"/>
              </a:xfrm>
              <a:prstGeom prst="rect">
                <a:avLst/>
              </a:prstGeom>
              <a:noFill/>
              <a:ln w="9525">
                <a:noFill/>
              </a:ln>
            </p:spPr>
          </p:pic>
          <p:sp>
            <p:nvSpPr>
              <p:cNvPr id="41994" name="Text Box 41993"/>
              <p:cNvSpPr txBox="1"/>
              <p:nvPr/>
            </p:nvSpPr>
            <p:spPr>
              <a:xfrm>
                <a:off x="63448" y="64782"/>
                <a:ext cx="1360592" cy="644629"/>
              </a:xfrm>
              <a:prstGeom prst="rect">
                <a:avLst/>
              </a:prstGeom>
              <a:noFill/>
              <a:ln w="9525">
                <a:noFill/>
              </a:ln>
            </p:spPr>
            <p:txBody>
              <a:bodyPr anchor="ctr"/>
              <a:p>
                <a:pPr algn="ctr"/>
                <a:endParaRPr lang="en-US" altLang="x-none" sz="1600" dirty="0">
                  <a:solidFill>
                    <a:schemeClr val="bg1"/>
                  </a:solidFill>
                  <a:latin typeface="Calibri" panose="020F0502020204030204" pitchFamily="2" charset="0"/>
                </a:endParaRPr>
              </a:p>
            </p:txBody>
          </p:sp>
        </p:grpSp>
        <p:sp>
          <p:nvSpPr>
            <p:cNvPr id="41995" name="TextBox 9"/>
            <p:cNvSpPr txBox="1"/>
            <p:nvPr/>
          </p:nvSpPr>
          <p:spPr>
            <a:xfrm>
              <a:off x="29234" y="201278"/>
              <a:ext cx="428628" cy="1217117"/>
            </a:xfrm>
            <a:prstGeom prst="rect">
              <a:avLst/>
            </a:prstGeom>
            <a:noFill/>
            <a:ln w="9525">
              <a:noFill/>
            </a:ln>
          </p:spPr>
          <p:txBody>
            <a:bodyPr>
              <a:spAutoFit/>
            </a:bodyPr>
            <a:p>
              <a:pPr algn="ctr"/>
              <a:r>
                <a:rPr lang="en-US" altLang="x-none" sz="2400" b="1" dirty="0">
                  <a:solidFill>
                    <a:schemeClr val="bg1"/>
                  </a:solidFill>
                  <a:latin typeface="Century Gothic" panose="020B0502020202020204" pitchFamily="2" charset="0"/>
                </a:rPr>
                <a:t>Merah</a:t>
              </a:r>
              <a:endParaRPr lang="en-US" altLang="x-none" sz="2400" b="1" dirty="0">
                <a:solidFill>
                  <a:schemeClr val="bg1"/>
                </a:solidFill>
                <a:latin typeface="Century Gothic" panose="020B0502020202020204" pitchFamily="2" charset="0"/>
              </a:endParaRPr>
            </a:p>
          </p:txBody>
        </p:sp>
      </p:grpSp>
      <p:sp>
        <p:nvSpPr>
          <p:cNvPr id="41996" name="Rectangle 5"/>
          <p:cNvSpPr/>
          <p:nvPr/>
        </p:nvSpPr>
        <p:spPr>
          <a:xfrm>
            <a:off x="214313" y="0"/>
            <a:ext cx="8929687" cy="588963"/>
          </a:xfrm>
          <a:prstGeom prst="rect">
            <a:avLst/>
          </a:prstGeom>
          <a:noFill/>
          <a:ln w="9525">
            <a:noFill/>
          </a:ln>
        </p:spPr>
        <p:txBody>
          <a:bodyPr anchor="ctr"/>
          <a:p>
            <a:pPr marL="457200" indent="-457200"/>
            <a:r>
              <a:rPr lang="zh-CN" altLang="en-US" sz="2400" b="1" dirty="0">
                <a:latin typeface="Calibri" panose="020F0502020204030204" pitchFamily="2" charset="0"/>
              </a:rPr>
              <a:t>2. Ket</a:t>
            </a:r>
            <a:r>
              <a:rPr lang="en-US" altLang="x-none" sz="2400" b="1" dirty="0">
                <a:latin typeface="Calibri" panose="020F0502020204030204" pitchFamily="2" charset="0"/>
              </a:rPr>
              <a:t>aatan Terhadap </a:t>
            </a:r>
            <a:r>
              <a:rPr lang="zh-CN" altLang="en-US" sz="2400" b="1" dirty="0">
                <a:latin typeface="Calibri" panose="020F0502020204030204" pitchFamily="2" charset="0"/>
              </a:rPr>
              <a:t> </a:t>
            </a:r>
            <a:r>
              <a:rPr lang="en-US" altLang="x-none" sz="2400" b="1" dirty="0">
                <a:latin typeface="Calibri" panose="020F0502020204030204" pitchFamily="2" charset="0"/>
              </a:rPr>
              <a:t>Jumlah Parameter  </a:t>
            </a:r>
            <a:r>
              <a:rPr lang="zh-CN" altLang="en-US" sz="2400" b="1" dirty="0">
                <a:latin typeface="Calibri" panose="020F0502020204030204" pitchFamily="2" charset="0"/>
              </a:rPr>
              <a:t>y</a:t>
            </a:r>
            <a:r>
              <a:rPr lang="en-US" altLang="x-none" sz="2400" b="1" dirty="0">
                <a:latin typeface="Calibri" panose="020F0502020204030204" pitchFamily="2" charset="0"/>
              </a:rPr>
              <a:t>ang Dipanta</a:t>
            </a:r>
            <a:r>
              <a:rPr lang="zh-CN" altLang="en-US" sz="2400" b="1" dirty="0">
                <a:latin typeface="Calibri" panose="020F0502020204030204" pitchFamily="2" charset="0"/>
              </a:rPr>
              <a:t>u</a:t>
            </a:r>
            <a:endParaRPr lang="en-US" altLang="x-none" sz="2400" b="1" dirty="0">
              <a:latin typeface="Calibri" panose="020F0502020204030204" pitchFamily="2" charset="0"/>
            </a:endParaRPr>
          </a:p>
        </p:txBody>
      </p:sp>
      <p:sp>
        <p:nvSpPr>
          <p:cNvPr id="41997" name="Rectangle 9"/>
          <p:cNvSpPr/>
          <p:nvPr/>
        </p:nvSpPr>
        <p:spPr>
          <a:xfrm>
            <a:off x="714375" y="571500"/>
            <a:ext cx="8215313" cy="3292475"/>
          </a:xfrm>
          <a:prstGeom prst="rect">
            <a:avLst/>
          </a:prstGeom>
          <a:noFill/>
          <a:ln w="9525">
            <a:noFill/>
          </a:ln>
        </p:spPr>
        <p:txBody>
          <a:bodyPr>
            <a:spAutoFit/>
          </a:bodyPr>
          <a:p>
            <a:r>
              <a:rPr sz="1600">
                <a:latin typeface="Calibri" panose="020F0502020204030204" pitchFamily="2" charset="0"/>
              </a:rPr>
              <a:t>1. Memantau 100% seluruh parameter yang dipersyaratkan :</a:t>
            </a:r>
            <a:endParaRPr sz="1600">
              <a:latin typeface="Calibri" panose="020F0502020204030204" pitchFamily="2" charset="0"/>
            </a:endParaRPr>
          </a:p>
          <a:p>
            <a:pPr>
              <a:buFont typeface="Calibri" panose="020F0502020204030204" pitchFamily="2" charset="0"/>
              <a:buAutoNum type="alphaLcParenR"/>
            </a:pPr>
            <a:r>
              <a:rPr sz="1600">
                <a:latin typeface="Calibri" panose="020F0502020204030204" pitchFamily="2" charset="0"/>
              </a:rPr>
              <a:t>Untuk sektor yang mempunyai  Baku Mutu Spesifik mengacu kepada Baku Mutu Emisi Spesifik.</a:t>
            </a:r>
            <a:endParaRPr sz="1600">
              <a:latin typeface="Calibri" panose="020F0502020204030204" pitchFamily="2" charset="0"/>
            </a:endParaRPr>
          </a:p>
          <a:p>
            <a:pPr>
              <a:buFont typeface="Calibri" panose="020F0502020204030204" pitchFamily="2" charset="0"/>
              <a:buAutoNum type="alphaLcParenR"/>
            </a:pPr>
            <a:r>
              <a:rPr sz="1600">
                <a:latin typeface="Calibri" panose="020F0502020204030204" pitchFamily="2" charset="0"/>
              </a:rPr>
              <a:t>Untuk sektor yang belum mempunyai Baku Mutu Spesifik mengacu kepada baku mutu Amdal/ UKL-UPL, jika dokumen Amdal/ UKL-UPL tidak mencantumkan baku mutu maka menggunakan baku mutu Lampiran V B Kepmen 13/1995, kecuali Genset mengacu kepada PerMenLH 13 Tahun 2009.</a:t>
            </a:r>
            <a:endParaRPr sz="1600">
              <a:latin typeface="Calibri" panose="020F0502020204030204" pitchFamily="2" charset="0"/>
            </a:endParaRPr>
          </a:p>
          <a:p>
            <a:pPr>
              <a:buAutoNum type="arabicPeriod" startAt="2"/>
            </a:pPr>
            <a:r>
              <a:rPr sz="1600">
                <a:latin typeface="Calibri" panose="020F0502020204030204" pitchFamily="2" charset="0"/>
              </a:rPr>
              <a:t>Bagi emisi yang bersumber dari proses pembakaran dengan kapasitas &lt; 25 MW atau satuan lain yang setara yang menggunakan bahan bakar gas, tidak wajib mengukur parameter sulfur dioksida jika kandungan sulfur dalam bahan bakar kurang dari atau sama dengan 0,5% berat dan tidak mengukur parameter total partikulat.</a:t>
            </a:r>
            <a:endParaRPr sz="1600">
              <a:latin typeface="Calibri" panose="020F0502020204030204" pitchFamily="2" charset="0"/>
            </a:endParaRPr>
          </a:p>
        </p:txBody>
      </p:sp>
      <p:sp>
        <p:nvSpPr>
          <p:cNvPr id="41998" name="Rectangle 10"/>
          <p:cNvSpPr/>
          <p:nvPr/>
        </p:nvSpPr>
        <p:spPr>
          <a:xfrm>
            <a:off x="1714500" y="4357688"/>
            <a:ext cx="7005638" cy="584200"/>
          </a:xfrm>
          <a:prstGeom prst="rect">
            <a:avLst/>
          </a:prstGeom>
          <a:noFill/>
          <a:ln w="9525">
            <a:noFill/>
          </a:ln>
        </p:spPr>
        <p:txBody>
          <a:bodyPr>
            <a:spAutoFit/>
          </a:bodyPr>
          <a:p>
            <a:r>
              <a:rPr lang="en-US" altLang="x-none" sz="1600" dirty="0">
                <a:latin typeface="Calibri" panose="020F0502020204030204" pitchFamily="2" charset="0"/>
              </a:rPr>
              <a:t>Terdapat parameter yang tidak diukur </a:t>
            </a:r>
            <a:r>
              <a:rPr lang="en-US" altLang="x-none" sz="1600" b="1" dirty="0">
                <a:latin typeface="Calibri" panose="020F0502020204030204" pitchFamily="2" charset="0"/>
              </a:rPr>
              <a:t>&lt;100%</a:t>
            </a:r>
            <a:r>
              <a:rPr lang="en-US" altLang="x-none" sz="1600" dirty="0">
                <a:latin typeface="Calibri" panose="020F0502020204030204" pitchFamily="2" charset="0"/>
              </a:rPr>
              <a:t> sesuai persyaratan baku mutu  Lampiran VB Kepmen 13/1995 atau Baku Mutu Spesifik</a:t>
            </a:r>
            <a:endParaRPr lang="en-US" altLang="x-none" sz="1600" dirty="0">
              <a:latin typeface="Calibri" panose="020F0502020204030204" pitchFamily="2" charset="0"/>
            </a:endParaRPr>
          </a:p>
        </p:txBody>
      </p:sp>
      <p:grpSp>
        <p:nvGrpSpPr>
          <p:cNvPr id="41999" name="Group 14"/>
          <p:cNvGrpSpPr/>
          <p:nvPr/>
        </p:nvGrpSpPr>
        <p:grpSpPr>
          <a:xfrm>
            <a:off x="133350" y="5732463"/>
            <a:ext cx="1428750" cy="714375"/>
            <a:chOff x="0" y="0"/>
            <a:chExt cx="1428759" cy="714375"/>
          </a:xfrm>
        </p:grpSpPr>
        <p:grpSp>
          <p:nvGrpSpPr>
            <p:cNvPr id="42000" name="Rounded Rectangle 11"/>
            <p:cNvGrpSpPr/>
            <p:nvPr/>
          </p:nvGrpSpPr>
          <p:grpSpPr>
            <a:xfrm>
              <a:off x="-29718" y="-32703"/>
              <a:ext cx="1481337" cy="774192"/>
              <a:chOff x="0" y="0"/>
              <a:chExt cx="1481328" cy="774192"/>
            </a:xfrm>
          </p:grpSpPr>
          <p:pic>
            <p:nvPicPr>
              <p:cNvPr id="42001" name="Rounded Rectangle 11"/>
              <p:cNvPicPr/>
              <p:nvPr/>
            </p:nvPicPr>
            <p:blipFill>
              <a:blip r:embed="rId3"/>
              <a:stretch>
                <a:fillRect/>
              </a:stretch>
            </p:blipFill>
            <p:spPr>
              <a:xfrm>
                <a:off x="0" y="0"/>
                <a:ext cx="1481328" cy="774192"/>
              </a:xfrm>
              <a:prstGeom prst="rect">
                <a:avLst/>
              </a:prstGeom>
              <a:noFill/>
              <a:ln w="9525">
                <a:noFill/>
              </a:ln>
            </p:spPr>
          </p:pic>
          <p:sp>
            <p:nvSpPr>
              <p:cNvPr id="42002" name="Text Box 42001"/>
              <p:cNvSpPr txBox="1"/>
              <p:nvPr/>
            </p:nvSpPr>
            <p:spPr>
              <a:xfrm>
                <a:off x="64591" y="67576"/>
                <a:ext cx="1359004"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42003" name="TextBox 8"/>
            <p:cNvSpPr txBox="1"/>
            <p:nvPr/>
          </p:nvSpPr>
          <p:spPr>
            <a:xfrm>
              <a:off x="185079" y="86599"/>
              <a:ext cx="1015021"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42004" name="Rectangle 13"/>
          <p:cNvSpPr/>
          <p:nvPr/>
        </p:nvSpPr>
        <p:spPr>
          <a:xfrm>
            <a:off x="1868488" y="5735638"/>
            <a:ext cx="5643562" cy="460375"/>
          </a:xfrm>
          <a:prstGeom prst="rect">
            <a:avLst/>
          </a:prstGeom>
          <a:noFill/>
          <a:ln w="9525">
            <a:noFill/>
          </a:ln>
        </p:spPr>
        <p:txBody>
          <a:bodyPr>
            <a:spAutoFit/>
          </a:bodyPr>
          <a:p>
            <a:r>
              <a:rPr lang="en-US" altLang="x-none" sz="2400" b="1" dirty="0">
                <a:latin typeface="Calibri" panose="020F0502020204030204" pitchFamily="2" charset="0"/>
              </a:rPr>
              <a:t>-</a:t>
            </a:r>
            <a:endParaRPr lang="zh-CN" altLang="en-US" sz="2400" b="1" dirty="0">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1996"/>
                                        </p:tgtEl>
                                        <p:attrNameLst>
                                          <p:attrName>style.visibility</p:attrName>
                                        </p:attrNameLst>
                                      </p:cBhvr>
                                      <p:to>
                                        <p:strVal val="visible"/>
                                      </p:to>
                                    </p:set>
                                    <p:anim calcmode="discrete" valueType="clr">
                                      <p:cBhvr override="childStyle">
                                        <p:cTn id="7" dur="80"/>
                                        <p:tgtEl>
                                          <p:spTgt spid="419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96"/>
                                        </p:tgtEl>
                                        <p:attrNameLst>
                                          <p:attrName>fillcolor</p:attrName>
                                        </p:attrNameLst>
                                      </p:cBhvr>
                                      <p:tavLst>
                                        <p:tav tm="0">
                                          <p:val>
                                            <p:clrVal>
                                              <a:schemeClr val="accent2"/>
                                            </p:clrVal>
                                          </p:val>
                                        </p:tav>
                                        <p:tav tm="50000">
                                          <p:val>
                                            <p:clrVal>
                                              <a:schemeClr val="hlink"/>
                                            </p:clrVal>
                                          </p:val>
                                        </p:tav>
                                      </p:tavLst>
                                    </p:anim>
                                    <p:set>
                                      <p:cBhvr>
                                        <p:cTn id="9" dur="80"/>
                                        <p:tgtEl>
                                          <p:spTgt spid="419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5"/>
          <p:cNvSpPr/>
          <p:nvPr/>
        </p:nvSpPr>
        <p:spPr>
          <a:xfrm>
            <a:off x="0" y="171450"/>
            <a:ext cx="9144000" cy="757238"/>
          </a:xfrm>
          <a:prstGeom prst="rect">
            <a:avLst/>
          </a:prstGeom>
          <a:noFill/>
          <a:ln w="9525">
            <a:noFill/>
          </a:ln>
        </p:spPr>
        <p:txBody>
          <a:bodyPr anchor="ctr"/>
          <a:p>
            <a:pPr marL="1524000" indent="-1524000"/>
            <a:r>
              <a:rPr lang="zh-CN" altLang="en-US" sz="2100" b="1" dirty="0">
                <a:latin typeface="Calibri" panose="020F0502020204030204" pitchFamily="2" charset="0"/>
              </a:rPr>
              <a:t>3. </a:t>
            </a:r>
            <a:r>
              <a:rPr lang="en-US" altLang="x-none" sz="2100" b="1" dirty="0">
                <a:latin typeface="Calibri" panose="020F0502020204030204" pitchFamily="2" charset="0"/>
              </a:rPr>
              <a:t>Ketaatan Terhadap </a:t>
            </a:r>
            <a:r>
              <a:rPr lang="en-US" altLang="x-none" sz="2100" b="1" u="sng" dirty="0">
                <a:latin typeface="Calibri" panose="020F0502020204030204" pitchFamily="2" charset="0"/>
              </a:rPr>
              <a:t>Jumlah</a:t>
            </a:r>
            <a:r>
              <a:rPr lang="en-US" altLang="x-none" sz="2100" b="1" dirty="0">
                <a:latin typeface="Calibri" panose="020F0502020204030204" pitchFamily="2" charset="0"/>
              </a:rPr>
              <a:t> Data</a:t>
            </a:r>
            <a:r>
              <a:rPr lang="zh-CN" altLang="en-US" sz="2100" b="1" dirty="0">
                <a:latin typeface="Calibri" panose="020F0502020204030204" pitchFamily="2" charset="0"/>
              </a:rPr>
              <a:t> Per-Parameter</a:t>
            </a:r>
            <a:r>
              <a:rPr lang="en-US" altLang="x-none" sz="2100" b="1" dirty="0">
                <a:latin typeface="Calibri" panose="020F0502020204030204" pitchFamily="2" charset="0"/>
              </a:rPr>
              <a:t> Yang Dilaporkan</a:t>
            </a:r>
            <a:endParaRPr lang="en-US" altLang="x-none" sz="2100" b="1" dirty="0">
              <a:latin typeface="Calibri" panose="020F0502020204030204" pitchFamily="2" charset="0"/>
            </a:endParaRPr>
          </a:p>
        </p:txBody>
      </p:sp>
      <p:grpSp>
        <p:nvGrpSpPr>
          <p:cNvPr id="43011" name="Group 3"/>
          <p:cNvGrpSpPr/>
          <p:nvPr/>
        </p:nvGrpSpPr>
        <p:grpSpPr>
          <a:xfrm>
            <a:off x="142875" y="1285875"/>
            <a:ext cx="500063" cy="3179763"/>
            <a:chOff x="0" y="0"/>
            <a:chExt cx="500066" cy="1792287"/>
          </a:xfrm>
        </p:grpSpPr>
        <p:grpSp>
          <p:nvGrpSpPr>
            <p:cNvPr id="43012" name="Rounded Rectangle 4"/>
            <p:cNvGrpSpPr/>
            <p:nvPr/>
          </p:nvGrpSpPr>
          <p:grpSpPr>
            <a:xfrm>
              <a:off x="-39243" y="-16965"/>
              <a:ext cx="566931" cy="1824535"/>
              <a:chOff x="0" y="0"/>
              <a:chExt cx="566928" cy="3236976"/>
            </a:xfrm>
          </p:grpSpPr>
          <p:pic>
            <p:nvPicPr>
              <p:cNvPr id="43013" name="Rounded Rectangle 4"/>
              <p:cNvPicPr/>
              <p:nvPr/>
            </p:nvPicPr>
            <p:blipFill>
              <a:blip r:embed="rId1"/>
              <a:stretch>
                <a:fillRect/>
              </a:stretch>
            </p:blipFill>
            <p:spPr>
              <a:xfrm>
                <a:off x="0" y="0"/>
                <a:ext cx="566928" cy="3236976"/>
              </a:xfrm>
              <a:prstGeom prst="rect">
                <a:avLst/>
              </a:prstGeom>
              <a:noFill/>
              <a:ln w="9525">
                <a:noFill/>
              </a:ln>
            </p:spPr>
          </p:pic>
          <p:sp>
            <p:nvSpPr>
              <p:cNvPr id="43014" name="Text Box 43013"/>
              <p:cNvSpPr txBox="1"/>
              <p:nvPr/>
            </p:nvSpPr>
            <p:spPr>
              <a:xfrm>
                <a:off x="63653" y="54509"/>
                <a:ext cx="451212" cy="3130943"/>
              </a:xfrm>
              <a:prstGeom prst="rect">
                <a:avLst/>
              </a:prstGeom>
              <a:noFill/>
              <a:ln w="9525">
                <a:noFill/>
              </a:ln>
            </p:spPr>
            <p:txBody>
              <a:bodyPr anchor="ctr"/>
              <a:p>
                <a:pPr algn="ctr"/>
                <a:endParaRPr lang="en-US" altLang="x-none" dirty="0">
                  <a:solidFill>
                    <a:schemeClr val="bg1"/>
                  </a:solidFill>
                  <a:latin typeface="Calibri" panose="020F0502020204030204" pitchFamily="2" charset="0"/>
                </a:endParaRPr>
              </a:p>
            </p:txBody>
          </p:sp>
        </p:grpSp>
        <p:sp>
          <p:nvSpPr>
            <p:cNvPr id="43015" name="TextBox 9"/>
            <p:cNvSpPr txBox="1"/>
            <p:nvPr/>
          </p:nvSpPr>
          <p:spPr>
            <a:xfrm>
              <a:off x="71438" y="142876"/>
              <a:ext cx="428628" cy="1412509"/>
            </a:xfrm>
            <a:prstGeom prst="rect">
              <a:avLst/>
            </a:prstGeom>
            <a:noFill/>
            <a:ln w="9525">
              <a:noFill/>
            </a:ln>
          </p:spPr>
          <p:txBody>
            <a:bodyPr>
              <a:spAutoFit/>
            </a:bodyPr>
            <a:p>
              <a:pPr algn="ctr"/>
              <a:r>
                <a:rPr lang="en-US" altLang="x-none" sz="3600" b="1" dirty="0">
                  <a:solidFill>
                    <a:schemeClr val="bg1"/>
                  </a:solidFill>
                  <a:latin typeface="Century Gothic" panose="020B0502020202020204" pitchFamily="2" charset="0"/>
                </a:rPr>
                <a:t>B</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I</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R</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u</a:t>
              </a:r>
              <a:endParaRPr lang="en-US" altLang="x-none" sz="3600" b="1" dirty="0">
                <a:solidFill>
                  <a:schemeClr val="bg1"/>
                </a:solidFill>
                <a:latin typeface="Century Gothic" panose="020B0502020202020204" pitchFamily="2" charset="0"/>
              </a:endParaRPr>
            </a:p>
          </p:txBody>
        </p:sp>
      </p:grpSp>
      <p:grpSp>
        <p:nvGrpSpPr>
          <p:cNvPr id="43016" name="Group 6"/>
          <p:cNvGrpSpPr/>
          <p:nvPr/>
        </p:nvGrpSpPr>
        <p:grpSpPr>
          <a:xfrm>
            <a:off x="141288" y="4797425"/>
            <a:ext cx="1430337" cy="714375"/>
            <a:chOff x="0" y="0"/>
            <a:chExt cx="500035" cy="2071702"/>
          </a:xfrm>
        </p:grpSpPr>
        <p:grpSp>
          <p:nvGrpSpPr>
            <p:cNvPr id="43017" name="Rounded Rectangle 7"/>
            <p:cNvGrpSpPr/>
            <p:nvPr/>
          </p:nvGrpSpPr>
          <p:grpSpPr>
            <a:xfrm>
              <a:off x="-11033" y="-88024"/>
              <a:ext cx="519992" cy="2227494"/>
              <a:chOff x="0" y="0"/>
              <a:chExt cx="1487424" cy="768096"/>
            </a:xfrm>
          </p:grpSpPr>
          <p:pic>
            <p:nvPicPr>
              <p:cNvPr id="43018" name="Rounded Rectangle 7"/>
              <p:cNvPicPr/>
              <p:nvPr/>
            </p:nvPicPr>
            <p:blipFill>
              <a:blip r:embed="rId2"/>
              <a:stretch>
                <a:fillRect/>
              </a:stretch>
            </p:blipFill>
            <p:spPr>
              <a:xfrm>
                <a:off x="0" y="0"/>
                <a:ext cx="1487424" cy="768096"/>
              </a:xfrm>
              <a:prstGeom prst="rect">
                <a:avLst/>
              </a:prstGeom>
              <a:noFill/>
              <a:ln w="9525">
                <a:noFill/>
              </a:ln>
            </p:spPr>
          </p:pic>
          <p:sp>
            <p:nvSpPr>
              <p:cNvPr id="43019" name="Text Box 43018"/>
              <p:cNvSpPr txBox="1"/>
              <p:nvPr/>
            </p:nvSpPr>
            <p:spPr>
              <a:xfrm>
                <a:off x="66433" y="65226"/>
                <a:ext cx="1360591" cy="644629"/>
              </a:xfrm>
              <a:prstGeom prst="rect">
                <a:avLst/>
              </a:prstGeom>
              <a:noFill/>
              <a:ln w="9525">
                <a:noFill/>
              </a:ln>
            </p:spPr>
            <p:txBody>
              <a:bodyPr anchor="ctr"/>
              <a:p>
                <a:pPr algn="ctr"/>
                <a:endParaRPr lang="en-US" altLang="x-none" sz="1600" dirty="0">
                  <a:solidFill>
                    <a:schemeClr val="bg1"/>
                  </a:solidFill>
                  <a:latin typeface="Calibri" panose="020F0502020204030204" pitchFamily="2" charset="0"/>
                </a:endParaRPr>
              </a:p>
            </p:txBody>
          </p:sp>
        </p:grpSp>
        <p:sp>
          <p:nvSpPr>
            <p:cNvPr id="43020" name="TextBox 9"/>
            <p:cNvSpPr txBox="1"/>
            <p:nvPr/>
          </p:nvSpPr>
          <p:spPr>
            <a:xfrm>
              <a:off x="29234" y="201278"/>
              <a:ext cx="428628" cy="1217117"/>
            </a:xfrm>
            <a:prstGeom prst="rect">
              <a:avLst/>
            </a:prstGeom>
            <a:noFill/>
            <a:ln w="9525">
              <a:noFill/>
            </a:ln>
          </p:spPr>
          <p:txBody>
            <a:bodyPr>
              <a:spAutoFit/>
            </a:bodyPr>
            <a:p>
              <a:pPr algn="ctr"/>
              <a:r>
                <a:rPr lang="en-US" altLang="x-none" sz="2400" b="1" dirty="0">
                  <a:solidFill>
                    <a:schemeClr val="bg1"/>
                  </a:solidFill>
                  <a:latin typeface="Century Gothic" panose="020B0502020202020204" pitchFamily="2" charset="0"/>
                </a:rPr>
                <a:t>Merah</a:t>
              </a:r>
              <a:endParaRPr lang="en-US" altLang="x-none" sz="2400" b="1" dirty="0">
                <a:solidFill>
                  <a:schemeClr val="bg1"/>
                </a:solidFill>
                <a:latin typeface="Century Gothic" panose="020B0502020202020204" pitchFamily="2" charset="0"/>
              </a:endParaRPr>
            </a:p>
          </p:txBody>
        </p:sp>
      </p:grpSp>
      <p:grpSp>
        <p:nvGrpSpPr>
          <p:cNvPr id="43021" name="Group 9"/>
          <p:cNvGrpSpPr/>
          <p:nvPr/>
        </p:nvGrpSpPr>
        <p:grpSpPr>
          <a:xfrm>
            <a:off x="142875" y="6000750"/>
            <a:ext cx="1428750" cy="714375"/>
            <a:chOff x="0" y="0"/>
            <a:chExt cx="1428759" cy="714375"/>
          </a:xfrm>
        </p:grpSpPr>
        <p:grpSp>
          <p:nvGrpSpPr>
            <p:cNvPr id="43022" name="Rounded Rectangle 10"/>
            <p:cNvGrpSpPr/>
            <p:nvPr/>
          </p:nvGrpSpPr>
          <p:grpSpPr>
            <a:xfrm>
              <a:off x="-33147" y="-32766"/>
              <a:ext cx="1487433" cy="774192"/>
              <a:chOff x="0" y="0"/>
              <a:chExt cx="1487424" cy="774192"/>
            </a:xfrm>
          </p:grpSpPr>
          <p:pic>
            <p:nvPicPr>
              <p:cNvPr id="43023" name="Rounded Rectangle 10"/>
              <p:cNvPicPr/>
              <p:nvPr/>
            </p:nvPicPr>
            <p:blipFill>
              <a:blip r:embed="rId3"/>
              <a:stretch>
                <a:fillRect/>
              </a:stretch>
            </p:blipFill>
            <p:spPr>
              <a:xfrm>
                <a:off x="0" y="0"/>
                <a:ext cx="1487424" cy="774192"/>
              </a:xfrm>
              <a:prstGeom prst="rect">
                <a:avLst/>
              </a:prstGeom>
              <a:noFill/>
              <a:ln w="9525">
                <a:noFill/>
              </a:ln>
            </p:spPr>
          </p:pic>
          <p:sp>
            <p:nvSpPr>
              <p:cNvPr id="43024" name="Text Box 43023"/>
              <p:cNvSpPr txBox="1"/>
              <p:nvPr/>
            </p:nvSpPr>
            <p:spPr>
              <a:xfrm>
                <a:off x="68020" y="67639"/>
                <a:ext cx="1359004"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43025" name="TextBox 8"/>
            <p:cNvSpPr txBox="1"/>
            <p:nvPr/>
          </p:nvSpPr>
          <p:spPr>
            <a:xfrm>
              <a:off x="185079" y="86599"/>
              <a:ext cx="1015021"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43026" name="Rectangle 12"/>
          <p:cNvSpPr/>
          <p:nvPr/>
        </p:nvSpPr>
        <p:spPr>
          <a:xfrm>
            <a:off x="857250" y="857250"/>
            <a:ext cx="8001000" cy="4278313"/>
          </a:xfrm>
          <a:prstGeom prst="rect">
            <a:avLst/>
          </a:prstGeom>
          <a:noFill/>
          <a:ln w="9525">
            <a:noFill/>
          </a:ln>
        </p:spPr>
        <p:txBody>
          <a:bodyPr>
            <a:spAutoFit/>
          </a:bodyPr>
          <a:p>
            <a:r>
              <a:rPr lang="en-US" altLang="x-none" sz="1600" dirty="0">
                <a:latin typeface="Calibri" panose="020F0502020204030204" pitchFamily="2" charset="0"/>
              </a:rPr>
              <a:t>Melaporkan data secara periodik : </a:t>
            </a:r>
            <a:endParaRPr lang="zh-CN" altLang="en-US" sz="1600" dirty="0">
              <a:latin typeface="Calibri" panose="020F0502020204030204" pitchFamily="2" charset="0"/>
            </a:endParaRPr>
          </a:p>
          <a:p>
            <a:pPr>
              <a:buFont typeface="Calibri" panose="020F0502020204030204" pitchFamily="2" charset="0"/>
              <a:buAutoNum type="arabicPeriod"/>
            </a:pPr>
            <a:r>
              <a:rPr lang="zh-CN" altLang="en-US" sz="1600" dirty="0">
                <a:latin typeface="Calibri" panose="020F0502020204030204" pitchFamily="2" charset="0"/>
              </a:rPr>
              <a:t>Pemantauan CEMS, setiap 3 bulan tersedia data: minimal 75% dari seluruh data pemantauan rata-rata harian </a:t>
            </a:r>
            <a:r>
              <a:rPr lang="zh-CN" altLang="en-US" sz="1600" b="1" dirty="0">
                <a:latin typeface="Calibri" panose="020F0502020204030204" pitchFamily="2" charset="0"/>
              </a:rPr>
              <a:t>(100%) </a:t>
            </a:r>
            <a:r>
              <a:rPr lang="zh-CN" altLang="en-US" sz="1600" dirty="0">
                <a:latin typeface="Calibri" panose="020F0502020204030204" pitchFamily="2" charset="0"/>
              </a:rPr>
              <a:t>(data dianggap valid apabila dalam sehari minimal tersedia 18 jam pengukuran)</a:t>
            </a:r>
            <a:endParaRPr lang="zh-CN" altLang="en-US" sz="1600" dirty="0">
              <a:latin typeface="Calibri" panose="020F0502020204030204" pitchFamily="2" charset="0"/>
            </a:endParaRPr>
          </a:p>
          <a:p>
            <a:pPr>
              <a:buFont typeface="Calibri" panose="020F0502020204030204" pitchFamily="2" charset="0"/>
              <a:buAutoNum type="arabicPeriod"/>
            </a:pPr>
            <a:r>
              <a:rPr lang="zh-CN" altLang="en-US" sz="1600" dirty="0">
                <a:latin typeface="Calibri" panose="020F0502020204030204" pitchFamily="2" charset="0"/>
              </a:rPr>
              <a:t>Pemantauan Manual, setiap 6 bulan minimal 1 data </a:t>
            </a:r>
            <a:r>
              <a:rPr lang="zh-CN" altLang="en-US" sz="1600" b="1" dirty="0">
                <a:latin typeface="Calibri" panose="020F0502020204030204" pitchFamily="2" charset="0"/>
              </a:rPr>
              <a:t>(100%</a:t>
            </a:r>
            <a:r>
              <a:rPr lang="zh-CN" altLang="en-US" sz="1600" dirty="0">
                <a:latin typeface="Calibri" panose="020F0502020204030204" pitchFamily="2" charset="0"/>
              </a:rPr>
              <a:t>), </a:t>
            </a:r>
            <a:r>
              <a:rPr lang="zh-CN" altLang="en-US" sz="1600" b="1" u="sng" dirty="0">
                <a:latin typeface="Calibri" panose="020F0502020204030204" pitchFamily="2" charset="0"/>
              </a:rPr>
              <a:t>kecuali</a:t>
            </a:r>
            <a:r>
              <a:rPr lang="en-US" altLang="x-none" sz="1600" dirty="0">
                <a:latin typeface="Calibri" panose="020F0502020204030204" pitchFamily="2" charset="0"/>
              </a:rPr>
              <a:t> proses pembakaran dengan</a:t>
            </a:r>
            <a:r>
              <a:rPr lang="zh-CN" altLang="en-US" sz="1600" dirty="0">
                <a:latin typeface="Calibri" panose="020F0502020204030204" pitchFamily="2" charset="0"/>
              </a:rPr>
              <a:t>: </a:t>
            </a:r>
            <a:endParaRPr lang="zh-CN" altLang="en-US" sz="1600" dirty="0">
              <a:latin typeface="Calibri" panose="020F0502020204030204" pitchFamily="2" charset="0"/>
            </a:endParaRPr>
          </a:p>
          <a:p>
            <a:pPr>
              <a:buFont typeface="Calibri" panose="020F0502020204030204" pitchFamily="2" charset="0"/>
              <a:buAutoNum type="alphaLcPeriod"/>
            </a:pPr>
            <a:r>
              <a:rPr lang="en-US" altLang="x-none" sz="1600" dirty="0">
                <a:latin typeface="Calibri" panose="020F0502020204030204" pitchFamily="2" charset="0"/>
              </a:rPr>
              <a:t>Kapasitas desain </a:t>
            </a:r>
            <a:r>
              <a:rPr lang="zh-CN" altLang="en-US" sz="1600" u="sng" dirty="0">
                <a:latin typeface="Calibri" panose="020F0502020204030204" pitchFamily="2" charset="0"/>
              </a:rPr>
              <a:t>&lt;</a:t>
            </a:r>
            <a:r>
              <a:rPr lang="zh-CN" altLang="en-US" sz="1600" dirty="0">
                <a:latin typeface="Calibri" panose="020F0502020204030204" pitchFamily="2" charset="0"/>
              </a:rPr>
              <a:t> 570 KW pemantauan dilakukan paling sedikit 1 (satu) kali dalam 3 (tiga) tahun;</a:t>
            </a:r>
            <a:endParaRPr lang="zh-CN" altLang="en-US" sz="1600" dirty="0">
              <a:latin typeface="Calibri" panose="020F0502020204030204" pitchFamily="2" charset="0"/>
            </a:endParaRPr>
          </a:p>
          <a:p>
            <a:pPr>
              <a:buFont typeface="Calibri" panose="020F0502020204030204" pitchFamily="2" charset="0"/>
              <a:buAutoNum type="alphaLcPeriod"/>
            </a:pPr>
            <a:r>
              <a:rPr lang="zh-CN" altLang="en-US" sz="1600" dirty="0">
                <a:latin typeface="Calibri" panose="020F0502020204030204" pitchFamily="2" charset="0"/>
              </a:rPr>
              <a:t>kapasitas desain 570 KW &lt; n </a:t>
            </a:r>
            <a:r>
              <a:rPr lang="zh-CN" altLang="en-US" sz="1600" u="sng" dirty="0">
                <a:latin typeface="Calibri" panose="020F0502020204030204" pitchFamily="2" charset="0"/>
              </a:rPr>
              <a:t>&lt;</a:t>
            </a:r>
            <a:r>
              <a:rPr lang="zh-CN" altLang="en-US" sz="1600" dirty="0">
                <a:latin typeface="Calibri" panose="020F0502020204030204" pitchFamily="2" charset="0"/>
              </a:rPr>
              <a:t> 3 MW pemantauan dilakukan paling sedikit 1 (satu) kali dalam 1 (satu) tahun;</a:t>
            </a:r>
            <a:endParaRPr lang="zh-CN" altLang="en-US" sz="1600" dirty="0">
              <a:latin typeface="Calibri" panose="020F0502020204030204" pitchFamily="2" charset="0"/>
            </a:endParaRPr>
          </a:p>
          <a:p>
            <a:pPr>
              <a:buFont typeface="Calibri" panose="020F0502020204030204" pitchFamily="2" charset="0"/>
              <a:buAutoNum type="alphaLcPeriod"/>
            </a:pPr>
            <a:r>
              <a:rPr lang="zh-CN" altLang="en-US" sz="1600" dirty="0">
                <a:latin typeface="Calibri" panose="020F0502020204030204" pitchFamily="2" charset="0"/>
              </a:rPr>
              <a:t>kapasitas desain &gt; 3 MW pemantauan dilakukan paling sedikit 1 (satu) kali dalam 6 (enam) bulan. </a:t>
            </a:r>
            <a:endParaRPr lang="zh-CN" altLang="en-US" sz="1600" dirty="0">
              <a:latin typeface="Calibri" panose="020F0502020204030204" pitchFamily="2" charset="0"/>
            </a:endParaRPr>
          </a:p>
          <a:p>
            <a:r>
              <a:rPr lang="zh-CN" altLang="en-US" sz="1600" dirty="0">
                <a:latin typeface="Calibri" panose="020F0502020204030204" pitchFamily="2" charset="0"/>
              </a:rPr>
              <a:t>3. Pelaporan unit Ketel uap yang beroperasi &lt; 6 bulan pengujian minimal 1 kali dalam 1 tahun</a:t>
            </a:r>
            <a:r>
              <a:rPr lang="en-US" altLang="x-none" sz="1600" dirty="0">
                <a:latin typeface="Calibri" panose="020F0502020204030204" pitchFamily="2" charset="0"/>
              </a:rPr>
              <a:t>.</a:t>
            </a:r>
            <a:r>
              <a:rPr lang="zh-CN" altLang="en-US" sz="1600" dirty="0">
                <a:latin typeface="Calibri" panose="020F0502020204030204" pitchFamily="2" charset="0"/>
              </a:rPr>
              <a:t> </a:t>
            </a:r>
            <a:endParaRPr lang="en-US" altLang="x-none" sz="1600" dirty="0">
              <a:latin typeface="Calibri" panose="020F0502020204030204" pitchFamily="2" charset="0"/>
            </a:endParaRPr>
          </a:p>
          <a:p>
            <a:r>
              <a:rPr lang="en-US" altLang="x-none" sz="1600" dirty="0">
                <a:latin typeface="Calibri" panose="020F0502020204030204" pitchFamily="2" charset="0"/>
              </a:rPr>
              <a:t>4. Menghitung</a:t>
            </a:r>
            <a:r>
              <a:rPr lang="zh-CN" altLang="en-US" sz="1600" dirty="0">
                <a:latin typeface="Calibri" panose="020F0502020204030204" pitchFamily="2" charset="0"/>
              </a:rPr>
              <a:t> beban pencemaran </a:t>
            </a:r>
            <a:endParaRPr lang="en-US" altLang="x-none" sz="1600" dirty="0">
              <a:latin typeface="Calibri" panose="020F0502020204030204" pitchFamily="2" charset="0"/>
            </a:endParaRPr>
          </a:p>
          <a:p>
            <a:endParaRPr lang="zh-CN" altLang="en-US" sz="1600" dirty="0">
              <a:latin typeface="Calibri" panose="020F0502020204030204" pitchFamily="2" charset="0"/>
            </a:endParaRPr>
          </a:p>
          <a:p>
            <a:endParaRPr lang="zh-CN" altLang="en-US" sz="1600" dirty="0">
              <a:latin typeface="Calibri" panose="020F0502020204030204" pitchFamily="2" charset="0"/>
            </a:endParaRPr>
          </a:p>
        </p:txBody>
      </p:sp>
      <p:sp>
        <p:nvSpPr>
          <p:cNvPr id="43027" name="Rectangle 13"/>
          <p:cNvSpPr/>
          <p:nvPr/>
        </p:nvSpPr>
        <p:spPr>
          <a:xfrm>
            <a:off x="1643063" y="4714875"/>
            <a:ext cx="7286625" cy="1354138"/>
          </a:xfrm>
          <a:prstGeom prst="rect">
            <a:avLst/>
          </a:prstGeom>
          <a:noFill/>
          <a:ln w="9525">
            <a:noFill/>
          </a:ln>
        </p:spPr>
        <p:txBody>
          <a:bodyPr>
            <a:spAutoFit/>
          </a:bodyPr>
          <a:p>
            <a:pPr marL="342900" indent="-342900">
              <a:buFont typeface="Calibri" panose="020F0502020204030204" pitchFamily="2" charset="0"/>
              <a:buAutoNum type="arabicPeriod"/>
            </a:pPr>
            <a:r>
              <a:rPr lang="zh-CN" altLang="en-US" sz="1600" dirty="0">
                <a:latin typeface="Calibri" panose="020F0502020204030204" pitchFamily="2" charset="0"/>
              </a:rPr>
              <a:t>Pelaporan data Pemantauan CEMs setiap 3 bulan tersedia data </a:t>
            </a:r>
            <a:r>
              <a:rPr lang="zh-CN" altLang="en-US" sz="1600" b="1" dirty="0">
                <a:latin typeface="Calibri" panose="020F0502020204030204" pitchFamily="2" charset="0"/>
              </a:rPr>
              <a:t>&lt; 75%;</a:t>
            </a:r>
            <a:endParaRPr lang="zh-CN" altLang="en-US" sz="1600" dirty="0">
              <a:latin typeface="Calibri" panose="020F0502020204030204" pitchFamily="2" charset="0"/>
            </a:endParaRPr>
          </a:p>
          <a:p>
            <a:pPr marL="342900" indent="-342900">
              <a:buFont typeface="Calibri" panose="020F0502020204030204" pitchFamily="2" charset="0"/>
              <a:buAutoNum type="arabicPeriod"/>
            </a:pPr>
            <a:r>
              <a:rPr lang="zh-CN" altLang="en-US" sz="1600" dirty="0">
                <a:latin typeface="Calibri" panose="020F0502020204030204" pitchFamily="2" charset="0"/>
              </a:rPr>
              <a:t>Pelaporan data pemantauan manual </a:t>
            </a:r>
            <a:r>
              <a:rPr lang="zh-CN" altLang="en-US" sz="1600" b="1" dirty="0">
                <a:latin typeface="Calibri" panose="020F0502020204030204" pitchFamily="2" charset="0"/>
              </a:rPr>
              <a:t>&lt;100% </a:t>
            </a:r>
            <a:r>
              <a:rPr lang="zh-CN" altLang="en-US" sz="1600" dirty="0">
                <a:latin typeface="Calibri" panose="020F0502020204030204" pitchFamily="2" charset="0"/>
              </a:rPr>
              <a:t>selama periode penilaian. </a:t>
            </a:r>
            <a:endParaRPr lang="en-US" altLang="x-none" sz="1600" dirty="0">
              <a:latin typeface="Calibri" panose="020F0502020204030204" pitchFamily="2" charset="0"/>
            </a:endParaRPr>
          </a:p>
          <a:p>
            <a:pPr marL="342900" indent="-342900">
              <a:buFont typeface="Calibri" panose="020F0502020204030204" pitchFamily="2" charset="0"/>
              <a:buAutoNum type="arabicPeriod"/>
            </a:pPr>
            <a:r>
              <a:rPr lang="en-US" altLang="x-none" sz="1600" dirty="0">
                <a:latin typeface="Calibri" panose="020F0502020204030204" pitchFamily="2" charset="0"/>
              </a:rPr>
              <a:t>Tidak menghitung Beban pencemaran</a:t>
            </a:r>
            <a:r>
              <a:rPr lang="zh-CN" altLang="en-US" sz="1600" dirty="0">
                <a:latin typeface="Calibri" panose="020F0502020204030204" pitchFamily="2" charset="0"/>
              </a:rPr>
              <a:t>.</a:t>
            </a:r>
            <a:endParaRPr lang="zh-CN" altLang="en-US" sz="1600" dirty="0">
              <a:latin typeface="Calibri" panose="020F0502020204030204" pitchFamily="2" charset="0"/>
            </a:endParaRPr>
          </a:p>
        </p:txBody>
      </p:sp>
      <p:sp>
        <p:nvSpPr>
          <p:cNvPr id="43028" name="Rectangle 14"/>
          <p:cNvSpPr/>
          <p:nvPr/>
        </p:nvSpPr>
        <p:spPr>
          <a:xfrm>
            <a:off x="1714500" y="6072188"/>
            <a:ext cx="7429500" cy="354012"/>
          </a:xfrm>
          <a:prstGeom prst="rect">
            <a:avLst/>
          </a:prstGeom>
          <a:noFill/>
          <a:ln w="9525">
            <a:noFill/>
          </a:ln>
        </p:spPr>
        <p:txBody>
          <a:bodyPr>
            <a:spAutoFit/>
          </a:bodyPr>
          <a:p>
            <a:pPr marL="342900" indent="-342900"/>
            <a:r>
              <a:rPr lang="en-US" altLang="x-none" sz="1700" dirty="0">
                <a:latin typeface="Calibri" panose="020F0502020204030204" pitchFamily="2" charset="0"/>
              </a:rPr>
              <a:t>Melaporkan data pemantauan palsu</a:t>
            </a:r>
            <a:r>
              <a:rPr lang="zh-CN" altLang="en-US" sz="1700" dirty="0">
                <a:latin typeface="Calibri" panose="020F0502020204030204" pitchFamily="2" charset="0"/>
              </a:rPr>
              <a:t>.</a:t>
            </a:r>
            <a:endParaRPr lang="zh-CN" altLang="en-US" sz="1700" dirty="0">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3010"/>
                                        </p:tgtEl>
                                        <p:attrNameLst>
                                          <p:attrName>style.visibility</p:attrName>
                                        </p:attrNameLst>
                                      </p:cBhvr>
                                      <p:to>
                                        <p:strVal val="visible"/>
                                      </p:to>
                                    </p:set>
                                    <p:anim calcmode="discrete" valueType="clr">
                                      <p:cBhvr override="childStyle">
                                        <p:cTn id="7"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0"/>
                                        </p:tgtEl>
                                        <p:attrNameLst>
                                          <p:attrName>fillcolor</p:attrName>
                                        </p:attrNameLst>
                                      </p:cBhvr>
                                      <p:tavLst>
                                        <p:tav tm="0">
                                          <p:val>
                                            <p:clrVal>
                                              <a:schemeClr val="accent2"/>
                                            </p:clrVal>
                                          </p:val>
                                        </p:tav>
                                        <p:tav tm="50000">
                                          <p:val>
                                            <p:clrVal>
                                              <a:schemeClr val="hlink"/>
                                            </p:clrVal>
                                          </p:val>
                                        </p:tav>
                                      </p:tavLst>
                                    </p:anim>
                                    <p:set>
                                      <p:cBhvr>
                                        <p:cTn id="9" dur="80"/>
                                        <p:tgtEl>
                                          <p:spTgt spid="430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4" name="Group 9"/>
          <p:cNvGrpSpPr/>
          <p:nvPr/>
        </p:nvGrpSpPr>
        <p:grpSpPr>
          <a:xfrm>
            <a:off x="384175" y="1422400"/>
            <a:ext cx="1357313" cy="1476375"/>
            <a:chOff x="0" y="0"/>
            <a:chExt cx="2428892" cy="714380"/>
          </a:xfrm>
        </p:grpSpPr>
        <p:grpSp>
          <p:nvGrpSpPr>
            <p:cNvPr id="44035" name="Rounded Rectangle 2"/>
            <p:cNvGrpSpPr/>
            <p:nvPr/>
          </p:nvGrpSpPr>
          <p:grpSpPr>
            <a:xfrm>
              <a:off x="-54771" y="-15732"/>
              <a:ext cx="2530819" cy="743324"/>
              <a:chOff x="0" y="0"/>
              <a:chExt cx="1414272" cy="1536192"/>
            </a:xfrm>
          </p:grpSpPr>
          <p:pic>
            <p:nvPicPr>
              <p:cNvPr id="44036" name="Rounded Rectangle 2"/>
              <p:cNvPicPr/>
              <p:nvPr/>
            </p:nvPicPr>
            <p:blipFill>
              <a:blip r:embed="rId1"/>
              <a:stretch>
                <a:fillRect/>
              </a:stretch>
            </p:blipFill>
            <p:spPr>
              <a:xfrm>
                <a:off x="0" y="0"/>
                <a:ext cx="1414272" cy="1536192"/>
              </a:xfrm>
              <a:prstGeom prst="rect">
                <a:avLst/>
              </a:prstGeom>
              <a:noFill/>
              <a:ln w="9525">
                <a:noFill/>
              </a:ln>
            </p:spPr>
          </p:pic>
          <p:sp>
            <p:nvSpPr>
              <p:cNvPr id="44037" name="Text Box 44036"/>
              <p:cNvSpPr txBox="1"/>
              <p:nvPr/>
            </p:nvSpPr>
            <p:spPr>
              <a:xfrm>
                <a:off x="96866" y="98771"/>
                <a:ext cx="1224795" cy="1343857"/>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44038" name="TextBox 4"/>
            <p:cNvSpPr txBox="1"/>
            <p:nvPr/>
          </p:nvSpPr>
          <p:spPr>
            <a:xfrm>
              <a:off x="511301" y="252536"/>
              <a:ext cx="1331319" cy="329763"/>
            </a:xfrm>
            <a:prstGeom prst="rect">
              <a:avLst/>
            </a:prstGeom>
            <a:noFill/>
            <a:ln w="9525">
              <a:noFill/>
            </a:ln>
          </p:spPr>
          <p:txBody>
            <a:bodyPr>
              <a:spAutoFit/>
            </a:bodyPr>
            <a:p>
              <a:pPr algn="just"/>
              <a:r>
                <a:rPr lang="en-US" altLang="x-none" sz="2400" b="1" dirty="0">
                  <a:solidFill>
                    <a:schemeClr val="bg1"/>
                  </a:solidFill>
                  <a:latin typeface="Corbel" panose="020B0503020204020204" pitchFamily="2" charset="0"/>
                </a:rPr>
                <a:t>Biru</a:t>
              </a:r>
              <a:endParaRPr lang="en-US" altLang="x-none" sz="2400" b="1" dirty="0">
                <a:solidFill>
                  <a:schemeClr val="bg1"/>
                </a:solidFill>
                <a:latin typeface="Corbel" panose="020B0503020204020204" pitchFamily="2" charset="0"/>
              </a:endParaRPr>
            </a:p>
          </p:txBody>
        </p:sp>
      </p:grpSp>
      <p:grpSp>
        <p:nvGrpSpPr>
          <p:cNvPr id="44039" name="Group 11"/>
          <p:cNvGrpSpPr/>
          <p:nvPr/>
        </p:nvGrpSpPr>
        <p:grpSpPr>
          <a:xfrm>
            <a:off x="458788" y="5072063"/>
            <a:ext cx="1327150" cy="1525587"/>
            <a:chOff x="0" y="0"/>
            <a:chExt cx="2000264" cy="714380"/>
          </a:xfrm>
        </p:grpSpPr>
        <p:grpSp>
          <p:nvGrpSpPr>
            <p:cNvPr id="44040" name="Rounded Rectangle 8"/>
            <p:cNvGrpSpPr/>
            <p:nvPr/>
          </p:nvGrpSpPr>
          <p:grpSpPr>
            <a:xfrm>
              <a:off x="-48332" y="-14362"/>
              <a:ext cx="2085634" cy="739328"/>
              <a:chOff x="0" y="0"/>
              <a:chExt cx="1383792" cy="1578864"/>
            </a:xfrm>
          </p:grpSpPr>
          <p:pic>
            <p:nvPicPr>
              <p:cNvPr id="44041" name="Rounded Rectangle 8"/>
              <p:cNvPicPr/>
              <p:nvPr/>
            </p:nvPicPr>
            <p:blipFill>
              <a:blip r:embed="rId2"/>
              <a:stretch>
                <a:fillRect/>
              </a:stretch>
            </p:blipFill>
            <p:spPr>
              <a:xfrm>
                <a:off x="0" y="0"/>
                <a:ext cx="1383792" cy="1578864"/>
              </a:xfrm>
              <a:prstGeom prst="rect">
                <a:avLst/>
              </a:prstGeom>
              <a:noFill/>
              <a:ln w="9525">
                <a:noFill/>
              </a:ln>
            </p:spPr>
          </p:pic>
          <p:sp>
            <p:nvSpPr>
              <p:cNvPr id="44042" name="Text Box 44041"/>
              <p:cNvSpPr txBox="1"/>
              <p:nvPr/>
            </p:nvSpPr>
            <p:spPr>
              <a:xfrm>
                <a:off x="96854" y="95457"/>
                <a:ext cx="1197578" cy="1396015"/>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44043" name="TextBox 8"/>
            <p:cNvSpPr txBox="1"/>
            <p:nvPr/>
          </p:nvSpPr>
          <p:spPr>
            <a:xfrm>
              <a:off x="105276" y="227797"/>
              <a:ext cx="1789711" cy="329763"/>
            </a:xfrm>
            <a:prstGeom prst="rect">
              <a:avLst/>
            </a:prstGeom>
            <a:noFill/>
            <a:ln w="9525">
              <a:noFill/>
            </a:ln>
          </p:spPr>
          <p:txBody>
            <a:bodyPr>
              <a:spAutoFit/>
            </a:bodyPr>
            <a:p>
              <a:pPr algn="ctr"/>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44044" name="Rectangle 5"/>
          <p:cNvSpPr/>
          <p:nvPr/>
        </p:nvSpPr>
        <p:spPr>
          <a:xfrm>
            <a:off x="0" y="0"/>
            <a:ext cx="8697913" cy="838200"/>
          </a:xfrm>
          <a:prstGeom prst="rect">
            <a:avLst/>
          </a:prstGeom>
          <a:noFill/>
          <a:ln w="9525">
            <a:noFill/>
          </a:ln>
        </p:spPr>
        <p:txBody>
          <a:bodyPr anchor="ctr"/>
          <a:p>
            <a:pPr marL="457200" indent="-457200"/>
            <a:r>
              <a:rPr lang="zh-CN" altLang="en-US" sz="3200" b="1" dirty="0">
                <a:latin typeface="Calibri" panose="020F0502020204030204" pitchFamily="2" charset="0"/>
              </a:rPr>
              <a:t>4. Ket</a:t>
            </a:r>
            <a:r>
              <a:rPr lang="en-US" altLang="x-none" sz="3200" b="1" dirty="0">
                <a:latin typeface="Calibri" panose="020F0502020204030204" pitchFamily="2" charset="0"/>
              </a:rPr>
              <a:t>aatan Terhadap</a:t>
            </a:r>
            <a:r>
              <a:rPr lang="zh-CN" altLang="en-US" sz="3200" b="1" dirty="0">
                <a:latin typeface="Calibri" panose="020F0502020204030204" pitchFamily="2" charset="0"/>
              </a:rPr>
              <a:t> </a:t>
            </a:r>
            <a:r>
              <a:rPr lang="en-US" altLang="x-none" sz="3200" b="1" dirty="0">
                <a:latin typeface="Calibri" panose="020F0502020204030204" pitchFamily="2" charset="0"/>
              </a:rPr>
              <a:t>Pemenuhan BME</a:t>
            </a:r>
            <a:r>
              <a:rPr lang="zh-CN" altLang="en-US" sz="3200" b="1" dirty="0">
                <a:latin typeface="Calibri" panose="020F0502020204030204" pitchFamily="2" charset="0"/>
              </a:rPr>
              <a:t>U</a:t>
            </a:r>
            <a:endParaRPr lang="en-US" altLang="x-none" sz="3200" b="1" dirty="0">
              <a:latin typeface="Calibri" panose="020F0502020204030204" pitchFamily="2" charset="0"/>
            </a:endParaRPr>
          </a:p>
        </p:txBody>
      </p:sp>
      <p:sp>
        <p:nvSpPr>
          <p:cNvPr id="44045" name="Rectangle 12"/>
          <p:cNvSpPr/>
          <p:nvPr/>
        </p:nvSpPr>
        <p:spPr>
          <a:xfrm>
            <a:off x="1928813" y="714375"/>
            <a:ext cx="7215187" cy="1924050"/>
          </a:xfrm>
          <a:prstGeom prst="rect">
            <a:avLst/>
          </a:prstGeom>
          <a:noFill/>
          <a:ln w="9525">
            <a:noFill/>
          </a:ln>
        </p:spPr>
        <p:txBody>
          <a:bodyPr>
            <a:spAutoFit/>
          </a:bodyPr>
          <a:p>
            <a:pPr marL="342900" indent="-342900">
              <a:buFont typeface="Calibri" panose="020F0502020204030204" pitchFamily="2" charset="0"/>
              <a:buAutoNum type="arabicPeriod"/>
            </a:pPr>
            <a:r>
              <a:rPr lang="en-US" altLang="x-none" sz="1700" dirty="0">
                <a:latin typeface="Calibri" panose="020F0502020204030204" pitchFamily="2" charset="0"/>
              </a:rPr>
              <a:t>Memenuhi BMEU 100% untuk pemantauan manual </a:t>
            </a:r>
            <a:r>
              <a:rPr lang="zh-CN" altLang="en-US" sz="1700" b="1" dirty="0">
                <a:latin typeface="Calibri" panose="020F0502020204030204" pitchFamily="2" charset="0"/>
              </a:rPr>
              <a:t>tiap sumber emisi</a:t>
            </a:r>
            <a:r>
              <a:rPr lang="en-US" altLang="x-none" sz="1700" dirty="0">
                <a:latin typeface="Calibri" panose="020F0502020204030204" pitchFamily="2" charset="0"/>
              </a:rPr>
              <a:t>;</a:t>
            </a:r>
            <a:endParaRPr lang="zh-CN" altLang="en-US" sz="1700" dirty="0">
              <a:latin typeface="Calibri" panose="020F0502020204030204" pitchFamily="2" charset="0"/>
            </a:endParaRPr>
          </a:p>
          <a:p>
            <a:pPr marL="342900" indent="-342900">
              <a:buFont typeface="Calibri" panose="020F0502020204030204" pitchFamily="2" charset="0"/>
              <a:buAutoNum type="arabicPeriod"/>
            </a:pPr>
            <a:r>
              <a:rPr lang="en-US" altLang="x-none" sz="1700" dirty="0">
                <a:latin typeface="Calibri" panose="020F0502020204030204" pitchFamily="2" charset="0"/>
              </a:rPr>
              <a:t>Bagi pemantauan yang wajib CEMS, </a:t>
            </a:r>
            <a:r>
              <a:rPr lang="zh-CN" altLang="en-US" sz="1700" dirty="0">
                <a:latin typeface="Calibri" panose="020F0502020204030204" pitchFamily="2" charset="0"/>
              </a:rPr>
              <a:t>yaitu: </a:t>
            </a:r>
            <a:r>
              <a:rPr lang="en-US" altLang="x-none" sz="1700" dirty="0">
                <a:latin typeface="Calibri" panose="020F0502020204030204" pitchFamily="2" charset="0"/>
              </a:rPr>
              <a:t>Data hasil pemantauan </a:t>
            </a:r>
            <a:r>
              <a:rPr lang="zh-CN" altLang="en-US" sz="1700" dirty="0">
                <a:latin typeface="Calibri" panose="020F0502020204030204" pitchFamily="2" charset="0"/>
              </a:rPr>
              <a:t>memenuhi ≥</a:t>
            </a:r>
            <a:r>
              <a:rPr lang="zh-CN" altLang="en-US" sz="1700" b="1" dirty="0">
                <a:latin typeface="Calibri" panose="020F0502020204030204" pitchFamily="2" charset="0"/>
              </a:rPr>
              <a:t>95% ketaatan</a:t>
            </a:r>
            <a:r>
              <a:rPr lang="zh-CN" altLang="en-US" sz="1700" dirty="0">
                <a:latin typeface="Calibri" panose="020F0502020204030204" pitchFamily="2" charset="0"/>
              </a:rPr>
              <a:t> </a:t>
            </a:r>
            <a:r>
              <a:rPr lang="en-US" altLang="x-none" sz="1700" dirty="0">
                <a:latin typeface="Calibri" panose="020F0502020204030204" pitchFamily="2" charset="0"/>
              </a:rPr>
              <a:t>dari data rata-rata harian yang dilaporkan dalam kurun waktu 3 bulan waktu operasi</a:t>
            </a:r>
            <a:r>
              <a:rPr lang="zh-CN" altLang="en-US" sz="1700" dirty="0">
                <a:latin typeface="Calibri" panose="020F0502020204030204" pitchFamily="2" charset="0"/>
              </a:rPr>
              <a:t>.</a:t>
            </a:r>
            <a:endParaRPr lang="zh-CN" altLang="en-US" sz="1700" dirty="0">
              <a:latin typeface="Calibri" panose="020F0502020204030204" pitchFamily="2" charset="0"/>
            </a:endParaRPr>
          </a:p>
          <a:p>
            <a:pPr marL="342900" indent="-342900">
              <a:buFont typeface="Calibri" panose="020F0502020204030204" pitchFamily="2" charset="0"/>
              <a:buAutoNum type="arabicPeriod"/>
            </a:pPr>
            <a:r>
              <a:rPr lang="zh-CN" altLang="en-US" sz="1700" dirty="0">
                <a:latin typeface="Calibri" panose="020F0502020204030204" pitchFamily="2" charset="0"/>
              </a:rPr>
              <a:t>Memenuhi Beban pencemaran emisi  dalam peraturan</a:t>
            </a:r>
            <a:endParaRPr lang="zh-CN" altLang="en-US" sz="1700" dirty="0">
              <a:latin typeface="Calibri" panose="020F0502020204030204" pitchFamily="2" charset="0"/>
            </a:endParaRPr>
          </a:p>
        </p:txBody>
      </p:sp>
      <p:sp>
        <p:nvSpPr>
          <p:cNvPr id="44046" name="Rectangle 13"/>
          <p:cNvSpPr/>
          <p:nvPr/>
        </p:nvSpPr>
        <p:spPr>
          <a:xfrm>
            <a:off x="1928813" y="3214688"/>
            <a:ext cx="6769100" cy="1816100"/>
          </a:xfrm>
          <a:prstGeom prst="rect">
            <a:avLst/>
          </a:prstGeom>
          <a:noFill/>
          <a:ln w="9525">
            <a:noFill/>
          </a:ln>
        </p:spPr>
        <p:txBody>
          <a:bodyPr>
            <a:spAutoFit/>
          </a:bodyPr>
          <a:p>
            <a:pPr marL="342900" indent="-342900">
              <a:buFont typeface="Calibri" panose="020F0502020204030204" pitchFamily="2" charset="0"/>
              <a:buAutoNum type="arabicPeriod"/>
            </a:pPr>
            <a:r>
              <a:rPr lang="en-US" altLang="x-none" sz="1600" dirty="0">
                <a:latin typeface="Calibri" panose="020F0502020204030204" pitchFamily="2" charset="0"/>
              </a:rPr>
              <a:t>Pemantauan manual : memenuhi baku mutu </a:t>
            </a:r>
            <a:r>
              <a:rPr lang="zh-CN" altLang="en-US" sz="1600" b="1" dirty="0">
                <a:latin typeface="Calibri" panose="020F0502020204030204" pitchFamily="2" charset="0"/>
              </a:rPr>
              <a:t>&lt;100% tiap sumber emisi;</a:t>
            </a:r>
            <a:endParaRPr lang="zh-CN" altLang="en-US" sz="1600" dirty="0">
              <a:latin typeface="Calibri" panose="020F0502020204030204" pitchFamily="2" charset="0"/>
            </a:endParaRPr>
          </a:p>
          <a:p>
            <a:pPr marL="342900" indent="-342900">
              <a:buFont typeface="Calibri" panose="020F0502020204030204" pitchFamily="2" charset="0"/>
              <a:buAutoNum type="arabicPeriod"/>
            </a:pPr>
            <a:r>
              <a:rPr lang="en-US" altLang="x-none" sz="1600" dirty="0">
                <a:latin typeface="Calibri" panose="020F0502020204030204" pitchFamily="2" charset="0"/>
              </a:rPr>
              <a:t>Pemantauan CEMS data hasil pemantauan </a:t>
            </a:r>
            <a:r>
              <a:rPr lang="zh-CN" altLang="en-US" sz="1600" dirty="0">
                <a:latin typeface="Calibri" panose="020F0502020204030204" pitchFamily="2" charset="0"/>
              </a:rPr>
              <a:t>memenuhi </a:t>
            </a:r>
            <a:r>
              <a:rPr lang="zh-CN" altLang="en-US" sz="1600" b="1" dirty="0">
                <a:latin typeface="Calibri" panose="020F0502020204030204" pitchFamily="2" charset="0"/>
              </a:rPr>
              <a:t>&lt;95%</a:t>
            </a:r>
            <a:r>
              <a:rPr lang="zh-CN" altLang="en-US" sz="1600" dirty="0">
                <a:latin typeface="Calibri" panose="020F0502020204030204" pitchFamily="2" charset="0"/>
              </a:rPr>
              <a:t> ketaatan </a:t>
            </a:r>
            <a:r>
              <a:rPr lang="en-US" altLang="x-none" sz="1600" dirty="0">
                <a:latin typeface="Calibri" panose="020F0502020204030204" pitchFamily="2" charset="0"/>
              </a:rPr>
              <a:t>dari data rata-rata harian selama 3 bulan waktu operasi</a:t>
            </a:r>
            <a:r>
              <a:rPr lang="zh-CN" altLang="en-US" sz="1600" dirty="0">
                <a:latin typeface="Calibri" panose="020F0502020204030204" pitchFamily="2" charset="0"/>
              </a:rPr>
              <a:t>. </a:t>
            </a:r>
            <a:endParaRPr lang="zh-CN" altLang="en-US" sz="1600" dirty="0">
              <a:latin typeface="Calibri" panose="020F0502020204030204" pitchFamily="2" charset="0"/>
            </a:endParaRPr>
          </a:p>
          <a:p>
            <a:pPr marL="342900" indent="-342900">
              <a:buFont typeface="Calibri" panose="020F0502020204030204" pitchFamily="2" charset="0"/>
              <a:buAutoNum type="arabicPeriod"/>
            </a:pPr>
            <a:r>
              <a:rPr lang="zh-CN" altLang="en-US" sz="1600" dirty="0">
                <a:latin typeface="Calibri" panose="020F0502020204030204" pitchFamily="2" charset="0"/>
              </a:rPr>
              <a:t>Tidak memenuhi Beban pencemaran  emisi dalam peraturan</a:t>
            </a:r>
            <a:endParaRPr lang="zh-CN" altLang="en-US" sz="1600" dirty="0">
              <a:latin typeface="Calibri" panose="020F0502020204030204" pitchFamily="2" charset="0"/>
            </a:endParaRPr>
          </a:p>
          <a:p>
            <a:pPr marL="342900" indent="-342900">
              <a:buFont typeface="Calibri" panose="020F0502020204030204" pitchFamily="2" charset="0"/>
              <a:buAutoNum type="arabicPeriod"/>
            </a:pPr>
            <a:endParaRPr lang="zh-CN" altLang="en-US" sz="1600" dirty="0">
              <a:latin typeface="Calibri" panose="020F0502020204030204" pitchFamily="2" charset="0"/>
            </a:endParaRPr>
          </a:p>
        </p:txBody>
      </p:sp>
      <p:grpSp>
        <p:nvGrpSpPr>
          <p:cNvPr id="44047" name="Group 14"/>
          <p:cNvGrpSpPr/>
          <p:nvPr/>
        </p:nvGrpSpPr>
        <p:grpSpPr>
          <a:xfrm>
            <a:off x="428625" y="3176588"/>
            <a:ext cx="1357313" cy="1765300"/>
            <a:chOff x="0" y="0"/>
            <a:chExt cx="500035" cy="2071702"/>
          </a:xfrm>
        </p:grpSpPr>
        <p:grpSp>
          <p:nvGrpSpPr>
            <p:cNvPr id="44048" name="Rounded Rectangle 15"/>
            <p:cNvGrpSpPr/>
            <p:nvPr/>
          </p:nvGrpSpPr>
          <p:grpSpPr>
            <a:xfrm>
              <a:off x="-11931" y="-36442"/>
              <a:ext cx="521019" cy="2139070"/>
              <a:chOff x="0" y="0"/>
              <a:chExt cx="1414272" cy="1822704"/>
            </a:xfrm>
          </p:grpSpPr>
          <p:pic>
            <p:nvPicPr>
              <p:cNvPr id="44049" name="Rounded Rectangle 15"/>
              <p:cNvPicPr/>
              <p:nvPr/>
            </p:nvPicPr>
            <p:blipFill>
              <a:blip r:embed="rId3"/>
              <a:stretch>
                <a:fillRect/>
              </a:stretch>
            </p:blipFill>
            <p:spPr>
              <a:xfrm>
                <a:off x="0" y="0"/>
                <a:ext cx="1414272" cy="1822704"/>
              </a:xfrm>
              <a:prstGeom prst="rect">
                <a:avLst/>
              </a:prstGeom>
              <a:noFill/>
              <a:ln w="9525">
                <a:noFill/>
              </a:ln>
            </p:spPr>
          </p:pic>
          <p:sp>
            <p:nvSpPr>
              <p:cNvPr id="44050" name="Text Box 44049"/>
              <p:cNvSpPr txBox="1"/>
              <p:nvPr/>
            </p:nvSpPr>
            <p:spPr>
              <a:xfrm>
                <a:off x="98644" y="97311"/>
                <a:ext cx="1224795" cy="1632782"/>
              </a:xfrm>
              <a:prstGeom prst="rect">
                <a:avLst/>
              </a:prstGeom>
              <a:noFill/>
              <a:ln w="9525">
                <a:noFill/>
              </a:ln>
            </p:spPr>
            <p:txBody>
              <a:bodyPr anchor="ctr"/>
              <a:p>
                <a:pPr algn="ctr"/>
                <a:endParaRPr lang="en-US" altLang="x-none" sz="1600" dirty="0">
                  <a:solidFill>
                    <a:schemeClr val="bg1"/>
                  </a:solidFill>
                  <a:latin typeface="Calibri" panose="020F0502020204030204" pitchFamily="2" charset="0"/>
                </a:endParaRPr>
              </a:p>
            </p:txBody>
          </p:sp>
        </p:grpSp>
        <p:sp>
          <p:nvSpPr>
            <p:cNvPr id="44051" name="TextBox 9"/>
            <p:cNvSpPr txBox="1"/>
            <p:nvPr/>
          </p:nvSpPr>
          <p:spPr>
            <a:xfrm>
              <a:off x="29234" y="736031"/>
              <a:ext cx="428628" cy="441155"/>
            </a:xfrm>
            <a:prstGeom prst="rect">
              <a:avLst/>
            </a:prstGeom>
            <a:noFill/>
            <a:ln w="9525">
              <a:noFill/>
            </a:ln>
          </p:spPr>
          <p:txBody>
            <a:bodyPr>
              <a:spAutoFit/>
            </a:bodyPr>
            <a:p>
              <a:pPr algn="ctr"/>
              <a:r>
                <a:rPr lang="en-US" altLang="x-none" sz="2400" b="1" dirty="0">
                  <a:solidFill>
                    <a:schemeClr val="bg1"/>
                  </a:solidFill>
                  <a:latin typeface="Century Gothic" panose="020B0502020202020204" pitchFamily="2" charset="0"/>
                </a:rPr>
                <a:t>Merah</a:t>
              </a:r>
              <a:endParaRPr lang="en-US" altLang="x-none" sz="2400" b="1" dirty="0">
                <a:solidFill>
                  <a:schemeClr val="bg1"/>
                </a:solidFill>
                <a:latin typeface="Century Gothic" panose="020B0502020202020204" pitchFamily="2" charset="0"/>
              </a:endParaRPr>
            </a:p>
          </p:txBody>
        </p:sp>
      </p:grpSp>
      <p:sp>
        <p:nvSpPr>
          <p:cNvPr id="44052" name="Rectangle 17"/>
          <p:cNvSpPr/>
          <p:nvPr/>
        </p:nvSpPr>
        <p:spPr>
          <a:xfrm>
            <a:off x="2039938" y="5527675"/>
            <a:ext cx="6000750" cy="584200"/>
          </a:xfrm>
          <a:prstGeom prst="rect">
            <a:avLst/>
          </a:prstGeom>
          <a:noFill/>
          <a:ln w="9525">
            <a:noFill/>
          </a:ln>
        </p:spPr>
        <p:txBody>
          <a:bodyPr>
            <a:spAutoFit/>
          </a:bodyPr>
          <a:p>
            <a:r>
              <a:rPr lang="en-US" altLang="x-none" sz="1600" dirty="0">
                <a:latin typeface="Calibri" panose="020F0502020204030204" pitchFamily="2" charset="0"/>
              </a:rPr>
              <a:t>Melampaui Baku Mutu dan sudah pernah dikenakan sanksi administrasi.</a:t>
            </a:r>
            <a:endParaRPr lang="zh-CN" altLang="en-US" sz="1600" dirty="0">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4044"/>
                                        </p:tgtEl>
                                        <p:attrNameLst>
                                          <p:attrName>style.visibility</p:attrName>
                                        </p:attrNameLst>
                                      </p:cBhvr>
                                      <p:to>
                                        <p:strVal val="visible"/>
                                      </p:to>
                                    </p:set>
                                    <p:anim calcmode="discrete" valueType="clr">
                                      <p:cBhvr override="childStyle">
                                        <p:cTn id="7" dur="80"/>
                                        <p:tgtEl>
                                          <p:spTgt spid="440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4"/>
                                        </p:tgtEl>
                                        <p:attrNameLst>
                                          <p:attrName>fillcolor</p:attrName>
                                        </p:attrNameLst>
                                      </p:cBhvr>
                                      <p:tavLst>
                                        <p:tav tm="0">
                                          <p:val>
                                            <p:clrVal>
                                              <a:schemeClr val="accent2"/>
                                            </p:clrVal>
                                          </p:val>
                                        </p:tav>
                                        <p:tav tm="50000">
                                          <p:val>
                                            <p:clrVal>
                                              <a:schemeClr val="hlink"/>
                                            </p:clrVal>
                                          </p:val>
                                        </p:tav>
                                      </p:tavLst>
                                    </p:anim>
                                    <p:set>
                                      <p:cBhvr>
                                        <p:cTn id="9" dur="80"/>
                                        <p:tgtEl>
                                          <p:spTgt spid="440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itle 1"/>
          <p:cNvSpPr>
            <a:spLocks noGrp="1"/>
          </p:cNvSpPr>
          <p:nvPr>
            <p:ph type="title"/>
          </p:nvPr>
        </p:nvSpPr>
        <p:spPr>
          <a:xfrm>
            <a:off x="436563" y="222250"/>
            <a:ext cx="8402637" cy="685800"/>
          </a:xfrm>
        </p:spPr>
        <p:txBody>
          <a:bodyPr vert="horz" wrap="square" anchor="ctr"/>
          <a:p>
            <a:pPr eaLnBrk="1" hangingPunct="1"/>
            <a:r>
              <a:rPr sz="4000"/>
              <a:t>KEWAJIBAN PJ USAHA dlm PP NO.82/2001 ttg PKA &amp;PPA</a:t>
            </a:r>
            <a:endParaRPr sz="4000"/>
          </a:p>
        </p:txBody>
      </p:sp>
      <p:sp>
        <p:nvSpPr>
          <p:cNvPr id="53251" name="Content Placeholder 2"/>
          <p:cNvSpPr>
            <a:spLocks noGrp="1"/>
          </p:cNvSpPr>
          <p:nvPr>
            <p:ph idx="1"/>
          </p:nvPr>
        </p:nvSpPr>
        <p:spPr>
          <a:xfrm>
            <a:off x="457200" y="1371600"/>
            <a:ext cx="8229600" cy="4754563"/>
          </a:xfrm>
        </p:spPr>
        <p:txBody>
          <a:bodyPr vert="horz" wrap="square" anchor="t"/>
          <a:p>
            <a:pPr eaLnBrk="1" hangingPunct="1"/>
            <a:r>
              <a:rPr sz="2800"/>
              <a:t>Pasal 37 : Setiap Penanggung Jawab Usaha dan/atau Kegiatan yg membuang air limbah ke air atau sumber air wajib mencegah dan menanggulangi terjadinya pencemaran air.</a:t>
            </a:r>
            <a:endParaRPr sz="2800"/>
          </a:p>
          <a:p>
            <a:pPr eaLnBrk="1" hangingPunct="1"/>
            <a:r>
              <a:rPr sz="2800"/>
              <a:t>Pasal 40 ayat (1) Setiap usaha &amp; atau keg.  yg membuang air limbah ke air atau sbr air wajib mendapat izin tertulis dari Bupati/Walikota</a:t>
            </a:r>
            <a:endParaRPr sz="2800"/>
          </a:p>
          <a:p>
            <a:pPr eaLnBrk="1" hangingPunct="1"/>
            <a:r>
              <a:rPr sz="2800"/>
              <a:t>Ps.39 ayat (1) Setiap PJ Usaha dan/atau Keg.yang membuang air limbah ke air atau sumber air wajib menaati persyaratan yang ditetapkan dalam izin</a:t>
            </a:r>
            <a:endParaRPr sz="2800"/>
          </a:p>
          <a:p>
            <a:pPr eaLnBrk="1" hangingPunct="1"/>
            <a:endParaRPr sz="2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5"/>
          <p:cNvSpPr/>
          <p:nvPr/>
        </p:nvSpPr>
        <p:spPr>
          <a:xfrm>
            <a:off x="142875" y="0"/>
            <a:ext cx="8153400" cy="838200"/>
          </a:xfrm>
          <a:prstGeom prst="rect">
            <a:avLst/>
          </a:prstGeom>
          <a:noFill/>
          <a:ln w="9525">
            <a:noFill/>
          </a:ln>
        </p:spPr>
        <p:txBody>
          <a:bodyPr anchor="ctr"/>
          <a:p>
            <a:pPr marL="342900" indent="-342900"/>
            <a:r>
              <a:rPr lang="zh-CN" altLang="en-US" sz="3200" b="1" dirty="0">
                <a:latin typeface="Calibri" panose="020F0502020204030204" pitchFamily="2" charset="0"/>
              </a:rPr>
              <a:t>5. K</a:t>
            </a:r>
            <a:r>
              <a:rPr lang="en-US" altLang="x-none" sz="3200" b="1" dirty="0">
                <a:latin typeface="Calibri" panose="020F0502020204030204" pitchFamily="2" charset="0"/>
              </a:rPr>
              <a:t>e</a:t>
            </a:r>
            <a:r>
              <a:rPr lang="zh-CN" altLang="en-US" sz="3200" b="1" dirty="0">
                <a:latin typeface="Calibri" panose="020F0502020204030204" pitchFamily="2" charset="0"/>
              </a:rPr>
              <a:t>t</a:t>
            </a:r>
            <a:r>
              <a:rPr lang="en-US" altLang="x-none" sz="3200" b="1" dirty="0">
                <a:latin typeface="Calibri" panose="020F0502020204030204" pitchFamily="2" charset="0"/>
              </a:rPr>
              <a:t>aatan T</a:t>
            </a:r>
            <a:r>
              <a:rPr lang="zh-CN" altLang="en-US" sz="3200" b="1" dirty="0">
                <a:latin typeface="Calibri" panose="020F0502020204030204" pitchFamily="2" charset="0"/>
              </a:rPr>
              <a:t>erhadap ketentuan Teknis</a:t>
            </a:r>
            <a:endParaRPr lang="en-US" altLang="x-none" sz="3200" b="1" dirty="0">
              <a:latin typeface="Calibri" panose="020F0502020204030204" pitchFamily="2" charset="0"/>
            </a:endParaRPr>
          </a:p>
        </p:txBody>
      </p:sp>
      <p:grpSp>
        <p:nvGrpSpPr>
          <p:cNvPr id="45059" name="Group 3"/>
          <p:cNvGrpSpPr/>
          <p:nvPr/>
        </p:nvGrpSpPr>
        <p:grpSpPr>
          <a:xfrm>
            <a:off x="142875" y="908050"/>
            <a:ext cx="785813" cy="3816350"/>
            <a:chOff x="0" y="0"/>
            <a:chExt cx="500035" cy="1792287"/>
          </a:xfrm>
        </p:grpSpPr>
        <p:grpSp>
          <p:nvGrpSpPr>
            <p:cNvPr id="45060" name="Rounded Rectangle 4"/>
            <p:cNvGrpSpPr/>
            <p:nvPr/>
          </p:nvGrpSpPr>
          <p:grpSpPr>
            <a:xfrm>
              <a:off x="-21092" y="-14195"/>
              <a:ext cx="535310" cy="1817934"/>
              <a:chOff x="0" y="0"/>
              <a:chExt cx="841248" cy="3870960"/>
            </a:xfrm>
          </p:grpSpPr>
          <p:pic>
            <p:nvPicPr>
              <p:cNvPr id="45061" name="Rounded Rectangle 4"/>
              <p:cNvPicPr/>
              <p:nvPr/>
            </p:nvPicPr>
            <p:blipFill>
              <a:blip r:embed="rId1"/>
              <a:stretch>
                <a:fillRect/>
              </a:stretch>
            </p:blipFill>
            <p:spPr>
              <a:xfrm>
                <a:off x="0" y="0"/>
                <a:ext cx="841248" cy="3870960"/>
              </a:xfrm>
              <a:prstGeom prst="rect">
                <a:avLst/>
              </a:prstGeom>
              <a:noFill/>
              <a:ln w="9525">
                <a:noFill/>
              </a:ln>
            </p:spPr>
          </p:pic>
          <p:sp>
            <p:nvSpPr>
              <p:cNvPr id="45062" name="Text Box 45061"/>
              <p:cNvSpPr txBox="1"/>
              <p:nvPr/>
            </p:nvSpPr>
            <p:spPr>
              <a:xfrm>
                <a:off x="71507" y="68586"/>
                <a:ext cx="709093" cy="3739630"/>
              </a:xfrm>
              <a:prstGeom prst="rect">
                <a:avLst/>
              </a:prstGeom>
              <a:noFill/>
              <a:ln w="9525">
                <a:noFill/>
              </a:ln>
            </p:spPr>
            <p:txBody>
              <a:bodyPr anchor="ctr"/>
              <a:p>
                <a:pPr algn="ctr"/>
                <a:endParaRPr lang="en-US" altLang="x-none" dirty="0">
                  <a:solidFill>
                    <a:schemeClr val="bg1"/>
                  </a:solidFill>
                  <a:latin typeface="Calibri" panose="020F0502020204030204" pitchFamily="2" charset="0"/>
                </a:endParaRPr>
              </a:p>
            </p:txBody>
          </p:sp>
        </p:grpSp>
        <p:sp>
          <p:nvSpPr>
            <p:cNvPr id="45063" name="TextBox 9"/>
            <p:cNvSpPr txBox="1"/>
            <p:nvPr/>
          </p:nvSpPr>
          <p:spPr>
            <a:xfrm>
              <a:off x="25977" y="345962"/>
              <a:ext cx="428628" cy="1412509"/>
            </a:xfrm>
            <a:prstGeom prst="rect">
              <a:avLst/>
            </a:prstGeom>
            <a:noFill/>
            <a:ln w="9525">
              <a:noFill/>
            </a:ln>
          </p:spPr>
          <p:txBody>
            <a:bodyPr>
              <a:spAutoFit/>
            </a:bodyPr>
            <a:p>
              <a:pPr algn="ctr"/>
              <a:r>
                <a:rPr lang="en-US" altLang="x-none" sz="3600" b="1" dirty="0">
                  <a:solidFill>
                    <a:schemeClr val="bg1"/>
                  </a:solidFill>
                  <a:latin typeface="Century Gothic" panose="020B0502020202020204" pitchFamily="2" charset="0"/>
                </a:rPr>
                <a:t>B</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I</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R</a:t>
              </a:r>
              <a:endParaRPr lang="en-US" altLang="x-none" sz="3600" b="1" dirty="0">
                <a:solidFill>
                  <a:schemeClr val="bg1"/>
                </a:solidFill>
                <a:latin typeface="Century Gothic" panose="020B0502020202020204" pitchFamily="2" charset="0"/>
              </a:endParaRPr>
            </a:p>
            <a:p>
              <a:pPr algn="ctr"/>
              <a:r>
                <a:rPr lang="en-US" altLang="x-none" sz="3600" b="1" dirty="0">
                  <a:solidFill>
                    <a:schemeClr val="bg1"/>
                  </a:solidFill>
                  <a:latin typeface="Century Gothic" panose="020B0502020202020204" pitchFamily="2" charset="0"/>
                </a:rPr>
                <a:t>u</a:t>
              </a:r>
              <a:endParaRPr lang="en-US" altLang="x-none" sz="3600" b="1" dirty="0">
                <a:solidFill>
                  <a:schemeClr val="bg1"/>
                </a:solidFill>
                <a:latin typeface="Century Gothic" panose="020B0502020202020204" pitchFamily="2" charset="0"/>
              </a:endParaRPr>
            </a:p>
          </p:txBody>
        </p:sp>
      </p:grpSp>
      <p:grpSp>
        <p:nvGrpSpPr>
          <p:cNvPr id="45064" name="Group 6"/>
          <p:cNvGrpSpPr/>
          <p:nvPr/>
        </p:nvGrpSpPr>
        <p:grpSpPr>
          <a:xfrm>
            <a:off x="212725" y="5018088"/>
            <a:ext cx="1430338" cy="714375"/>
            <a:chOff x="0" y="0"/>
            <a:chExt cx="500035" cy="2071702"/>
          </a:xfrm>
        </p:grpSpPr>
        <p:grpSp>
          <p:nvGrpSpPr>
            <p:cNvPr id="45065" name="Rounded Rectangle 7"/>
            <p:cNvGrpSpPr/>
            <p:nvPr/>
          </p:nvGrpSpPr>
          <p:grpSpPr>
            <a:xfrm>
              <a:off x="-10434" y="-91525"/>
              <a:ext cx="519992" cy="2227494"/>
              <a:chOff x="0" y="0"/>
              <a:chExt cx="1487424" cy="768096"/>
            </a:xfrm>
          </p:grpSpPr>
          <p:pic>
            <p:nvPicPr>
              <p:cNvPr id="45066" name="Rounded Rectangle 7"/>
              <p:cNvPicPr/>
              <p:nvPr/>
            </p:nvPicPr>
            <p:blipFill>
              <a:blip r:embed="rId2"/>
              <a:stretch>
                <a:fillRect/>
              </a:stretch>
            </p:blipFill>
            <p:spPr>
              <a:xfrm>
                <a:off x="0" y="0"/>
                <a:ext cx="1487424" cy="768096"/>
              </a:xfrm>
              <a:prstGeom prst="rect">
                <a:avLst/>
              </a:prstGeom>
              <a:noFill/>
              <a:ln w="9525">
                <a:noFill/>
              </a:ln>
            </p:spPr>
          </p:pic>
          <p:sp>
            <p:nvSpPr>
              <p:cNvPr id="45067" name="Text Box 45066"/>
              <p:cNvSpPr txBox="1"/>
              <p:nvPr/>
            </p:nvSpPr>
            <p:spPr>
              <a:xfrm>
                <a:off x="64718" y="66433"/>
                <a:ext cx="1360592" cy="644629"/>
              </a:xfrm>
              <a:prstGeom prst="rect">
                <a:avLst/>
              </a:prstGeom>
              <a:noFill/>
              <a:ln w="9525">
                <a:noFill/>
              </a:ln>
            </p:spPr>
            <p:txBody>
              <a:bodyPr anchor="ctr"/>
              <a:p>
                <a:pPr algn="ctr"/>
                <a:endParaRPr lang="en-US" altLang="x-none" sz="1600" dirty="0">
                  <a:solidFill>
                    <a:schemeClr val="bg1"/>
                  </a:solidFill>
                  <a:latin typeface="Calibri" panose="020F0502020204030204" pitchFamily="2" charset="0"/>
                </a:endParaRPr>
              </a:p>
            </p:txBody>
          </p:sp>
        </p:grpSp>
        <p:sp>
          <p:nvSpPr>
            <p:cNvPr id="45068" name="TextBox 9"/>
            <p:cNvSpPr txBox="1"/>
            <p:nvPr/>
          </p:nvSpPr>
          <p:spPr>
            <a:xfrm>
              <a:off x="29234" y="201278"/>
              <a:ext cx="428628" cy="1217117"/>
            </a:xfrm>
            <a:prstGeom prst="rect">
              <a:avLst/>
            </a:prstGeom>
            <a:noFill/>
            <a:ln w="9525">
              <a:noFill/>
            </a:ln>
          </p:spPr>
          <p:txBody>
            <a:bodyPr>
              <a:spAutoFit/>
            </a:bodyPr>
            <a:p>
              <a:pPr algn="ctr"/>
              <a:r>
                <a:rPr lang="en-US" altLang="x-none" sz="2400" b="1" dirty="0">
                  <a:solidFill>
                    <a:schemeClr val="bg1"/>
                  </a:solidFill>
                  <a:latin typeface="Century Gothic" panose="020B0502020202020204" pitchFamily="2" charset="0"/>
                </a:rPr>
                <a:t>Merah</a:t>
              </a:r>
              <a:endParaRPr lang="en-US" altLang="x-none" sz="2400" b="1" dirty="0">
                <a:solidFill>
                  <a:schemeClr val="bg1"/>
                </a:solidFill>
                <a:latin typeface="Century Gothic" panose="020B0502020202020204" pitchFamily="2" charset="0"/>
              </a:endParaRPr>
            </a:p>
          </p:txBody>
        </p:sp>
      </p:grpSp>
      <p:grpSp>
        <p:nvGrpSpPr>
          <p:cNvPr id="45069" name="Group 9"/>
          <p:cNvGrpSpPr/>
          <p:nvPr/>
        </p:nvGrpSpPr>
        <p:grpSpPr>
          <a:xfrm>
            <a:off x="233363" y="5981700"/>
            <a:ext cx="1428750" cy="714375"/>
            <a:chOff x="0" y="0"/>
            <a:chExt cx="1428759" cy="714375"/>
          </a:xfrm>
        </p:grpSpPr>
        <p:grpSp>
          <p:nvGrpSpPr>
            <p:cNvPr id="45070" name="Rounded Rectangle 10"/>
            <p:cNvGrpSpPr/>
            <p:nvPr/>
          </p:nvGrpSpPr>
          <p:grpSpPr>
            <a:xfrm>
              <a:off x="-32195" y="-32004"/>
              <a:ext cx="1487433" cy="774192"/>
              <a:chOff x="0" y="0"/>
              <a:chExt cx="1487424" cy="774192"/>
            </a:xfrm>
          </p:grpSpPr>
          <p:pic>
            <p:nvPicPr>
              <p:cNvPr id="45071" name="Rounded Rectangle 10"/>
              <p:cNvPicPr/>
              <p:nvPr/>
            </p:nvPicPr>
            <p:blipFill>
              <a:blip r:embed="rId3"/>
              <a:stretch>
                <a:fillRect/>
              </a:stretch>
            </p:blipFill>
            <p:spPr>
              <a:xfrm>
                <a:off x="0" y="0"/>
                <a:ext cx="1487424" cy="774192"/>
              </a:xfrm>
              <a:prstGeom prst="rect">
                <a:avLst/>
              </a:prstGeom>
              <a:noFill/>
              <a:ln w="9525">
                <a:noFill/>
              </a:ln>
            </p:spPr>
          </p:pic>
          <p:sp>
            <p:nvSpPr>
              <p:cNvPr id="45072" name="Text Box 45071"/>
              <p:cNvSpPr txBox="1"/>
              <p:nvPr/>
            </p:nvSpPr>
            <p:spPr>
              <a:xfrm>
                <a:off x="67068" y="66877"/>
                <a:ext cx="1359004"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45073" name="TextBox 8"/>
            <p:cNvSpPr txBox="1"/>
            <p:nvPr/>
          </p:nvSpPr>
          <p:spPr>
            <a:xfrm>
              <a:off x="185079" y="86599"/>
              <a:ext cx="1015021"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pic>
        <p:nvPicPr>
          <p:cNvPr id="45074" name="Rectangle 12"/>
          <p:cNvPicPr/>
          <p:nvPr/>
        </p:nvPicPr>
        <p:blipFill>
          <a:blip r:embed="rId4"/>
          <a:stretch>
            <a:fillRect/>
          </a:stretch>
        </p:blipFill>
        <p:spPr>
          <a:xfrm>
            <a:off x="920750" y="817563"/>
            <a:ext cx="7759700" cy="4059237"/>
          </a:xfrm>
          <a:prstGeom prst="rect">
            <a:avLst/>
          </a:prstGeom>
          <a:noFill/>
          <a:ln w="9525">
            <a:noFill/>
          </a:ln>
        </p:spPr>
      </p:pic>
      <p:sp>
        <p:nvSpPr>
          <p:cNvPr id="45075" name="Rectangle 13"/>
          <p:cNvSpPr/>
          <p:nvPr/>
        </p:nvSpPr>
        <p:spPr>
          <a:xfrm>
            <a:off x="1857375" y="5076825"/>
            <a:ext cx="5500688" cy="584200"/>
          </a:xfrm>
          <a:prstGeom prst="rect">
            <a:avLst/>
          </a:prstGeom>
          <a:noFill/>
          <a:ln w="9525">
            <a:noFill/>
          </a:ln>
        </p:spPr>
        <p:txBody>
          <a:bodyPr>
            <a:spAutoFit/>
          </a:bodyPr>
          <a:p>
            <a:pPr marL="342900" indent="-342900">
              <a:buFont typeface="Calibri" panose="020F0502020204030204" pitchFamily="2" charset="0"/>
              <a:buAutoNum type="arabicPeriod"/>
            </a:pPr>
            <a:r>
              <a:rPr lang="zh-CN" altLang="en-US" sz="1600" dirty="0">
                <a:latin typeface="Calibri" panose="020F0502020204030204" pitchFamily="2" charset="0"/>
              </a:rPr>
              <a:t>Tidak menaati  semua persyaratan teknis cerobong;</a:t>
            </a:r>
            <a:endParaRPr lang="zh-CN" altLang="en-US" sz="1600" dirty="0">
              <a:latin typeface="Calibri" panose="020F0502020204030204" pitchFamily="2" charset="0"/>
            </a:endParaRPr>
          </a:p>
          <a:p>
            <a:pPr marL="342900" indent="-342900">
              <a:buFont typeface="Calibri" panose="020F0502020204030204" pitchFamily="2" charset="0"/>
              <a:buAutoNum type="arabicPeriod"/>
            </a:pPr>
            <a:r>
              <a:rPr lang="en-US" altLang="x-none" sz="1600" dirty="0">
                <a:latin typeface="Calibri" panose="020F0502020204030204" pitchFamily="2" charset="0"/>
              </a:rPr>
              <a:t>Tidak memasang CEMS.</a:t>
            </a:r>
            <a:endParaRPr lang="en-US" altLang="x-none" sz="1600" dirty="0">
              <a:solidFill>
                <a:srgbClr val="000000"/>
              </a:solidFill>
              <a:latin typeface="Calibri" panose="020F0502020204030204" pitchFamily="2" charset="0"/>
            </a:endParaRPr>
          </a:p>
        </p:txBody>
      </p:sp>
      <p:sp>
        <p:nvSpPr>
          <p:cNvPr id="45076" name="Rectangle 14"/>
          <p:cNvSpPr/>
          <p:nvPr/>
        </p:nvSpPr>
        <p:spPr>
          <a:xfrm>
            <a:off x="1876425" y="5910263"/>
            <a:ext cx="5143500" cy="831850"/>
          </a:xfrm>
          <a:prstGeom prst="rect">
            <a:avLst/>
          </a:prstGeom>
          <a:noFill/>
          <a:ln w="9525">
            <a:noFill/>
          </a:ln>
        </p:spPr>
        <p:txBody>
          <a:bodyPr>
            <a:spAutoFit/>
          </a:bodyPr>
          <a:p>
            <a:r>
              <a:rPr lang="zh-CN" altLang="en-US" sz="1600" dirty="0">
                <a:latin typeface="Calibri" panose="020F0502020204030204" pitchFamily="2" charset="0"/>
              </a:rPr>
              <a:t>Membuang emisi gas buang tidak melalui cerobong</a:t>
            </a:r>
            <a:r>
              <a:rPr lang="en-US" altLang="x-none" sz="1600" dirty="0">
                <a:latin typeface="Calibri" panose="020F0502020204030204" pitchFamily="2" charset="0"/>
              </a:rPr>
              <a:t> dan menyebabkan terjadinya pencemaran lingkungan</a:t>
            </a:r>
            <a:r>
              <a:rPr lang="zh-CN" altLang="en-US" sz="1600" dirty="0">
                <a:latin typeface="Calibri" panose="020F0502020204030204" pitchFamily="2" charset="0"/>
              </a:rPr>
              <a:t>;</a:t>
            </a:r>
            <a:endParaRPr lang="zh-CN" altLang="en-US" sz="1600" dirty="0">
              <a:latin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5058"/>
                                        </p:tgtEl>
                                        <p:attrNameLst>
                                          <p:attrName>style.visibility</p:attrName>
                                        </p:attrNameLst>
                                      </p:cBhvr>
                                      <p:to>
                                        <p:strVal val="visible"/>
                                      </p:to>
                                    </p:set>
                                    <p:anim calcmode="discrete" valueType="clr">
                                      <p:cBhvr override="childStyle">
                                        <p:cTn id="7" dur="80"/>
                                        <p:tgtEl>
                                          <p:spTgt spid="45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8"/>
                                        </p:tgtEl>
                                        <p:attrNameLst>
                                          <p:attrName>fillcolor</p:attrName>
                                        </p:attrNameLst>
                                      </p:cBhvr>
                                      <p:tavLst>
                                        <p:tav tm="0">
                                          <p:val>
                                            <p:clrVal>
                                              <a:schemeClr val="accent2"/>
                                            </p:clrVal>
                                          </p:val>
                                        </p:tav>
                                        <p:tav tm="50000">
                                          <p:val>
                                            <p:clrVal>
                                              <a:schemeClr val="hlink"/>
                                            </p:clrVal>
                                          </p:val>
                                        </p:tav>
                                      </p:tavLst>
                                    </p:anim>
                                    <p:set>
                                      <p:cBhvr>
                                        <p:cTn id="9" dur="80"/>
                                        <p:tgtEl>
                                          <p:spTgt spid="450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itle 3"/>
          <p:cNvSpPr>
            <a:spLocks noGrp="1"/>
          </p:cNvSpPr>
          <p:nvPr>
            <p:ph type="title"/>
          </p:nvPr>
        </p:nvSpPr>
        <p:spPr>
          <a:xfrm>
            <a:off x="1785938" y="3786188"/>
            <a:ext cx="6000750" cy="1714500"/>
          </a:xfrm>
          <a:ln/>
        </p:spPr>
        <p:txBody>
          <a:bodyPr vert="horz" wrap="square" anchor="ctr"/>
          <a:p>
            <a:pPr eaLnBrk="1" hangingPunct="1"/>
            <a:r>
              <a:rPr sz="2100" b="1"/>
              <a:t>Sekretariat PROPER</a:t>
            </a:r>
            <a:br>
              <a:rPr sz="2100" b="1"/>
            </a:br>
            <a:r>
              <a:rPr sz="2100" b="1"/>
              <a:t>Gedung B Lantai 4</a:t>
            </a:r>
            <a:r>
              <a:rPr sz="2100" b="1">
                <a:solidFill>
                  <a:schemeClr val="bg1"/>
                </a:solidFill>
              </a:rPr>
              <a:t>SE</a:t>
            </a:r>
            <a:br>
              <a:rPr sz="2100" b="1">
                <a:solidFill>
                  <a:schemeClr val="bg1"/>
                </a:solidFill>
              </a:rPr>
            </a:br>
            <a:r>
              <a:rPr sz="2100" b="1"/>
              <a:t>Kementerian Lingkungan Hidup</a:t>
            </a:r>
            <a:br>
              <a:rPr sz="2100" b="1"/>
            </a:br>
            <a:r>
              <a:rPr sz="2100" b="1"/>
              <a:t>Jl. D.I. Panjaitan Kav 24 JakartaS 13410</a:t>
            </a:r>
            <a:br>
              <a:rPr sz="2100" b="1"/>
            </a:br>
            <a:r>
              <a:rPr sz="2100" b="1"/>
              <a:t>Telp: 62-21-8520886 |  Fax : 62-21-8520886</a:t>
            </a:r>
            <a:br>
              <a:rPr sz="2100" b="1"/>
            </a:br>
            <a:r>
              <a:rPr lang="en-US" sz="2100" b="1">
                <a:hlinkClick r:id="rId1"/>
              </a:rPr>
              <a:t>http://</a:t>
            </a:r>
            <a:r>
              <a:rPr sz="2100" b="1">
                <a:hlinkClick r:id="rId1"/>
              </a:rPr>
              <a:t>proper.</a:t>
            </a:r>
            <a:r>
              <a:rPr sz="2100" b="1">
                <a:hlinkClick r:id="rId1"/>
              </a:rPr>
              <a:t>menlh</a:t>
            </a:r>
            <a:r>
              <a:rPr lang="en-US" sz="2100" b="1">
                <a:hlinkClick r:id="rId1"/>
              </a:rPr>
              <a:t>k</a:t>
            </a:r>
            <a:r>
              <a:rPr sz="2100" b="1">
                <a:hlinkClick r:id="rId1"/>
              </a:rPr>
              <a:t>.go.id</a:t>
            </a:r>
            <a:r>
              <a:rPr sz="2100" b="1"/>
              <a:t> </a:t>
            </a:r>
            <a:br>
              <a:rPr sz="2100" b="1"/>
            </a:br>
            <a:br>
              <a:rPr sz="2100" b="1"/>
            </a:br>
            <a:br>
              <a:rPr sz="1800" b="1">
                <a:solidFill>
                  <a:schemeClr val="bg1"/>
                </a:solidFill>
              </a:rPr>
            </a:br>
            <a:endParaRPr sz="1800" b="1">
              <a:solidFill>
                <a:schemeClr val="bg1"/>
              </a:solidFill>
            </a:endParaRPr>
          </a:p>
        </p:txBody>
      </p:sp>
      <p:sp>
        <p:nvSpPr>
          <p:cNvPr id="46083" name="Content Placeholder 2"/>
          <p:cNvSpPr>
            <a:spLocks noGrp="1"/>
          </p:cNvSpPr>
          <p:nvPr>
            <p:ph idx="1"/>
          </p:nvPr>
        </p:nvSpPr>
        <p:spPr>
          <a:xfrm>
            <a:off x="2857500" y="2000250"/>
            <a:ext cx="5214938" cy="1654175"/>
          </a:xfrm>
          <a:ln/>
        </p:spPr>
        <p:txBody>
          <a:bodyPr vert="horz" wrap="square" anchor="t"/>
          <a:p>
            <a:pPr eaLnBrk="1" hangingPunct="1">
              <a:buFont typeface="Wingdings 2" panose="05020102010507070707" pitchFamily="2" charset="2"/>
              <a:buNone/>
            </a:pPr>
            <a:r>
              <a:rPr sz="5400">
                <a:latin typeface="Cooper Black" panose="0208090404030B020404" pitchFamily="2" charset="0"/>
              </a:rPr>
              <a:t>Terima Kasih </a:t>
            </a:r>
            <a:endParaRPr sz="5400">
              <a:latin typeface="Cooper Black" panose="0208090404030B020404" pitchFamily="2" charset="0"/>
            </a:endParaRPr>
          </a:p>
        </p:txBody>
      </p:sp>
      <p:cxnSp>
        <p:nvCxnSpPr>
          <p:cNvPr id="46084" name="Straight Connector 3"/>
          <p:cNvCxnSpPr/>
          <p:nvPr/>
        </p:nvCxnSpPr>
        <p:spPr>
          <a:xfrm rot="-10800000" flipV="1">
            <a:off x="0" y="2928938"/>
            <a:ext cx="8001000" cy="0"/>
          </a:xfrm>
          <a:prstGeom prst="line">
            <a:avLst/>
          </a:prstGeom>
          <a:ln w="9525" cap="flat" cmpd="sng">
            <a:solidFill>
              <a:schemeClr val="tx1"/>
            </a:solidFill>
            <a:prstDash val="solid"/>
            <a:headEnd type="none" w="med" len="med"/>
            <a:tailEnd type="none" w="med" len="med"/>
          </a:ln>
        </p:spPr>
      </p:cxnSp>
      <p:pic>
        <p:nvPicPr>
          <p:cNvPr id="46085" name="Picture 5" descr="PROPER.jpg"/>
          <p:cNvPicPr>
            <a:picLocks noChangeAspect="1"/>
          </p:cNvPicPr>
          <p:nvPr/>
        </p:nvPicPr>
        <p:blipFill>
          <a:blip r:embed="rId2">
            <a:clrChange>
              <a:clrFrom>
                <a:srgbClr val="FFFFFF"/>
              </a:clrFrom>
              <a:clrTo>
                <a:srgbClr val="FFFFFF">
                  <a:alpha val="0"/>
                </a:srgbClr>
              </a:clrTo>
            </a:clrChange>
          </a:blip>
          <a:stretch>
            <a:fillRect/>
          </a:stretch>
        </p:blipFill>
        <p:spPr>
          <a:xfrm>
            <a:off x="5857875" y="0"/>
            <a:ext cx="2357438" cy="11414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itle 1"/>
          <p:cNvSpPr>
            <a:spLocks noGrp="1"/>
          </p:cNvSpPr>
          <p:nvPr>
            <p:ph type="title"/>
          </p:nvPr>
        </p:nvSpPr>
        <p:spPr>
          <a:xfrm>
            <a:off x="436563" y="222250"/>
            <a:ext cx="8402637" cy="685800"/>
          </a:xfrm>
        </p:spPr>
        <p:txBody>
          <a:bodyPr vert="horz" wrap="square" anchor="ctr"/>
          <a:p>
            <a:pPr eaLnBrk="1" hangingPunct="1"/>
            <a:r>
              <a:rPr sz="4000"/>
              <a:t>KEWAJIBAN PJ USAHA dlm PP NO.82/2001 ttg PKA &amp;PPA</a:t>
            </a:r>
            <a:endParaRPr sz="4000"/>
          </a:p>
        </p:txBody>
      </p:sp>
      <p:sp>
        <p:nvSpPr>
          <p:cNvPr id="54275" name="Content Placeholder 2"/>
          <p:cNvSpPr>
            <a:spLocks noGrp="1"/>
          </p:cNvSpPr>
          <p:nvPr>
            <p:ph idx="1"/>
          </p:nvPr>
        </p:nvSpPr>
        <p:spPr>
          <a:xfrm>
            <a:off x="228600" y="1295400"/>
            <a:ext cx="8686800" cy="5105400"/>
          </a:xfrm>
        </p:spPr>
        <p:txBody>
          <a:bodyPr vert="horz" wrap="square" anchor="t"/>
          <a:p>
            <a:pPr marL="0" indent="0" eaLnBrk="1" hangingPunct="1">
              <a:buNone/>
            </a:pPr>
            <a:r>
              <a:rPr sz="2400"/>
              <a:t>Ps.38 ayat (2) Dlm persyaratan izin pembuangan air limbah sebagaimana dimaksud dlm ayat (1) wajib dicantumkan </a:t>
            </a:r>
            <a:r>
              <a:t>:</a:t>
            </a:r>
          </a:p>
          <a:p>
            <a:pPr marL="0" indent="0" eaLnBrk="1" hangingPunct="1">
              <a:buFont typeface="Calibri" panose="020F0502020204030204" pitchFamily="2" charset="0"/>
              <a:buAutoNum type="arabicPeriod"/>
            </a:pPr>
            <a:r>
              <a:rPr sz="2400"/>
              <a:t>Kewajiban utk mengolah limbah</a:t>
            </a:r>
            <a:endParaRPr sz="2400"/>
          </a:p>
          <a:p>
            <a:pPr marL="0" indent="0" eaLnBrk="1" hangingPunct="1">
              <a:buFont typeface="Calibri" panose="020F0502020204030204" pitchFamily="2" charset="0"/>
              <a:buAutoNum type="arabicPeriod"/>
            </a:pPr>
            <a:r>
              <a:rPr sz="2400"/>
              <a:t>Persyaratan mutu&amp;kuantitas air limbah yg boleh dibuang ke media lingkungan.</a:t>
            </a:r>
            <a:endParaRPr sz="2400"/>
          </a:p>
          <a:p>
            <a:pPr marL="0" indent="0" eaLnBrk="1" hangingPunct="1">
              <a:buFont typeface="Calibri" panose="020F0502020204030204" pitchFamily="2" charset="0"/>
              <a:buAutoNum type="arabicPeriod"/>
            </a:pPr>
            <a:r>
              <a:rPr sz="2400"/>
              <a:t>Persyaratan cara pembuangan air limbah</a:t>
            </a:r>
            <a:endParaRPr sz="2400"/>
          </a:p>
          <a:p>
            <a:pPr marL="0" indent="0" eaLnBrk="1" hangingPunct="1">
              <a:buFont typeface="Calibri" panose="020F0502020204030204" pitchFamily="2" charset="0"/>
              <a:buAutoNum type="arabicPeriod"/>
            </a:pPr>
            <a:r>
              <a:rPr sz="2400"/>
              <a:t>Persyaratan utk mengadakan sarana&amp;prosedur penanggulangan keadaan darurat.</a:t>
            </a:r>
            <a:endParaRPr sz="2400"/>
          </a:p>
          <a:p>
            <a:pPr marL="0" indent="0" eaLnBrk="1" hangingPunct="1">
              <a:buFont typeface="Calibri" panose="020F0502020204030204" pitchFamily="2" charset="0"/>
              <a:buAutoNum type="arabicPeriod"/>
            </a:pPr>
            <a:r>
              <a:rPr sz="2400"/>
              <a:t>Persyaratan utk melakukan pemantauan mutu&amp;debit air limbah.</a:t>
            </a:r>
            <a:endParaRPr sz="2400"/>
          </a:p>
          <a:p>
            <a:pPr marL="0" indent="0" eaLnBrk="1" hangingPunct="1">
              <a:buFont typeface="Calibri" panose="020F0502020204030204" pitchFamily="2" charset="0"/>
              <a:buAutoNum type="arabicPeriod"/>
            </a:pPr>
            <a:r>
              <a:rPr sz="2400"/>
              <a:t>Persyaratan lain yg ditentukan oleh hsl pemeriksaan Amdal yg erat kaitannya dg PPA bagi usaha&amp;atau keg. yg wajib Amdal.</a:t>
            </a:r>
            <a:endParaRPr sz="2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17" descr="kalpataru.jpg"/>
          <p:cNvPicPr>
            <a:picLocks noChangeAspect="1"/>
          </p:cNvPicPr>
          <p:nvPr/>
        </p:nvPicPr>
        <p:blipFill>
          <a:blip r:embed="rId1"/>
          <a:stretch>
            <a:fillRect/>
          </a:stretch>
        </p:blipFill>
        <p:spPr>
          <a:xfrm>
            <a:off x="7391400" y="374650"/>
            <a:ext cx="1295400" cy="1162050"/>
          </a:xfrm>
          <a:prstGeom prst="rect">
            <a:avLst/>
          </a:prstGeom>
          <a:noFill/>
          <a:ln w="9525">
            <a:noFill/>
          </a:ln>
        </p:spPr>
      </p:pic>
      <p:sp>
        <p:nvSpPr>
          <p:cNvPr id="55299" name="Title 4"/>
          <p:cNvSpPr>
            <a:spLocks noGrp="1"/>
          </p:cNvSpPr>
          <p:nvPr>
            <p:ph type="title"/>
          </p:nvPr>
        </p:nvSpPr>
        <p:spPr>
          <a:xfrm>
            <a:off x="785813" y="2571750"/>
            <a:ext cx="7543800" cy="1828800"/>
          </a:xfrm>
        </p:spPr>
        <p:txBody>
          <a:bodyPr vert="horz" wrap="square" anchor="ctr"/>
          <a:p>
            <a:pPr eaLnBrk="1" hangingPunct="1"/>
            <a:br>
              <a:rPr sz="2200">
                <a:solidFill>
                  <a:srgbClr val="262626"/>
                </a:solidFill>
              </a:rPr>
            </a:br>
            <a:br>
              <a:rPr sz="2200">
                <a:solidFill>
                  <a:srgbClr val="262626"/>
                </a:solidFill>
              </a:rPr>
            </a:br>
            <a:r>
              <a:rPr sz="2800">
                <a:solidFill>
                  <a:srgbClr val="FFFFFF"/>
                </a:solidFill>
              </a:rPr>
              <a:t>C. </a:t>
            </a:r>
            <a:r>
              <a:rPr sz="2800"/>
              <a:t>KEWAJIBAN PJ USAHA SESUAI PERMENLH NO.0</a:t>
            </a:r>
            <a:r>
              <a:rPr lang="en-US" sz="2800"/>
              <a:t>5</a:t>
            </a:r>
            <a:r>
              <a:rPr sz="2800"/>
              <a:t>/ 20</a:t>
            </a:r>
            <a:r>
              <a:rPr lang="en-US" sz="2800"/>
              <a:t>14</a:t>
            </a:r>
            <a:br>
              <a:rPr sz="4000"/>
            </a:br>
            <a:endParaRPr sz="4000"/>
          </a:p>
        </p:txBody>
      </p:sp>
      <p:pic>
        <p:nvPicPr>
          <p:cNvPr id="55300" name="Picture 2"/>
          <p:cNvPicPr>
            <a:picLocks noChangeAspect="1"/>
          </p:cNvPicPr>
          <p:nvPr/>
        </p:nvPicPr>
        <p:blipFill>
          <a:blip r:embed="rId2">
            <a:clrChange>
              <a:clrFrom>
                <a:srgbClr val="FFFFFF"/>
              </a:clrFrom>
              <a:clrTo>
                <a:srgbClr val="FFFFFF">
                  <a:alpha val="0"/>
                </a:srgbClr>
              </a:clrTo>
            </a:clrChange>
          </a:blip>
          <a:stretch>
            <a:fillRect/>
          </a:stretch>
        </p:blipFill>
        <p:spPr>
          <a:xfrm>
            <a:off x="5029200" y="381000"/>
            <a:ext cx="2312988" cy="1143000"/>
          </a:xfrm>
          <a:prstGeom prst="rect">
            <a:avLst/>
          </a:prstGeom>
          <a:noFill/>
          <a:ln w="9525">
            <a:noFill/>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1"/>
          <p:cNvSpPr>
            <a:spLocks noGrp="1"/>
          </p:cNvSpPr>
          <p:nvPr>
            <p:ph type="title"/>
          </p:nvPr>
        </p:nvSpPr>
        <p:spPr>
          <a:xfrm>
            <a:off x="482600" y="152400"/>
            <a:ext cx="8404225" cy="685800"/>
          </a:xfrm>
        </p:spPr>
        <p:txBody>
          <a:bodyPr vert="horz" wrap="square" anchor="ctr"/>
          <a:p>
            <a:pPr eaLnBrk="1" hangingPunct="1"/>
            <a:r>
              <a:rPr sz="4000"/>
              <a:t>KEWAJIBAN PJ USAHA dlm PERMENLH NO.0</a:t>
            </a:r>
            <a:r>
              <a:rPr lang="en-US" sz="4000"/>
              <a:t>5</a:t>
            </a:r>
            <a:r>
              <a:rPr sz="4000"/>
              <a:t>/ 20</a:t>
            </a:r>
            <a:r>
              <a:rPr lang="en-US" sz="4000"/>
              <a:t>14</a:t>
            </a:r>
            <a:endParaRPr lang="en-US" sz="4000"/>
          </a:p>
        </p:txBody>
      </p:sp>
      <p:pic>
        <p:nvPicPr>
          <p:cNvPr id="2" name="Picture 1"/>
          <p:cNvPicPr>
            <a:picLocks noChangeAspect="1"/>
          </p:cNvPicPr>
          <p:nvPr/>
        </p:nvPicPr>
        <p:blipFill>
          <a:blip r:embed="rId1"/>
          <a:stretch>
            <a:fillRect/>
          </a:stretch>
        </p:blipFill>
        <p:spPr>
          <a:xfrm>
            <a:off x="1179830" y="1067435"/>
            <a:ext cx="6784340" cy="565848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p:nvPr>
        </p:nvSpPr>
        <p:spPr>
          <a:xfrm>
            <a:off x="457200" y="357188"/>
            <a:ext cx="8229600" cy="857250"/>
          </a:xfrm>
          <a:ln/>
        </p:spPr>
        <p:txBody>
          <a:bodyPr vert="horz" wrap="square" anchor="ctr"/>
          <a:p>
            <a:pPr eaLnBrk="1" hangingPunct="1"/>
            <a:r>
              <a:rPr sz="5400"/>
              <a:t>Aspek Penilaian</a:t>
            </a:r>
            <a:endParaRPr sz="5400"/>
          </a:p>
        </p:txBody>
      </p:sp>
      <p:sp>
        <p:nvSpPr>
          <p:cNvPr id="18435" name="Content Placeholder 2"/>
          <p:cNvSpPr>
            <a:spLocks noGrp="1"/>
          </p:cNvSpPr>
          <p:nvPr>
            <p:ph idx="1"/>
          </p:nvPr>
        </p:nvSpPr>
        <p:spPr>
          <a:xfrm>
            <a:off x="571500" y="1500188"/>
            <a:ext cx="8077200" cy="4803775"/>
          </a:xfrm>
          <a:ln/>
        </p:spPr>
        <p:txBody>
          <a:bodyPr vert="horz" wrap="square" anchor="t"/>
          <a:p>
            <a:pPr marL="514350" indent="-514350" eaLnBrk="1" hangingPunct="1">
              <a:buFont typeface="Calibri" panose="020F0502020204030204" pitchFamily="2" charset="0"/>
              <a:buAutoNum type="arabicPeriod"/>
            </a:pPr>
            <a:r>
              <a:t>Ketaatan Thd Izin</a:t>
            </a:r>
          </a:p>
          <a:p>
            <a:pPr marL="514350" indent="-514350" eaLnBrk="1" hangingPunct="1">
              <a:buFont typeface="Calibri" panose="020F0502020204030204" pitchFamily="2" charset="0"/>
              <a:buAutoNum type="arabicPeriod"/>
            </a:pPr>
            <a:r>
              <a:t>Ketaatan Thd Titik Penaatan</a:t>
            </a:r>
          </a:p>
          <a:p>
            <a:pPr marL="514350" indent="-514350" eaLnBrk="1" hangingPunct="1">
              <a:buFont typeface="Calibri" panose="020F0502020204030204" pitchFamily="2" charset="0"/>
              <a:buAutoNum type="arabicPeriod"/>
            </a:pPr>
            <a:r>
              <a:t>Ketaatan Thd Parameter BMAL</a:t>
            </a:r>
          </a:p>
          <a:p>
            <a:pPr marL="514350" indent="-514350" eaLnBrk="1" hangingPunct="1">
              <a:buFont typeface="Calibri" panose="020F0502020204030204" pitchFamily="2" charset="0"/>
              <a:buAutoNum type="arabicPeriod"/>
            </a:pPr>
            <a:r>
              <a:t>Ketaatan Thd Pelaporan Data Per Parameter</a:t>
            </a:r>
          </a:p>
          <a:p>
            <a:pPr marL="514350" indent="-514350" eaLnBrk="1" hangingPunct="1">
              <a:buFont typeface="Calibri" panose="020F0502020204030204" pitchFamily="2" charset="0"/>
              <a:buAutoNum type="arabicPeriod"/>
            </a:pPr>
            <a:r>
              <a:t>Ketaatan Thd Pemenuhan BMAL :</a:t>
            </a:r>
          </a:p>
          <a:p>
            <a:pPr marL="514350" indent="-514350" eaLnBrk="1" hangingPunct="1">
              <a:buNone/>
            </a:pPr>
            <a:r>
              <a:t>	a. Data Swapantau</a:t>
            </a:r>
          </a:p>
          <a:p>
            <a:pPr marL="514350" indent="-514350" eaLnBrk="1" hangingPunct="1">
              <a:buNone/>
            </a:pPr>
            <a:r>
              <a:t>	b. Data Primer</a:t>
            </a:r>
          </a:p>
          <a:p>
            <a:pPr marL="514350" indent="-514350" eaLnBrk="1" hangingPunct="1">
              <a:buFont typeface="Calibri" panose="020F0502020204030204" pitchFamily="2" charset="0"/>
              <a:buAutoNum type="arabicPeriod" startAt="6"/>
            </a:pPr>
            <a:r>
              <a:t>Ketaatan Thd Ketentuan Teknis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304800" y="142875"/>
            <a:ext cx="7459663" cy="646113"/>
          </a:xfrm>
          <a:prstGeom prst="rect">
            <a:avLst/>
          </a:prstGeom>
          <a:noFill/>
          <a:ln w="9525">
            <a:noFill/>
          </a:ln>
        </p:spPr>
        <p:txBody>
          <a:bodyPr wrap="none">
            <a:spAutoFit/>
          </a:bodyPr>
          <a:p>
            <a:r>
              <a:rPr lang="zh-CN" altLang="en-US" sz="3600" b="1" dirty="0">
                <a:latin typeface="Arial" panose="020B0604020202020204" pitchFamily="34" charset="0"/>
              </a:rPr>
              <a:t>1</a:t>
            </a:r>
            <a:r>
              <a:rPr lang="en-US" altLang="x-none" sz="3600" b="1" dirty="0">
                <a:latin typeface="Arial" panose="020B0604020202020204" pitchFamily="34" charset="0"/>
              </a:rPr>
              <a:t>. </a:t>
            </a:r>
            <a:r>
              <a:rPr lang="zh-CN" altLang="en-US" sz="3600" b="1" dirty="0">
                <a:latin typeface="Arial" panose="020B0604020202020204" pitchFamily="34" charset="0"/>
              </a:rPr>
              <a:t>Kriteria </a:t>
            </a:r>
            <a:r>
              <a:rPr lang="en-US" altLang="x-none" sz="3600" b="1" dirty="0">
                <a:latin typeface="Arial" panose="020B0604020202020204" pitchFamily="34" charset="0"/>
              </a:rPr>
              <a:t>Ketaatan Terhadap Izin</a:t>
            </a:r>
            <a:endParaRPr lang="en-US" altLang="x-none" sz="3600" dirty="0">
              <a:latin typeface="Arial" panose="020B0604020202020204" pitchFamily="34" charset="0"/>
            </a:endParaRPr>
          </a:p>
        </p:txBody>
      </p:sp>
      <p:grpSp>
        <p:nvGrpSpPr>
          <p:cNvPr id="19459" name="Group 3"/>
          <p:cNvGrpSpPr/>
          <p:nvPr/>
        </p:nvGrpSpPr>
        <p:grpSpPr>
          <a:xfrm>
            <a:off x="146050" y="1643063"/>
            <a:ext cx="2428875" cy="714375"/>
            <a:chOff x="0" y="0"/>
            <a:chExt cx="2428892" cy="714380"/>
          </a:xfrm>
        </p:grpSpPr>
        <p:grpSp>
          <p:nvGrpSpPr>
            <p:cNvPr id="19460" name="Rounded Rectangle 4"/>
            <p:cNvGrpSpPr/>
            <p:nvPr/>
          </p:nvGrpSpPr>
          <p:grpSpPr>
            <a:xfrm>
              <a:off x="-30226" y="-33719"/>
              <a:ext cx="2481089" cy="774197"/>
              <a:chOff x="0" y="0"/>
              <a:chExt cx="2481072" cy="774192"/>
            </a:xfrm>
          </p:grpSpPr>
          <p:pic>
            <p:nvPicPr>
              <p:cNvPr id="19461" name="Rounded Rectangle 4"/>
              <p:cNvPicPr/>
              <p:nvPr/>
            </p:nvPicPr>
            <p:blipFill>
              <a:blip r:embed="rId1"/>
              <a:stretch>
                <a:fillRect/>
              </a:stretch>
            </p:blipFill>
            <p:spPr>
              <a:xfrm>
                <a:off x="0" y="0"/>
                <a:ext cx="2481072" cy="774192"/>
              </a:xfrm>
              <a:prstGeom prst="rect">
                <a:avLst/>
              </a:prstGeom>
              <a:noFill/>
              <a:ln w="9525">
                <a:noFill/>
              </a:ln>
            </p:spPr>
          </p:pic>
          <p:sp>
            <p:nvSpPr>
              <p:cNvPr id="19462" name="Text Box 19461"/>
              <p:cNvSpPr txBox="1"/>
              <p:nvPr/>
            </p:nvSpPr>
            <p:spPr>
              <a:xfrm>
                <a:off x="65099" y="68592"/>
                <a:ext cx="2359129" cy="644629"/>
              </a:xfrm>
              <a:prstGeom prst="rect">
                <a:avLst/>
              </a:prstGeom>
              <a:noFill/>
              <a:ln w="9525">
                <a:noFill/>
              </a:ln>
            </p:spPr>
            <p:txBody>
              <a:bodyPr anchor="ctr"/>
              <a:p>
                <a:pPr algn="ctr"/>
                <a:endParaRPr lang="en-US" altLang="x-none" sz="2400" dirty="0">
                  <a:solidFill>
                    <a:srgbClr val="000000"/>
                  </a:solidFill>
                  <a:latin typeface="Arial" panose="020B0604020202020204" pitchFamily="34" charset="0"/>
                </a:endParaRPr>
              </a:p>
            </p:txBody>
          </p:sp>
        </p:grpSp>
        <p:sp>
          <p:nvSpPr>
            <p:cNvPr id="19463" name="TextBox 5"/>
            <p:cNvSpPr txBox="1"/>
            <p:nvPr/>
          </p:nvSpPr>
          <p:spPr>
            <a:xfrm>
              <a:off x="819156" y="104776"/>
              <a:ext cx="800225"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Biru</a:t>
              </a:r>
              <a:endParaRPr lang="en-US" altLang="x-none" sz="2400" b="1" dirty="0">
                <a:solidFill>
                  <a:schemeClr val="bg1"/>
                </a:solidFill>
                <a:latin typeface="Arial" panose="020B0604020202020204" pitchFamily="34" charset="0"/>
              </a:endParaRPr>
            </a:p>
          </p:txBody>
        </p:sp>
      </p:grpSp>
      <p:grpSp>
        <p:nvGrpSpPr>
          <p:cNvPr id="19464" name="Group 6"/>
          <p:cNvGrpSpPr/>
          <p:nvPr/>
        </p:nvGrpSpPr>
        <p:grpSpPr>
          <a:xfrm>
            <a:off x="214313" y="3286125"/>
            <a:ext cx="2428875" cy="714375"/>
            <a:chOff x="0" y="0"/>
            <a:chExt cx="2357454" cy="714380"/>
          </a:xfrm>
        </p:grpSpPr>
        <p:grpSp>
          <p:nvGrpSpPr>
            <p:cNvPr id="19465" name="Rounded Rectangle 7"/>
            <p:cNvGrpSpPr/>
            <p:nvPr/>
          </p:nvGrpSpPr>
          <p:grpSpPr>
            <a:xfrm>
              <a:off x="-30509" y="-30861"/>
              <a:ext cx="2414033" cy="768101"/>
              <a:chOff x="0" y="0"/>
              <a:chExt cx="2487168" cy="768096"/>
            </a:xfrm>
          </p:grpSpPr>
          <p:pic>
            <p:nvPicPr>
              <p:cNvPr id="19466" name="Rounded Rectangle 7"/>
              <p:cNvPicPr/>
              <p:nvPr/>
            </p:nvPicPr>
            <p:blipFill>
              <a:blip r:embed="rId2"/>
              <a:stretch>
                <a:fillRect/>
              </a:stretch>
            </p:blipFill>
            <p:spPr>
              <a:xfrm>
                <a:off x="0" y="0"/>
                <a:ext cx="2487168" cy="768096"/>
              </a:xfrm>
              <a:prstGeom prst="rect">
                <a:avLst/>
              </a:prstGeom>
              <a:noFill/>
              <a:ln w="9525">
                <a:noFill/>
              </a:ln>
            </p:spPr>
          </p:pic>
          <p:sp>
            <p:nvSpPr>
              <p:cNvPr id="19467" name="Text Box 19466"/>
              <p:cNvSpPr txBox="1"/>
              <p:nvPr/>
            </p:nvSpPr>
            <p:spPr>
              <a:xfrm>
                <a:off x="66306" y="65734"/>
                <a:ext cx="2359129" cy="644629"/>
              </a:xfrm>
              <a:prstGeom prst="rect">
                <a:avLst/>
              </a:prstGeom>
              <a:noFill/>
              <a:ln w="9525">
                <a:noFill/>
              </a:ln>
            </p:spPr>
            <p:txBody>
              <a:bodyPr anchor="ctr"/>
              <a:p>
                <a:pPr algn="ctr"/>
                <a:endParaRPr lang="en-US" altLang="x-none" sz="2400" dirty="0">
                  <a:solidFill>
                    <a:srgbClr val="000000"/>
                  </a:solidFill>
                  <a:latin typeface="Arial" panose="020B0604020202020204" pitchFamily="34" charset="0"/>
                </a:endParaRPr>
              </a:p>
            </p:txBody>
          </p:sp>
        </p:grpSp>
        <p:sp>
          <p:nvSpPr>
            <p:cNvPr id="19468" name="TextBox 8"/>
            <p:cNvSpPr txBox="1"/>
            <p:nvPr/>
          </p:nvSpPr>
          <p:spPr>
            <a:xfrm>
              <a:off x="714380" y="196901"/>
              <a:ext cx="1059857" cy="461668"/>
            </a:xfrm>
            <a:prstGeom prst="rect">
              <a:avLst/>
            </a:prstGeom>
            <a:noFill/>
            <a:ln w="9525">
              <a:noFill/>
            </a:ln>
          </p:spPr>
          <p:txBody>
            <a:bodyPr wrap="none">
              <a:spAutoFit/>
            </a:bodyPr>
            <a:p>
              <a:r>
                <a:rPr lang="en-US" altLang="x-none" sz="2400" b="1" dirty="0">
                  <a:solidFill>
                    <a:schemeClr val="bg1"/>
                  </a:solidFill>
                  <a:latin typeface="Arial" panose="020B0604020202020204" pitchFamily="34" charset="0"/>
                </a:rPr>
                <a:t>Merah</a:t>
              </a:r>
              <a:endParaRPr lang="en-US" altLang="x-none" sz="2400" b="1" dirty="0">
                <a:solidFill>
                  <a:schemeClr val="bg1"/>
                </a:solidFill>
                <a:latin typeface="Arial" panose="020B0604020202020204" pitchFamily="34" charset="0"/>
              </a:endParaRPr>
            </a:p>
          </p:txBody>
        </p:sp>
      </p:grpSp>
      <p:grpSp>
        <p:nvGrpSpPr>
          <p:cNvPr id="19469" name="Group 9"/>
          <p:cNvGrpSpPr/>
          <p:nvPr/>
        </p:nvGrpSpPr>
        <p:grpSpPr>
          <a:xfrm>
            <a:off x="214313" y="5357813"/>
            <a:ext cx="2428875" cy="714375"/>
            <a:chOff x="0" y="0"/>
            <a:chExt cx="2000264" cy="714380"/>
          </a:xfrm>
        </p:grpSpPr>
        <p:grpSp>
          <p:nvGrpSpPr>
            <p:cNvPr id="19470" name="Rounded Rectangle 10"/>
            <p:cNvGrpSpPr/>
            <p:nvPr/>
          </p:nvGrpSpPr>
          <p:grpSpPr>
            <a:xfrm>
              <a:off x="-25886" y="-29909"/>
              <a:ext cx="2048270" cy="768101"/>
              <a:chOff x="0" y="0"/>
              <a:chExt cx="2487168" cy="768096"/>
            </a:xfrm>
          </p:grpSpPr>
          <p:pic>
            <p:nvPicPr>
              <p:cNvPr id="19471" name="Rounded Rectangle 10"/>
              <p:cNvPicPr/>
              <p:nvPr/>
            </p:nvPicPr>
            <p:blipFill>
              <a:blip r:embed="rId3"/>
              <a:stretch>
                <a:fillRect/>
              </a:stretch>
            </p:blipFill>
            <p:spPr>
              <a:xfrm>
                <a:off x="0" y="0"/>
                <a:ext cx="2487168" cy="768096"/>
              </a:xfrm>
              <a:prstGeom prst="rect">
                <a:avLst/>
              </a:prstGeom>
              <a:noFill/>
              <a:ln w="9525">
                <a:noFill/>
              </a:ln>
            </p:spPr>
          </p:pic>
          <p:sp>
            <p:nvSpPr>
              <p:cNvPr id="19472" name="Text Box 19471"/>
              <p:cNvSpPr txBox="1"/>
              <p:nvPr/>
            </p:nvSpPr>
            <p:spPr>
              <a:xfrm>
                <a:off x="66306" y="64782"/>
                <a:ext cx="2359129" cy="644629"/>
              </a:xfrm>
              <a:prstGeom prst="rect">
                <a:avLst/>
              </a:prstGeom>
              <a:noFill/>
              <a:ln w="9525">
                <a:noFill/>
              </a:ln>
            </p:spPr>
            <p:txBody>
              <a:bodyPr anchor="ctr"/>
              <a:p>
                <a:pPr algn="ctr"/>
                <a:endParaRPr lang="en-US" altLang="x-none" sz="2400" dirty="0">
                  <a:solidFill>
                    <a:srgbClr val="000000"/>
                  </a:solidFill>
                  <a:latin typeface="Arial" panose="020B0604020202020204" pitchFamily="34" charset="0"/>
                </a:endParaRPr>
              </a:p>
            </p:txBody>
          </p:sp>
        </p:grpSp>
        <p:sp>
          <p:nvSpPr>
            <p:cNvPr id="19473" name="TextBox 11"/>
            <p:cNvSpPr txBox="1"/>
            <p:nvPr/>
          </p:nvSpPr>
          <p:spPr>
            <a:xfrm>
              <a:off x="474572" y="144463"/>
              <a:ext cx="856323" cy="461966"/>
            </a:xfrm>
            <a:prstGeom prst="rect">
              <a:avLst/>
            </a:prstGeom>
            <a:noFill/>
            <a:ln w="25400" cap="flat" cmpd="sng">
              <a:solidFill>
                <a:schemeClr val="tx1"/>
              </a:solidFill>
              <a:prstDash val="solid"/>
              <a:miter/>
              <a:headEnd type="none" w="med" len="med"/>
              <a:tailEnd type="none" w="med" len="med"/>
            </a:ln>
          </p:spPr>
          <p:txBody>
            <a:bodyPr wrap="none">
              <a:spAutoFit/>
            </a:bodyPr>
            <a:p>
              <a:r>
                <a:rPr lang="en-US" altLang="x-none" sz="2400" b="1" dirty="0">
                  <a:solidFill>
                    <a:schemeClr val="bg1"/>
                  </a:solidFill>
                  <a:latin typeface="Arial" panose="020B0604020202020204" pitchFamily="34" charset="0"/>
                </a:rPr>
                <a:t>Hitam</a:t>
              </a:r>
              <a:endParaRPr lang="en-US" altLang="x-none" sz="2400" b="1" dirty="0">
                <a:solidFill>
                  <a:schemeClr val="bg1"/>
                </a:solidFill>
                <a:latin typeface="Arial" panose="020B0604020202020204" pitchFamily="34" charset="0"/>
              </a:endParaRPr>
            </a:p>
          </p:txBody>
        </p:sp>
      </p:grpSp>
      <p:sp>
        <p:nvSpPr>
          <p:cNvPr id="19474" name="Rectangle 12"/>
          <p:cNvSpPr/>
          <p:nvPr/>
        </p:nvSpPr>
        <p:spPr>
          <a:xfrm>
            <a:off x="2868613" y="1285875"/>
            <a:ext cx="6275387" cy="1938338"/>
          </a:xfrm>
          <a:prstGeom prst="rect">
            <a:avLst/>
          </a:prstGeom>
          <a:noFill/>
          <a:ln w="9525">
            <a:noFill/>
          </a:ln>
        </p:spPr>
        <p:txBody>
          <a:bodyPr>
            <a:spAutoFit/>
          </a:bodyPr>
          <a:p>
            <a:pPr marL="457200" indent="-457200">
              <a:buFont typeface="Calibri" panose="020F0502020204030204" pitchFamily="2" charset="0"/>
              <a:buAutoNum type="arabicPeriod"/>
            </a:pPr>
            <a:r>
              <a:rPr lang="zh-CN" altLang="en-US" sz="2400" dirty="0">
                <a:latin typeface="Arial" panose="020B0604020202020204" pitchFamily="34" charset="0"/>
              </a:rPr>
              <a:t>Mempunyai Izin Pembuangan Limbah Cair (IPLC) ke badan air  / Laut / </a:t>
            </a:r>
            <a:r>
              <a:rPr lang="zh-CN" altLang="en-US" sz="2400" i="1" dirty="0">
                <a:latin typeface="Arial" panose="020B0604020202020204" pitchFamily="34" charset="0"/>
              </a:rPr>
              <a:t>Land Application</a:t>
            </a:r>
            <a:r>
              <a:rPr lang="zh-CN" altLang="en-US" sz="2400" dirty="0">
                <a:latin typeface="Arial" panose="020B0604020202020204" pitchFamily="34" charset="0"/>
              </a:rPr>
              <a:t>; </a:t>
            </a:r>
            <a:endParaRPr lang="zh-CN" altLang="en-US" sz="2400" dirty="0">
              <a:latin typeface="Arial" panose="020B0604020202020204" pitchFamily="34" charset="0"/>
            </a:endParaRPr>
          </a:p>
          <a:p>
            <a:pPr marL="457200" indent="-457200">
              <a:buFont typeface="Calibri" panose="020F0502020204030204" pitchFamily="2" charset="0"/>
              <a:buAutoNum type="arabicPeriod"/>
            </a:pPr>
            <a:r>
              <a:rPr lang="en-US" altLang="x-none" sz="2400" dirty="0">
                <a:latin typeface="Arial" panose="020B0604020202020204" pitchFamily="34" charset="0"/>
              </a:rPr>
              <a:t>Izin dalam proses akhir (persyaratan izin sudah lengkap)</a:t>
            </a:r>
            <a:endParaRPr lang="en-US" altLang="x-none" sz="2400" dirty="0">
              <a:latin typeface="Arial" panose="020B0604020202020204" pitchFamily="34" charset="0"/>
              <a:ea typeface="Times New Roman" panose="02020603050405020304" pitchFamily="2" charset="0"/>
            </a:endParaRPr>
          </a:p>
        </p:txBody>
      </p:sp>
      <p:sp>
        <p:nvSpPr>
          <p:cNvPr id="19475" name="Rectangle 13"/>
          <p:cNvSpPr/>
          <p:nvPr/>
        </p:nvSpPr>
        <p:spPr>
          <a:xfrm>
            <a:off x="2928938" y="3286125"/>
            <a:ext cx="6215062" cy="1570038"/>
          </a:xfrm>
          <a:prstGeom prst="rect">
            <a:avLst/>
          </a:prstGeom>
          <a:noFill/>
          <a:ln w="9525">
            <a:noFill/>
          </a:ln>
        </p:spPr>
        <p:txBody>
          <a:bodyPr>
            <a:spAutoFit/>
          </a:bodyPr>
          <a:p>
            <a:r>
              <a:rPr lang="zh-CN" altLang="en-US" sz="2400" dirty="0">
                <a:latin typeface="Arial" panose="020B0604020202020204" pitchFamily="34" charset="0"/>
              </a:rPr>
              <a:t>Tidak mempunyai Izin Pembuangan Air Limbah (IPLC) ke badan air  / Laut / </a:t>
            </a:r>
            <a:r>
              <a:rPr lang="zh-CN" altLang="en-US" sz="2400" i="1" dirty="0">
                <a:latin typeface="Arial" panose="020B0604020202020204" pitchFamily="34" charset="0"/>
              </a:rPr>
              <a:t>Land Application </a:t>
            </a:r>
            <a:r>
              <a:rPr lang="zh-CN" altLang="en-US" sz="2400" dirty="0">
                <a:latin typeface="Arial" panose="020B0604020202020204" pitchFamily="34" charset="0"/>
              </a:rPr>
              <a:t>(LA)</a:t>
            </a:r>
            <a:r>
              <a:rPr lang="en-US" altLang="x-none" sz="2400" dirty="0">
                <a:latin typeface="Arial" panose="020B0604020202020204" pitchFamily="34" charset="0"/>
              </a:rPr>
              <a:t>.</a:t>
            </a:r>
            <a:endParaRPr lang="en-US" altLang="x-none" sz="2400" dirty="0">
              <a:latin typeface="Arial" panose="020B0604020202020204" pitchFamily="34" charset="0"/>
              <a:cs typeface="Times New Roman" panose="02020603050405020304" pitchFamily="2" charset="0"/>
            </a:endParaRPr>
          </a:p>
          <a:p>
            <a:endParaRPr lang="en-US" altLang="x-none" sz="2400" dirty="0">
              <a:latin typeface="Times New Roman" panose="02020603050405020304" pitchFamily="2" charset="0"/>
              <a:ea typeface="Times New Roman" panose="02020603050405020304" pitchFamily="2" charset="0"/>
            </a:endParaRPr>
          </a:p>
        </p:txBody>
      </p:sp>
      <p:sp>
        <p:nvSpPr>
          <p:cNvPr id="19476" name="Rectangle 14"/>
          <p:cNvSpPr/>
          <p:nvPr/>
        </p:nvSpPr>
        <p:spPr>
          <a:xfrm>
            <a:off x="2928938" y="5373688"/>
            <a:ext cx="6215062" cy="461962"/>
          </a:xfrm>
          <a:prstGeom prst="rect">
            <a:avLst/>
          </a:prstGeom>
          <a:noFill/>
          <a:ln w="9525">
            <a:noFill/>
          </a:ln>
        </p:spPr>
        <p:txBody>
          <a:bodyPr>
            <a:spAutoFit/>
          </a:bodyPr>
          <a:p>
            <a:r>
              <a:rPr lang="en-US" altLang="x-none" sz="2400" dirty="0">
                <a:latin typeface="Arial" panose="020B0604020202020204" pitchFamily="34" charset="0"/>
              </a:rPr>
              <a:t>-</a:t>
            </a:r>
            <a:endParaRPr lang="en-US" altLang="x-none" sz="2400" dirty="0">
              <a:latin typeface="Arial" panose="020B0604020202020204" pitchFamily="34" charset="0"/>
              <a:ea typeface="Times New Roman" panose="02020603050405020304"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nvSpPr>
        <p:spPr>
          <a:xfrm>
            <a:off x="214313" y="0"/>
            <a:ext cx="7862887" cy="523875"/>
          </a:xfrm>
          <a:prstGeom prst="rect">
            <a:avLst/>
          </a:prstGeom>
          <a:noFill/>
          <a:ln w="9525">
            <a:noFill/>
          </a:ln>
        </p:spPr>
        <p:txBody>
          <a:bodyPr wrap="none">
            <a:spAutoFit/>
          </a:bodyPr>
          <a:p>
            <a:r>
              <a:rPr lang="zh-CN" altLang="en-US" sz="2800" b="1" dirty="0">
                <a:latin typeface="Calibri" panose="020F0502020204030204" pitchFamily="2" charset="0"/>
                <a:cs typeface="Times New Roman" panose="02020603050405020304" pitchFamily="2" charset="0"/>
              </a:rPr>
              <a:t>2. Kriteria </a:t>
            </a:r>
            <a:r>
              <a:rPr lang="en-US" altLang="x-none" sz="2800" b="1" dirty="0">
                <a:latin typeface="Calibri" panose="020F0502020204030204" pitchFamily="2" charset="0"/>
                <a:cs typeface="Times New Roman" panose="02020603050405020304" pitchFamily="2" charset="0"/>
              </a:rPr>
              <a:t>Ketaatan Terhadap Titik Penaatan </a:t>
            </a:r>
            <a:endParaRPr lang="en-US" altLang="x-none" sz="2800" dirty="0">
              <a:latin typeface="Times New Roman" panose="02020603050405020304" pitchFamily="2" charset="0"/>
              <a:ea typeface="Times New Roman" panose="02020603050405020304" pitchFamily="2" charset="0"/>
            </a:endParaRPr>
          </a:p>
        </p:txBody>
      </p:sp>
      <p:grpSp>
        <p:nvGrpSpPr>
          <p:cNvPr id="20483" name="Group 9"/>
          <p:cNvGrpSpPr/>
          <p:nvPr/>
        </p:nvGrpSpPr>
        <p:grpSpPr>
          <a:xfrm>
            <a:off x="142875" y="642938"/>
            <a:ext cx="1404938" cy="714375"/>
            <a:chOff x="0" y="0"/>
            <a:chExt cx="2428892" cy="714380"/>
          </a:xfrm>
        </p:grpSpPr>
        <p:grpSp>
          <p:nvGrpSpPr>
            <p:cNvPr id="20484" name="Rounded Rectangle 3"/>
            <p:cNvGrpSpPr/>
            <p:nvPr/>
          </p:nvGrpSpPr>
          <p:grpSpPr>
            <a:xfrm>
              <a:off x="-57305" y="-33338"/>
              <a:ext cx="2529340" cy="774197"/>
              <a:chOff x="0" y="0"/>
              <a:chExt cx="1463040" cy="774192"/>
            </a:xfrm>
          </p:grpSpPr>
          <p:pic>
            <p:nvPicPr>
              <p:cNvPr id="20485" name="Rounded Rectangle 3"/>
              <p:cNvPicPr/>
              <p:nvPr/>
            </p:nvPicPr>
            <p:blipFill>
              <a:blip r:embed="rId1"/>
              <a:stretch>
                <a:fillRect/>
              </a:stretch>
            </p:blipFill>
            <p:spPr>
              <a:xfrm>
                <a:off x="0" y="0"/>
                <a:ext cx="1463040" cy="774192"/>
              </a:xfrm>
              <a:prstGeom prst="rect">
                <a:avLst/>
              </a:prstGeom>
              <a:noFill/>
              <a:ln w="9525">
                <a:noFill/>
              </a:ln>
            </p:spPr>
          </p:pic>
          <p:sp>
            <p:nvSpPr>
              <p:cNvPr id="20486" name="Text Box 20485"/>
              <p:cNvSpPr txBox="1"/>
              <p:nvPr/>
            </p:nvSpPr>
            <p:spPr>
              <a:xfrm>
                <a:off x="68020" y="68211"/>
                <a:ext cx="1335192" cy="644629"/>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0487" name="TextBox 4"/>
            <p:cNvSpPr txBox="1"/>
            <p:nvPr/>
          </p:nvSpPr>
          <p:spPr>
            <a:xfrm>
              <a:off x="857256" y="142876"/>
              <a:ext cx="72968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Biru</a:t>
              </a:r>
              <a:endParaRPr lang="en-US" altLang="x-none" sz="2400" b="1" dirty="0">
                <a:solidFill>
                  <a:schemeClr val="bg1"/>
                </a:solidFill>
                <a:latin typeface="Corbel" panose="020B0503020204020204" pitchFamily="2" charset="0"/>
              </a:endParaRPr>
            </a:p>
          </p:txBody>
        </p:sp>
      </p:grpSp>
      <p:grpSp>
        <p:nvGrpSpPr>
          <p:cNvPr id="20488" name="Group 10"/>
          <p:cNvGrpSpPr/>
          <p:nvPr/>
        </p:nvGrpSpPr>
        <p:grpSpPr>
          <a:xfrm>
            <a:off x="250825" y="3856038"/>
            <a:ext cx="1152525" cy="642937"/>
            <a:chOff x="0" y="0"/>
            <a:chExt cx="1839138" cy="714380"/>
          </a:xfrm>
        </p:grpSpPr>
        <p:grpSp>
          <p:nvGrpSpPr>
            <p:cNvPr id="20489" name="Rounded Rectangle 5"/>
            <p:cNvGrpSpPr/>
            <p:nvPr/>
          </p:nvGrpSpPr>
          <p:grpSpPr>
            <a:xfrm>
              <a:off x="-50057" y="-37607"/>
              <a:ext cx="1926079" cy="778939"/>
              <a:chOff x="0" y="0"/>
              <a:chExt cx="1207008" cy="701040"/>
            </a:xfrm>
          </p:grpSpPr>
          <p:pic>
            <p:nvPicPr>
              <p:cNvPr id="20490" name="Rounded Rectangle 5"/>
              <p:cNvPicPr/>
              <p:nvPr/>
            </p:nvPicPr>
            <p:blipFill>
              <a:blip r:embed="rId2"/>
              <a:stretch>
                <a:fillRect/>
              </a:stretch>
            </p:blipFill>
            <p:spPr>
              <a:xfrm>
                <a:off x="0" y="0"/>
                <a:ext cx="1207008" cy="701040"/>
              </a:xfrm>
              <a:prstGeom prst="rect">
                <a:avLst/>
              </a:prstGeom>
              <a:noFill/>
              <a:ln w="9525">
                <a:noFill/>
              </a:ln>
            </p:spPr>
          </p:pic>
          <p:sp>
            <p:nvSpPr>
              <p:cNvPr id="20491" name="Text Box 20490"/>
              <p:cNvSpPr txBox="1"/>
              <p:nvPr/>
            </p:nvSpPr>
            <p:spPr>
              <a:xfrm>
                <a:off x="62755" y="65232"/>
                <a:ext cx="1089753" cy="580165"/>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0492" name="TextBox 6"/>
            <p:cNvSpPr txBox="1"/>
            <p:nvPr/>
          </p:nvSpPr>
          <p:spPr>
            <a:xfrm>
              <a:off x="175058" y="109906"/>
              <a:ext cx="1034257" cy="46166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Merah</a:t>
              </a:r>
              <a:endParaRPr lang="en-US" altLang="x-none" sz="2400" b="1" dirty="0">
                <a:solidFill>
                  <a:schemeClr val="bg1"/>
                </a:solidFill>
                <a:latin typeface="Corbel" panose="020B0503020204020204" pitchFamily="2" charset="0"/>
              </a:endParaRPr>
            </a:p>
          </p:txBody>
        </p:sp>
      </p:grpSp>
      <p:grpSp>
        <p:nvGrpSpPr>
          <p:cNvPr id="20493" name="Group 15"/>
          <p:cNvGrpSpPr/>
          <p:nvPr/>
        </p:nvGrpSpPr>
        <p:grpSpPr>
          <a:xfrm>
            <a:off x="142875" y="6283325"/>
            <a:ext cx="2071688" cy="503238"/>
            <a:chOff x="0" y="0"/>
            <a:chExt cx="2428875" cy="1000125"/>
          </a:xfrm>
        </p:grpSpPr>
        <p:grpSp>
          <p:nvGrpSpPr>
            <p:cNvPr id="20494" name="Rounded Rectangle 7"/>
            <p:cNvGrpSpPr/>
            <p:nvPr/>
          </p:nvGrpSpPr>
          <p:grpSpPr>
            <a:xfrm>
              <a:off x="-38862" y="-57294"/>
              <a:ext cx="2494314" cy="1102471"/>
              <a:chOff x="0" y="0"/>
              <a:chExt cx="2127504" cy="554736"/>
            </a:xfrm>
          </p:grpSpPr>
          <p:pic>
            <p:nvPicPr>
              <p:cNvPr id="20495" name="Rounded Rectangle 7"/>
              <p:cNvPicPr/>
              <p:nvPr/>
            </p:nvPicPr>
            <p:blipFill>
              <a:blip r:embed="rId3"/>
              <a:stretch>
                <a:fillRect/>
              </a:stretch>
            </p:blipFill>
            <p:spPr>
              <a:xfrm>
                <a:off x="0" y="0"/>
                <a:ext cx="2127504" cy="554736"/>
              </a:xfrm>
              <a:prstGeom prst="rect">
                <a:avLst/>
              </a:prstGeom>
              <a:noFill/>
              <a:ln w="9525">
                <a:noFill/>
              </a:ln>
            </p:spPr>
          </p:pic>
          <p:sp>
            <p:nvSpPr>
              <p:cNvPr id="20496" name="Text Box 20495"/>
              <p:cNvSpPr txBox="1"/>
              <p:nvPr/>
            </p:nvSpPr>
            <p:spPr>
              <a:xfrm>
                <a:off x="57713" y="53395"/>
                <a:ext cx="2022556" cy="454106"/>
              </a:xfrm>
              <a:prstGeom prst="rect">
                <a:avLst/>
              </a:prstGeom>
              <a:noFill/>
              <a:ln w="9525">
                <a:noFill/>
              </a:ln>
            </p:spPr>
            <p:txBody>
              <a:bodyPr anchor="ctr"/>
              <a:p>
                <a:pPr algn="ctr"/>
                <a:endParaRPr lang="en-US" altLang="x-none" dirty="0">
                  <a:solidFill>
                    <a:srgbClr val="000000"/>
                  </a:solidFill>
                  <a:latin typeface="Calibri" panose="020F0502020204030204" pitchFamily="2" charset="0"/>
                </a:endParaRPr>
              </a:p>
            </p:txBody>
          </p:sp>
        </p:grpSp>
        <p:sp>
          <p:nvSpPr>
            <p:cNvPr id="20497" name="TextBox 8"/>
            <p:cNvSpPr txBox="1"/>
            <p:nvPr/>
          </p:nvSpPr>
          <p:spPr>
            <a:xfrm>
              <a:off x="571504" y="0"/>
              <a:ext cx="1232517" cy="646325"/>
            </a:xfrm>
            <a:prstGeom prst="rect">
              <a:avLst/>
            </a:prstGeom>
            <a:noFill/>
            <a:ln w="9525">
              <a:noFill/>
            </a:ln>
          </p:spPr>
          <p:txBody>
            <a:bodyPr wrap="none">
              <a:spAutoFit/>
            </a:bodyPr>
            <a:p>
              <a:r>
                <a:rPr lang="en-US" altLang="x-none" sz="2400" b="1" dirty="0">
                  <a:solidFill>
                    <a:schemeClr val="bg1"/>
                  </a:solidFill>
                  <a:latin typeface="Corbel" panose="020B0503020204020204" pitchFamily="2" charset="0"/>
                </a:rPr>
                <a:t>Hitam</a:t>
              </a:r>
              <a:endParaRPr lang="en-US" altLang="x-none" sz="2400" b="1" dirty="0">
                <a:solidFill>
                  <a:schemeClr val="bg1"/>
                </a:solidFill>
                <a:latin typeface="Corbel" panose="020B0503020204020204" pitchFamily="2" charset="0"/>
              </a:endParaRPr>
            </a:p>
          </p:txBody>
        </p:sp>
      </p:grpSp>
      <p:sp>
        <p:nvSpPr>
          <p:cNvPr id="20498" name="Rectangle 12"/>
          <p:cNvSpPr/>
          <p:nvPr/>
        </p:nvSpPr>
        <p:spPr>
          <a:xfrm>
            <a:off x="1619250" y="642938"/>
            <a:ext cx="7524750" cy="830262"/>
          </a:xfrm>
          <a:prstGeom prst="rect">
            <a:avLst/>
          </a:prstGeom>
          <a:noFill/>
          <a:ln w="9525">
            <a:noFill/>
          </a:ln>
        </p:spPr>
        <p:txBody>
          <a:bodyPr>
            <a:spAutoFit/>
          </a:bodyPr>
          <a:p>
            <a:r>
              <a:rPr lang="en-US" altLang="x-none" sz="2400" dirty="0">
                <a:latin typeface="Calibri" panose="020F0502020204030204" pitchFamily="2" charset="0"/>
              </a:rPr>
              <a:t>Memantau seluruh titik penaatan dan/atau air buangan yang harus dikelola sesuai dengan peraturan</a:t>
            </a:r>
            <a:endParaRPr lang="en-US" altLang="x-none" sz="2400" dirty="0">
              <a:latin typeface="Calibri" panose="020F0502020204030204" pitchFamily="2" charset="0"/>
              <a:ea typeface="Times New Roman" panose="02020603050405020304" pitchFamily="2" charset="0"/>
            </a:endParaRPr>
          </a:p>
        </p:txBody>
      </p:sp>
      <p:sp>
        <p:nvSpPr>
          <p:cNvPr id="20499" name="Rectangle 13"/>
          <p:cNvSpPr/>
          <p:nvPr/>
        </p:nvSpPr>
        <p:spPr>
          <a:xfrm>
            <a:off x="3132138" y="4076700"/>
            <a:ext cx="3684587" cy="461963"/>
          </a:xfrm>
          <a:prstGeom prst="rect">
            <a:avLst/>
          </a:prstGeom>
          <a:noFill/>
          <a:ln w="9525">
            <a:noFill/>
          </a:ln>
        </p:spPr>
        <p:txBody>
          <a:bodyPr wrap="none">
            <a:spAutoFit/>
          </a:bodyPr>
          <a:p>
            <a:r>
              <a:rPr lang="zh-CN" altLang="en-US" sz="2400" dirty="0">
                <a:solidFill>
                  <a:schemeClr val="bg1"/>
                </a:solidFill>
                <a:latin typeface="Calibri" panose="020F0502020204030204" pitchFamily="2" charset="0"/>
                <a:cs typeface="Times New Roman" panose="02020603050405020304" pitchFamily="2" charset="0"/>
              </a:rPr>
              <a:t>-------------------------------------</a:t>
            </a:r>
            <a:endParaRPr lang="en-US" altLang="x-none" sz="2400" dirty="0">
              <a:solidFill>
                <a:schemeClr val="bg1"/>
              </a:solidFill>
              <a:latin typeface="Calibri" panose="020F0502020204030204" pitchFamily="2" charset="0"/>
              <a:ea typeface="Times New Roman" panose="02020603050405020304" pitchFamily="2" charset="0"/>
            </a:endParaRPr>
          </a:p>
        </p:txBody>
      </p:sp>
      <p:sp>
        <p:nvSpPr>
          <p:cNvPr id="20500" name="Rectangle 1"/>
          <p:cNvSpPr/>
          <p:nvPr/>
        </p:nvSpPr>
        <p:spPr>
          <a:xfrm>
            <a:off x="0" y="1500188"/>
            <a:ext cx="9144000" cy="1570037"/>
          </a:xfrm>
          <a:prstGeom prst="rect">
            <a:avLst/>
          </a:prstGeom>
          <a:noFill/>
          <a:ln w="9525">
            <a:noFill/>
          </a:ln>
        </p:spPr>
        <p:txBody>
          <a:bodyPr anchor="ctr">
            <a:spAutoFit/>
          </a:bodyPr>
          <a:p>
            <a:pPr marL="342900" indent="-342900">
              <a:buFont typeface="Calibri" panose="020F0502020204030204" pitchFamily="2" charset="0"/>
              <a:buAutoNum type="alphaLcPeriod"/>
            </a:pPr>
            <a:r>
              <a:rPr lang="en-US" altLang="x-none" sz="1600" dirty="0">
                <a:latin typeface="Calibri" panose="020F0502020204030204" pitchFamily="2" charset="0"/>
              </a:rPr>
              <a:t>Bagi Industri yang </a:t>
            </a:r>
            <a:r>
              <a:rPr lang="en-US" altLang="x-none" sz="1600" b="1" dirty="0">
                <a:latin typeface="Calibri" panose="020F0502020204030204" pitchFamily="2" charset="0"/>
              </a:rPr>
              <a:t>seluruh </a:t>
            </a:r>
            <a:r>
              <a:rPr lang="en-US" altLang="x-none" sz="1600" dirty="0">
                <a:latin typeface="Calibri" panose="020F0502020204030204" pitchFamily="2" charset="0"/>
              </a:rPr>
              <a:t>air limbahnya diserahkan ke pengolah ai rlimbah di kawasan, maka tingkat ketaatan dinyatakan  100% (disertai bukti kontrak kerjasama pengelolaan air limbah dengan pihak kawasan/estate regulation)</a:t>
            </a:r>
            <a:endParaRPr lang="en-US" altLang="x-none" sz="1600" dirty="0">
              <a:latin typeface="Calibri" panose="020F0502020204030204" pitchFamily="2" charset="0"/>
            </a:endParaRPr>
          </a:p>
          <a:p>
            <a:pPr marL="342900" indent="-342900">
              <a:buFont typeface="Calibri" panose="020F0502020204030204" pitchFamily="2" charset="0"/>
              <a:buAutoNum type="alphaLcPeriod"/>
            </a:pPr>
            <a:r>
              <a:rPr lang="en-US" altLang="x-none" sz="1600" dirty="0">
                <a:latin typeface="Calibri" panose="020F0502020204030204" pitchFamily="2" charset="0"/>
              </a:rPr>
              <a:t>Bagi industri yang </a:t>
            </a:r>
            <a:r>
              <a:rPr lang="zh-CN" altLang="en-US" sz="1600" dirty="0">
                <a:latin typeface="Calibri" panose="020F0502020204030204" pitchFamily="2" charset="0"/>
              </a:rPr>
              <a:t>proses produksinya </a:t>
            </a:r>
            <a:r>
              <a:rPr lang="en-US" altLang="x-none" sz="1600" dirty="0">
                <a:latin typeface="Calibri" panose="020F0502020204030204" pitchFamily="2" charset="0"/>
              </a:rPr>
              <a:t>menggunakan kembali (</a:t>
            </a:r>
            <a:r>
              <a:rPr lang="en-US" altLang="x-none" sz="1600" i="1" dirty="0">
                <a:latin typeface="Calibri" panose="020F0502020204030204" pitchFamily="2" charset="0"/>
              </a:rPr>
              <a:t>reuse/recycle</a:t>
            </a:r>
            <a:r>
              <a:rPr lang="en-US" altLang="x-none" sz="1600" dirty="0">
                <a:latin typeface="Calibri" panose="020F0502020204030204" pitchFamily="2" charset="0"/>
              </a:rPr>
              <a:t>) 100% air limbahnya dan sudah dilengkapi SOP pengelolaan air limbah dan </a:t>
            </a:r>
            <a:r>
              <a:rPr lang="en-US" altLang="x-none" sz="1600" i="1" dirty="0">
                <a:latin typeface="Calibri" panose="020F0502020204030204" pitchFamily="2" charset="0"/>
              </a:rPr>
              <a:t>logbook </a:t>
            </a:r>
            <a:r>
              <a:rPr lang="en-US" altLang="x-none" sz="1600" dirty="0">
                <a:latin typeface="Calibri" panose="020F0502020204030204" pitchFamily="2" charset="0"/>
              </a:rPr>
              <a:t>pengelolaan air limbah, maka tingkat ketaatan </a:t>
            </a:r>
            <a:r>
              <a:rPr lang="zh-CN" altLang="en-US" sz="1600" dirty="0">
                <a:latin typeface="Calibri" panose="020F0502020204030204" pitchFamily="2" charset="0"/>
              </a:rPr>
              <a:t>dinyatakan</a:t>
            </a:r>
            <a:r>
              <a:rPr lang="en-US" altLang="x-none" sz="1600" dirty="0">
                <a:latin typeface="Calibri" panose="020F0502020204030204" pitchFamily="2" charset="0"/>
              </a:rPr>
              <a:t>100%</a:t>
            </a:r>
            <a:endParaRPr lang="zh-CN" altLang="en-US" sz="1600" dirty="0">
              <a:latin typeface="Calibri" panose="020F0502020204030204" pitchFamily="2" charset="0"/>
            </a:endParaRPr>
          </a:p>
        </p:txBody>
      </p:sp>
      <p:sp>
        <p:nvSpPr>
          <p:cNvPr id="20501" name="TextBox 4"/>
          <p:cNvSpPr txBox="1"/>
          <p:nvPr/>
        </p:nvSpPr>
        <p:spPr>
          <a:xfrm>
            <a:off x="1547813" y="3713163"/>
            <a:ext cx="7596187" cy="2216150"/>
          </a:xfrm>
          <a:prstGeom prst="rect">
            <a:avLst/>
          </a:prstGeom>
          <a:noFill/>
          <a:ln w="9525">
            <a:noFill/>
          </a:ln>
        </p:spPr>
        <p:txBody>
          <a:bodyPr>
            <a:spAutoFit/>
          </a:bodyPr>
          <a:p>
            <a:r>
              <a:rPr lang="en-US" altLang="x-none" sz="2400" dirty="0">
                <a:latin typeface="Calibri" panose="020F0502020204030204" pitchFamily="2" charset="0"/>
              </a:rPr>
              <a:t>Terdapat titik penaatan dan/atau air buangan/air limbah yang tidak pernah dipantau selama periode penilaian.</a:t>
            </a:r>
            <a:endParaRPr lang="en-US" altLang="x-none" sz="2400" dirty="0">
              <a:latin typeface="Calibri" panose="020F0502020204030204" pitchFamily="2" charset="0"/>
            </a:endParaRPr>
          </a:p>
          <a:p>
            <a:endParaRPr lang="en-US" altLang="x-none" dirty="0">
              <a:latin typeface="Calibri" panose="020F0502020204030204" pitchFamily="2" charset="0"/>
            </a:endParaRPr>
          </a:p>
          <a:p>
            <a:r>
              <a:rPr lang="en-US" altLang="x-none" dirty="0">
                <a:latin typeface="Calibri" panose="020F0502020204030204" pitchFamily="2" charset="0"/>
              </a:rPr>
              <a:t>Untuk kegiatan Hotel, Rumah Sakit dan Pengolah Limbah Domestik yang menggunakan kembali air limbahnya untuk penyiraman tanaman tanpa izin;</a:t>
            </a:r>
            <a:endParaRPr lang="en-US" altLang="x-none" dirty="0">
              <a:latin typeface="Calibri" panose="020F0502020204030204" pitchFamily="2" charset="0"/>
            </a:endParaRPr>
          </a:p>
          <a:p>
            <a:r>
              <a:rPr lang="en-US" altLang="x-none" dirty="0">
                <a:latin typeface="Calibri" panose="020F0502020204030204" pitchFamily="2" charset="0"/>
              </a:rPr>
              <a:t>bagi industri yang memiliki IPLC ke laut, namun tidak melakukan pemantauan kualitas air laut sesuai dengan IPLC</a:t>
            </a:r>
            <a:endParaRPr lang="en-US" altLang="x-none" dirty="0">
              <a:latin typeface="Calibri" panose="020F0502020204030204" pitchFamily="2" charset="0"/>
            </a:endParaRPr>
          </a:p>
        </p:txBody>
      </p:sp>
      <p:sp>
        <p:nvSpPr>
          <p:cNvPr id="20502" name="Rectangle 12"/>
          <p:cNvSpPr/>
          <p:nvPr/>
        </p:nvSpPr>
        <p:spPr>
          <a:xfrm>
            <a:off x="2286000" y="6143625"/>
            <a:ext cx="6643688" cy="646113"/>
          </a:xfrm>
          <a:prstGeom prst="rect">
            <a:avLst/>
          </a:prstGeom>
          <a:noFill/>
          <a:ln w="9525">
            <a:noFill/>
          </a:ln>
        </p:spPr>
        <p:txBody>
          <a:bodyPr>
            <a:spAutoFit/>
          </a:bodyPr>
          <a:p>
            <a:r>
              <a:rPr lang="en-US" altLang="x-none" sz="3600" b="1" dirty="0">
                <a:latin typeface="Calibri" panose="020F0502020204030204" pitchFamily="2" charset="0"/>
              </a:rPr>
              <a:t>-</a:t>
            </a:r>
            <a:endParaRPr lang="en-US" altLang="x-none" sz="3600" b="1" dirty="0">
              <a:latin typeface="Calibri" panose="020F0502020204030204" pitchFamily="2" charset="0"/>
              <a:ea typeface="Times New Roman" panose="020206030504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down)">
                                      <p:cBhvr>
                                        <p:cTn id="11" dur="500"/>
                                        <p:tgtEl>
                                          <p:spTgt spid="2048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498"/>
                                        </p:tgtEl>
                                        <p:attrNameLst>
                                          <p:attrName>style.visibility</p:attrName>
                                        </p:attrNameLst>
                                      </p:cBhvr>
                                      <p:to>
                                        <p:strVal val="visible"/>
                                      </p:to>
                                    </p:set>
                                    <p:animEffect transition="in" filter="wipe(down)">
                                      <p:cBhvr>
                                        <p:cTn id="15" dur="500"/>
                                        <p:tgtEl>
                                          <p:spTgt spid="2049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500"/>
                                        </p:tgtEl>
                                        <p:attrNameLst>
                                          <p:attrName>style.visibility</p:attrName>
                                        </p:attrNameLst>
                                      </p:cBhvr>
                                      <p:to>
                                        <p:strVal val="visible"/>
                                      </p:to>
                                    </p:set>
                                    <p:animEffect transition="in" filter="wipe(down)">
                                      <p:cBhvr>
                                        <p:cTn id="19" dur="500"/>
                                        <p:tgtEl>
                                          <p:spTgt spid="20500"/>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circle(in)">
                                      <p:cBhvr>
                                        <p:cTn id="23" dur="2000"/>
                                        <p:tgtEl>
                                          <p:spTgt spid="20488"/>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20499"/>
                                        </p:tgtEl>
                                        <p:attrNameLst>
                                          <p:attrName>style.visibility</p:attrName>
                                        </p:attrNameLst>
                                      </p:cBhvr>
                                      <p:to>
                                        <p:strVal val="visible"/>
                                      </p:to>
                                    </p:set>
                                    <p:animEffect transition="in" filter="circle(in)">
                                      <p:cBhvr>
                                        <p:cTn id="27" dur="2000"/>
                                        <p:tgtEl>
                                          <p:spTgt spid="20499"/>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wipe(down)">
                                      <p:cBhvr>
                                        <p:cTn id="31" dur="500"/>
                                        <p:tgtEl>
                                          <p:spTgt spid="20493"/>
                                        </p:tgtEl>
                                      </p:cBhvr>
                                    </p:animEffect>
                                  </p:childTnLst>
                                </p:cTn>
                              </p:par>
                            </p:childTnLst>
                          </p:cTn>
                        </p:par>
                        <p:par>
                          <p:cTn id="32" fill="hold">
                            <p:stCondLst>
                              <p:cond delay="6500"/>
                            </p:stCondLst>
                            <p:childTnLst>
                              <p:par>
                                <p:cTn id="33" presetID="22" presetClass="entr" presetSubtype="4" fill="hold" grpId="0" nodeType="afterEffect">
                                  <p:stCondLst>
                                    <p:cond delay="0"/>
                                  </p:stCondLst>
                                  <p:childTnLst>
                                    <p:set>
                                      <p:cBhvr>
                                        <p:cTn id="34" dur="1" fill="hold">
                                          <p:stCondLst>
                                            <p:cond delay="0"/>
                                          </p:stCondLst>
                                        </p:cTn>
                                        <p:tgtEl>
                                          <p:spTgt spid="20502"/>
                                        </p:tgtEl>
                                        <p:attrNameLst>
                                          <p:attrName>style.visibility</p:attrName>
                                        </p:attrNameLst>
                                      </p:cBhvr>
                                      <p:to>
                                        <p:strVal val="visible"/>
                                      </p:to>
                                    </p:set>
                                    <p:animEffect transition="in" filter="wipe(down)">
                                      <p:cBhvr>
                                        <p:cTn id="35"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98" grpId="0"/>
      <p:bldP spid="20499" grpId="0"/>
      <p:bldP spid="20500" grpId="0"/>
      <p:bldP spid="20502" grpId="0"/>
    </p:bldLst>
  </p:timing>
</p:sld>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16104</Words>
  <Application>WPS Presentation</Application>
  <PresentationFormat/>
  <Paragraphs>441</Paragraphs>
  <Slides>31</Slides>
  <Notes>27</Notes>
  <HiddenSlides>0</HiddenSlides>
  <MMClips>0</MMClips>
  <ScaleCrop>false</ScaleCrop>
  <HeadingPairs>
    <vt:vector size="6" baseType="variant">
      <vt:variant>
        <vt:lpstr>已用的字体</vt:lpstr>
      </vt:variant>
      <vt:variant>
        <vt:i4>17</vt:i4>
      </vt:variant>
      <vt:variant>
        <vt:lpstr>主题</vt:lpstr>
      </vt:variant>
      <vt:variant>
        <vt:i4>15</vt:i4>
      </vt:variant>
      <vt:variant>
        <vt:lpstr>幻灯片标题</vt:lpstr>
      </vt:variant>
      <vt:variant>
        <vt:i4>31</vt:i4>
      </vt:variant>
    </vt:vector>
  </HeadingPairs>
  <TitlesOfParts>
    <vt:vector size="63" baseType="lpstr">
      <vt:lpstr>Arial</vt:lpstr>
      <vt:lpstr>SimSun</vt:lpstr>
      <vt:lpstr>Wingdings</vt:lpstr>
      <vt:lpstr>Calibri</vt:lpstr>
      <vt:lpstr>Baskerville Old Face</vt:lpstr>
      <vt:lpstr>Times New Roman</vt:lpstr>
      <vt:lpstr>Tahoma</vt:lpstr>
      <vt:lpstr>Corbel</vt:lpstr>
      <vt:lpstr>+mj-lt</vt:lpstr>
      <vt:lpstr>Bookman Old Style</vt:lpstr>
      <vt:lpstr>MS PGothic</vt:lpstr>
      <vt:lpstr>Century Gothic</vt:lpstr>
      <vt:lpstr>Cooper Black</vt:lpstr>
      <vt:lpstr>Wingdings 2</vt:lpstr>
      <vt:lpstr>Microsoft YaHei</vt:lpstr>
      <vt:lpstr>Arial Unicode MS</vt:lpstr>
      <vt:lpstr>Segoe Print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演示文稿</vt:lpstr>
      <vt:lpstr>PowerPoint 演示文稿</vt:lpstr>
      <vt:lpstr>KEWAJIBAN PJ USAHA dlm PP NO.82/2001 ttg PKA &amp;PPA</vt:lpstr>
      <vt:lpstr>KEWAJIBAN PJ USAHA dlm PP NO.82/2001 ttg PKA &amp;PPA</vt:lpstr>
      <vt:lpstr>  C. KEWAJIBAN PJ USAHA SESUAI PERMENLH NO.05/ 2014 </vt:lpstr>
      <vt:lpstr>KEWAJIBAN PJ USAHA dlm PERMENLH NO.05/ 2014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dc:creator>
  <cp:lastModifiedBy>Asus</cp:lastModifiedBy>
  <cp:revision>283</cp:revision>
  <dcterms:created xsi:type="dcterms:W3CDTF">2012-04-04T06:26:12Z</dcterms:created>
  <dcterms:modified xsi:type="dcterms:W3CDTF">2019-03-27T00:56:01Z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