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4"/>
  </p:handoutMasterIdLst>
  <p:sldIdLst>
    <p:sldId id="317" r:id="rId3"/>
    <p:sldId id="401" r:id="rId5"/>
    <p:sldId id="402" r:id="rId6"/>
    <p:sldId id="403" r:id="rId7"/>
    <p:sldId id="404" r:id="rId8"/>
    <p:sldId id="405" r:id="rId9"/>
    <p:sldId id="413" r:id="rId10"/>
    <p:sldId id="261" r:id="rId11"/>
    <p:sldId id="354" r:id="rId12"/>
    <p:sldId id="356" r:id="rId13"/>
    <p:sldId id="357" r:id="rId14"/>
    <p:sldId id="362" r:id="rId15"/>
    <p:sldId id="266" r:id="rId16"/>
    <p:sldId id="269" r:id="rId17"/>
    <p:sldId id="366" r:id="rId18"/>
    <p:sldId id="414" r:id="rId19"/>
    <p:sldId id="274" r:id="rId20"/>
    <p:sldId id="415" r:id="rId21"/>
    <p:sldId id="416" r:id="rId22"/>
    <p:sldId id="417" r:id="rId23"/>
    <p:sldId id="418" r:id="rId24"/>
    <p:sldId id="270" r:id="rId25"/>
    <p:sldId id="419" r:id="rId26"/>
    <p:sldId id="420" r:id="rId27"/>
    <p:sldId id="421" r:id="rId28"/>
    <p:sldId id="273" r:id="rId29"/>
    <p:sldId id="272" r:id="rId30"/>
    <p:sldId id="310" r:id="rId31"/>
    <p:sldId id="271" r:id="rId32"/>
    <p:sldId id="268" r:id="rId33"/>
    <p:sldId id="311" r:id="rId34"/>
    <p:sldId id="275" r:id="rId35"/>
    <p:sldId id="422" r:id="rId36"/>
    <p:sldId id="387" r:id="rId37"/>
    <p:sldId id="277" r:id="rId38"/>
    <p:sldId id="276" r:id="rId39"/>
    <p:sldId id="423" r:id="rId40"/>
    <p:sldId id="278" r:id="rId41"/>
    <p:sldId id="279" r:id="rId42"/>
    <p:sldId id="424" r:id="rId43"/>
    <p:sldId id="425" r:id="rId44"/>
    <p:sldId id="426" r:id="rId45"/>
    <p:sldId id="280" r:id="rId46"/>
    <p:sldId id="427" r:id="rId47"/>
    <p:sldId id="286" r:id="rId48"/>
    <p:sldId id="390" r:id="rId49"/>
    <p:sldId id="332" r:id="rId50"/>
    <p:sldId id="335" r:id="rId51"/>
    <p:sldId id="281" r:id="rId52"/>
    <p:sldId id="282" r:id="rId53"/>
  </p:sldIdLst>
  <p:sldSz cx="9144000" cy="6858000" type="screen4x3"/>
  <p:notesSz cx="9309100" cy="695452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0000"/>
    <a:srgbClr val="3F60EB"/>
    <a:srgbClr val="6699FF"/>
    <a:srgbClr val="84181E"/>
    <a:srgbClr val="C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3" autoAdjust="0"/>
    <p:restoredTop sz="94660" autoAdjust="0"/>
  </p:normalViewPr>
  <p:slideViewPr>
    <p:cSldViewPr>
      <p:cViewPr varScale="1">
        <p:scale>
          <a:sx n="57" d="100"/>
          <a:sy n="57" d="100"/>
        </p:scale>
        <p:origin x="-102" y="-35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18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C693C-5B91-4E41-AEDE-FE2FDEB1A362}" type="doc">
      <dgm:prSet loTypeId="urn:microsoft.com/office/officeart/2005/8/layout/hList7#1" loCatId="list" qsTypeId="urn:microsoft.com/office/officeart/2005/8/quickstyle/simple5" qsCatId="simple" csTypeId="urn:microsoft.com/office/officeart/2005/8/colors/colorful1#2" csCatId="colorful" phldr="1"/>
      <dgm:spPr/>
    </dgm:pt>
    <dgm:pt modelId="{F1B2A451-CD45-47D7-B4BC-C0857D190C4D}">
      <dgm:prSet phldrT="[Text]"/>
      <dgm:spPr>
        <a:solidFill>
          <a:srgbClr val="CC0000">
            <a:alpha val="72157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Penyimpanan</a:t>
          </a:r>
          <a:r>
            <a:rPr lang="en-US" b="1" dirty="0" smtClean="0">
              <a:solidFill>
                <a:schemeClr val="bg1"/>
              </a:solidFill>
            </a:rPr>
            <a:t> </a:t>
          </a:r>
        </a:p>
        <a:p>
          <a:r>
            <a:rPr lang="en-US" b="1" dirty="0" smtClean="0">
              <a:solidFill>
                <a:schemeClr val="bg1"/>
              </a:solidFill>
            </a:rPr>
            <a:t>&amp;</a:t>
          </a:r>
        </a:p>
        <a:p>
          <a:r>
            <a:rPr lang="en-US" b="1" dirty="0" err="1" smtClean="0">
              <a:solidFill>
                <a:schemeClr val="bg1"/>
              </a:solidFill>
            </a:rPr>
            <a:t>Pengumpulan</a:t>
          </a:r>
          <a:endParaRPr lang="en-US" b="1" dirty="0">
            <a:solidFill>
              <a:schemeClr val="bg1"/>
            </a:solidFill>
          </a:endParaRPr>
        </a:p>
      </dgm:t>
    </dgm:pt>
    <dgm:pt modelId="{E155B200-EF17-4569-8B52-7B0F025FF930}" cxnId="{1F6E8DB4-D4E1-4AB8-AD6A-2FC27DB1F8C0}" type="parTrans">
      <dgm:prSet/>
      <dgm:spPr/>
      <dgm:t>
        <a:bodyPr/>
        <a:lstStyle/>
        <a:p>
          <a:endParaRPr lang="en-US"/>
        </a:p>
      </dgm:t>
    </dgm:pt>
    <dgm:pt modelId="{949E5D1E-1F1D-4651-A07C-51EA4A08C13B}" cxnId="{1F6E8DB4-D4E1-4AB8-AD6A-2FC27DB1F8C0}" type="sibTrans">
      <dgm:prSet/>
      <dgm:spPr/>
      <dgm:t>
        <a:bodyPr/>
        <a:lstStyle/>
        <a:p>
          <a:endParaRPr lang="en-US"/>
        </a:p>
      </dgm:t>
    </dgm:pt>
    <dgm:pt modelId="{C6006830-8702-4DC0-A594-EFEC50E0D28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Pemanfaatan</a:t>
          </a:r>
          <a:endParaRPr lang="en-US" b="1" dirty="0">
            <a:solidFill>
              <a:schemeClr val="bg1"/>
            </a:solidFill>
          </a:endParaRPr>
        </a:p>
      </dgm:t>
    </dgm:pt>
    <dgm:pt modelId="{D2CCC9A9-DE7D-4322-89A0-F74B90EDEF2A}" cxnId="{17F47F4C-4294-4C92-822B-2DD8185E2D21}" type="parTrans">
      <dgm:prSet/>
      <dgm:spPr/>
      <dgm:t>
        <a:bodyPr/>
        <a:lstStyle/>
        <a:p>
          <a:endParaRPr lang="en-US"/>
        </a:p>
      </dgm:t>
    </dgm:pt>
    <dgm:pt modelId="{3FB71875-080F-49F5-8906-885297DC58F3}" cxnId="{17F47F4C-4294-4C92-822B-2DD8185E2D21}" type="sibTrans">
      <dgm:prSet/>
      <dgm:spPr/>
      <dgm:t>
        <a:bodyPr/>
        <a:lstStyle/>
        <a:p>
          <a:endParaRPr lang="en-US"/>
        </a:p>
      </dgm:t>
    </dgm:pt>
    <dgm:pt modelId="{7450834A-1D7E-4E22-8BA8-89404FFA405F}">
      <dgm:prSet/>
      <dgm:spPr>
        <a:solidFill>
          <a:srgbClr val="9966FF">
            <a:alpha val="61961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Pengangkutan</a:t>
          </a:r>
          <a:endParaRPr lang="en-US" b="1" dirty="0">
            <a:solidFill>
              <a:schemeClr val="bg1"/>
            </a:solidFill>
          </a:endParaRPr>
        </a:p>
      </dgm:t>
    </dgm:pt>
    <dgm:pt modelId="{5D8C9126-B35F-4AF4-B500-C73D38A2AECF}" cxnId="{30F4A6A6-335D-4145-80A3-9331C47064C6}" type="parTrans">
      <dgm:prSet/>
      <dgm:spPr/>
      <dgm:t>
        <a:bodyPr/>
        <a:lstStyle/>
        <a:p>
          <a:endParaRPr lang="en-US"/>
        </a:p>
      </dgm:t>
    </dgm:pt>
    <dgm:pt modelId="{793BD38C-72EB-4F5F-9FC0-D720E5AD4E88}" cxnId="{30F4A6A6-335D-4145-80A3-9331C47064C6}" type="sibTrans">
      <dgm:prSet/>
      <dgm:spPr/>
      <dgm:t>
        <a:bodyPr/>
        <a:lstStyle/>
        <a:p>
          <a:endParaRPr lang="en-US"/>
        </a:p>
      </dgm:t>
    </dgm:pt>
    <dgm:pt modelId="{DDA9879F-DD28-44B2-A980-F69DA68D3915}">
      <dgm:prSet/>
      <dgm:spPr>
        <a:solidFill>
          <a:srgbClr val="00B0F0"/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Pengolahan</a:t>
          </a:r>
          <a:endParaRPr lang="en-US" b="1" dirty="0">
            <a:solidFill>
              <a:schemeClr val="bg1"/>
            </a:solidFill>
          </a:endParaRPr>
        </a:p>
      </dgm:t>
    </dgm:pt>
    <dgm:pt modelId="{439D3555-F4D1-40EE-A9CB-34B74494F1DF}" cxnId="{5DB0C5BF-2396-4073-8676-FAD00E9F5324}" type="parTrans">
      <dgm:prSet/>
      <dgm:spPr/>
      <dgm:t>
        <a:bodyPr/>
        <a:lstStyle/>
        <a:p>
          <a:endParaRPr lang="en-US"/>
        </a:p>
      </dgm:t>
    </dgm:pt>
    <dgm:pt modelId="{60467A98-6EA8-4802-B3C1-6C8658F171DE}" cxnId="{5DB0C5BF-2396-4073-8676-FAD00E9F5324}" type="sibTrans">
      <dgm:prSet/>
      <dgm:spPr/>
      <dgm:t>
        <a:bodyPr/>
        <a:lstStyle/>
        <a:p>
          <a:endParaRPr lang="en-US"/>
        </a:p>
      </dgm:t>
    </dgm:pt>
    <dgm:pt modelId="{14240C90-0B9C-45DE-B529-949E893004AC}">
      <dgm:prSet/>
      <dgm:spPr>
        <a:solidFill>
          <a:srgbClr val="FF6600">
            <a:alpha val="65098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Penimbunan</a:t>
          </a:r>
          <a:endParaRPr lang="en-US" b="1" dirty="0">
            <a:solidFill>
              <a:schemeClr val="bg1"/>
            </a:solidFill>
          </a:endParaRPr>
        </a:p>
      </dgm:t>
    </dgm:pt>
    <dgm:pt modelId="{6B36356A-A206-4A87-A63C-A5C8E45F3FA9}" cxnId="{6FFF7969-10D1-459F-94ED-697B516196F0}" type="parTrans">
      <dgm:prSet/>
      <dgm:spPr/>
      <dgm:t>
        <a:bodyPr/>
        <a:lstStyle/>
        <a:p>
          <a:endParaRPr lang="en-US"/>
        </a:p>
      </dgm:t>
    </dgm:pt>
    <dgm:pt modelId="{EEB7FBF6-8EAD-4265-A8FE-E2AE0B512BFD}" cxnId="{6FFF7969-10D1-459F-94ED-697B516196F0}" type="sibTrans">
      <dgm:prSet/>
      <dgm:spPr/>
      <dgm:t>
        <a:bodyPr/>
        <a:lstStyle/>
        <a:p>
          <a:endParaRPr lang="en-US"/>
        </a:p>
      </dgm:t>
    </dgm:pt>
    <dgm:pt modelId="{4892060E-57DE-419C-BC15-1459B8FA3FD5}" type="pres">
      <dgm:prSet presAssocID="{4FBC693C-5B91-4E41-AEDE-FE2FDEB1A362}" presName="Name0" presStyleCnt="0">
        <dgm:presLayoutVars>
          <dgm:dir/>
          <dgm:resizeHandles val="exact"/>
        </dgm:presLayoutVars>
      </dgm:prSet>
      <dgm:spPr/>
    </dgm:pt>
    <dgm:pt modelId="{F62B6C25-9B9D-4D1C-94E1-61B06C306998}" type="pres">
      <dgm:prSet presAssocID="{4FBC693C-5B91-4E41-AEDE-FE2FDEB1A362}" presName="fgShape" presStyleLbl="fgShp" presStyleIdx="0" presStyleCnt="1" custLinFactNeighborY="33333"/>
      <dgm:spPr>
        <a:solidFill>
          <a:srgbClr val="FFC000"/>
        </a:solidFill>
      </dgm:spPr>
    </dgm:pt>
    <dgm:pt modelId="{A2CA61F7-4CBD-47FE-806D-B8FEC5D49446}" type="pres">
      <dgm:prSet presAssocID="{4FBC693C-5B91-4E41-AEDE-FE2FDEB1A362}" presName="linComp" presStyleCnt="0"/>
      <dgm:spPr/>
    </dgm:pt>
    <dgm:pt modelId="{53080381-AF21-4413-BD60-02F4487619BE}" type="pres">
      <dgm:prSet presAssocID="{F1B2A451-CD45-47D7-B4BC-C0857D190C4D}" presName="compNode" presStyleCnt="0"/>
      <dgm:spPr/>
    </dgm:pt>
    <dgm:pt modelId="{081A6D51-D0B5-4409-97F9-B146AD45914E}" type="pres">
      <dgm:prSet presAssocID="{F1B2A451-CD45-47D7-B4BC-C0857D190C4D}" presName="bkgdShape" presStyleLbl="node1" presStyleIdx="0" presStyleCnt="5" custLinFactNeighborX="-7" custLinFactNeighborY="-3125"/>
      <dgm:spPr/>
      <dgm:t>
        <a:bodyPr/>
        <a:lstStyle/>
        <a:p>
          <a:endParaRPr lang="en-US"/>
        </a:p>
      </dgm:t>
    </dgm:pt>
    <dgm:pt modelId="{D8E3F9F5-3897-40D0-A5D6-14AD4BCD026B}" type="pres">
      <dgm:prSet presAssocID="{F1B2A451-CD45-47D7-B4BC-C0857D190C4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2751F-1B1E-4F59-AF0A-8A8EBBAD2502}" type="pres">
      <dgm:prSet presAssocID="{F1B2A451-CD45-47D7-B4BC-C0857D190C4D}" presName="invisiNode" presStyleLbl="node1" presStyleIdx="0" presStyleCnt="5"/>
      <dgm:spPr/>
    </dgm:pt>
    <dgm:pt modelId="{1668F5E2-5F9B-439A-B016-5786310C8C56}" type="pres">
      <dgm:prSet presAssocID="{F1B2A451-CD45-47D7-B4BC-C0857D190C4D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7414CF-E8D5-4A2C-93D3-7F4F5A0B990A}" type="pres">
      <dgm:prSet presAssocID="{949E5D1E-1F1D-4651-A07C-51EA4A08C1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9AB88B-7298-4BEE-8FC7-85AA23012EA0}" type="pres">
      <dgm:prSet presAssocID="{C6006830-8702-4DC0-A594-EFEC50E0D28F}" presName="compNode" presStyleCnt="0"/>
      <dgm:spPr/>
    </dgm:pt>
    <dgm:pt modelId="{C31DB675-17CA-40BE-A30B-13171C1CC039}" type="pres">
      <dgm:prSet presAssocID="{C6006830-8702-4DC0-A594-EFEC50E0D28F}" presName="bkgdShape" presStyleLbl="node1" presStyleIdx="1" presStyleCnt="5"/>
      <dgm:spPr/>
      <dgm:t>
        <a:bodyPr/>
        <a:lstStyle/>
        <a:p>
          <a:endParaRPr lang="en-US"/>
        </a:p>
      </dgm:t>
    </dgm:pt>
    <dgm:pt modelId="{49E65CB2-DCFD-4657-A206-BC08D08E418E}" type="pres">
      <dgm:prSet presAssocID="{C6006830-8702-4DC0-A594-EFEC50E0D28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FB8A5-1FA9-4AAA-B60A-05ECAB38F53B}" type="pres">
      <dgm:prSet presAssocID="{C6006830-8702-4DC0-A594-EFEC50E0D28F}" presName="invisiNode" presStyleLbl="node1" presStyleIdx="1" presStyleCnt="5"/>
      <dgm:spPr/>
    </dgm:pt>
    <dgm:pt modelId="{2A86712B-1195-4C86-8255-238F318BC688}" type="pres">
      <dgm:prSet presAssocID="{C6006830-8702-4DC0-A594-EFEC50E0D28F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4FBE31-2A98-4766-B44B-F3E3C8F181B9}" type="pres">
      <dgm:prSet presAssocID="{3FB71875-080F-49F5-8906-885297DC58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ADF503C-76A8-4D5D-8D8D-22EBB9543682}" type="pres">
      <dgm:prSet presAssocID="{7450834A-1D7E-4E22-8BA8-89404FFA405F}" presName="compNode" presStyleCnt="0"/>
      <dgm:spPr/>
    </dgm:pt>
    <dgm:pt modelId="{B0F50071-2FB5-44CB-9D7E-4CBB557A6CC3}" type="pres">
      <dgm:prSet presAssocID="{7450834A-1D7E-4E22-8BA8-89404FFA405F}" presName="bkgdShape" presStyleLbl="node1" presStyleIdx="2" presStyleCnt="5" custLinFactNeighborX="-2202" custLinFactNeighborY="-625"/>
      <dgm:spPr/>
      <dgm:t>
        <a:bodyPr/>
        <a:lstStyle/>
        <a:p>
          <a:endParaRPr lang="en-US"/>
        </a:p>
      </dgm:t>
    </dgm:pt>
    <dgm:pt modelId="{B89D33DB-629F-406D-BAAC-F10F5EC3D1C6}" type="pres">
      <dgm:prSet presAssocID="{7450834A-1D7E-4E22-8BA8-89404FFA405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9AE90-A1EE-4A03-8B03-122B8C698200}" type="pres">
      <dgm:prSet presAssocID="{7450834A-1D7E-4E22-8BA8-89404FFA405F}" presName="invisiNode" presStyleLbl="node1" presStyleIdx="2" presStyleCnt="5"/>
      <dgm:spPr/>
    </dgm:pt>
    <dgm:pt modelId="{DDD9CA16-1523-4063-AD0D-EE32AA545F08}" type="pres">
      <dgm:prSet presAssocID="{7450834A-1D7E-4E22-8BA8-89404FFA405F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06B9102-7565-42E1-B364-225CABDA8F89}" type="pres">
      <dgm:prSet presAssocID="{793BD38C-72EB-4F5F-9FC0-D720E5AD4E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206B59-BDE3-4BBE-99FF-E05987A5DADC}" type="pres">
      <dgm:prSet presAssocID="{DDA9879F-DD28-44B2-A980-F69DA68D3915}" presName="compNode" presStyleCnt="0"/>
      <dgm:spPr/>
    </dgm:pt>
    <dgm:pt modelId="{2020FD84-F009-4D7B-951B-8C85F528BDB1}" type="pres">
      <dgm:prSet presAssocID="{DDA9879F-DD28-44B2-A980-F69DA68D3915}" presName="bkgdShape" presStyleLbl="node1" presStyleIdx="3" presStyleCnt="5"/>
      <dgm:spPr/>
      <dgm:t>
        <a:bodyPr/>
        <a:lstStyle/>
        <a:p>
          <a:endParaRPr lang="en-US"/>
        </a:p>
      </dgm:t>
    </dgm:pt>
    <dgm:pt modelId="{B4CC58B2-A751-4B63-A735-F3288B03170B}" type="pres">
      <dgm:prSet presAssocID="{DDA9879F-DD28-44B2-A980-F69DA68D391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95965-189C-4392-BC84-252DA85E3FD0}" type="pres">
      <dgm:prSet presAssocID="{DDA9879F-DD28-44B2-A980-F69DA68D3915}" presName="invisiNode" presStyleLbl="node1" presStyleIdx="3" presStyleCnt="5"/>
      <dgm:spPr/>
    </dgm:pt>
    <dgm:pt modelId="{21D198D6-1D49-407E-A5D4-02BA54C0CD7D}" type="pres">
      <dgm:prSet presAssocID="{DDA9879F-DD28-44B2-A980-F69DA68D391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5B61B1-501C-4212-878C-35FE7B8960B7}" type="pres">
      <dgm:prSet presAssocID="{60467A98-6EA8-4802-B3C1-6C8658F171D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325423-F201-479D-88FF-DFA799F34B87}" type="pres">
      <dgm:prSet presAssocID="{14240C90-0B9C-45DE-B529-949E893004AC}" presName="compNode" presStyleCnt="0"/>
      <dgm:spPr/>
    </dgm:pt>
    <dgm:pt modelId="{551EA897-CD14-4C4A-960B-A4841BC4CF3A}" type="pres">
      <dgm:prSet presAssocID="{14240C90-0B9C-45DE-B529-949E893004AC}" presName="bkgdShape" presStyleLbl="node1" presStyleIdx="4" presStyleCnt="5"/>
      <dgm:spPr/>
      <dgm:t>
        <a:bodyPr/>
        <a:lstStyle/>
        <a:p>
          <a:endParaRPr lang="en-US"/>
        </a:p>
      </dgm:t>
    </dgm:pt>
    <dgm:pt modelId="{1247377E-8AD4-43DC-A520-06A3CC8A7F98}" type="pres">
      <dgm:prSet presAssocID="{14240C90-0B9C-45DE-B529-949E893004A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45B00-44A5-437F-A1E2-624AAEB7875F}" type="pres">
      <dgm:prSet presAssocID="{14240C90-0B9C-45DE-B529-949E893004AC}" presName="invisiNode" presStyleLbl="node1" presStyleIdx="4" presStyleCnt="5"/>
      <dgm:spPr/>
    </dgm:pt>
    <dgm:pt modelId="{85B632DB-09C2-47EA-B78F-905073F1F57D}" type="pres">
      <dgm:prSet presAssocID="{14240C90-0B9C-45DE-B529-949E893004A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F6E8DB4-D4E1-4AB8-AD6A-2FC27DB1F8C0}" srcId="{4FBC693C-5B91-4E41-AEDE-FE2FDEB1A362}" destId="{F1B2A451-CD45-47D7-B4BC-C0857D190C4D}" srcOrd="0" destOrd="0" parTransId="{E155B200-EF17-4569-8B52-7B0F025FF930}" sibTransId="{949E5D1E-1F1D-4651-A07C-51EA4A08C13B}"/>
    <dgm:cxn modelId="{17F47F4C-4294-4C92-822B-2DD8185E2D21}" srcId="{4FBC693C-5B91-4E41-AEDE-FE2FDEB1A362}" destId="{C6006830-8702-4DC0-A594-EFEC50E0D28F}" srcOrd="1" destOrd="0" parTransId="{D2CCC9A9-DE7D-4322-89A0-F74B90EDEF2A}" sibTransId="{3FB71875-080F-49F5-8906-885297DC58F3}"/>
    <dgm:cxn modelId="{0D0F1DB1-CDB1-4BBB-94E4-6F73DB565BEF}" type="presOf" srcId="{DDA9879F-DD28-44B2-A980-F69DA68D3915}" destId="{2020FD84-F009-4D7B-951B-8C85F528BDB1}" srcOrd="0" destOrd="0" presId="urn:microsoft.com/office/officeart/2005/8/layout/hList7#1"/>
    <dgm:cxn modelId="{3B31943A-1C70-460E-9A66-D962754EFD5D}" type="presOf" srcId="{7450834A-1D7E-4E22-8BA8-89404FFA405F}" destId="{B89D33DB-629F-406D-BAAC-F10F5EC3D1C6}" srcOrd="1" destOrd="0" presId="urn:microsoft.com/office/officeart/2005/8/layout/hList7#1"/>
    <dgm:cxn modelId="{5DB0C5BF-2396-4073-8676-FAD00E9F5324}" srcId="{4FBC693C-5B91-4E41-AEDE-FE2FDEB1A362}" destId="{DDA9879F-DD28-44B2-A980-F69DA68D3915}" srcOrd="3" destOrd="0" parTransId="{439D3555-F4D1-40EE-A9CB-34B74494F1DF}" sibTransId="{60467A98-6EA8-4802-B3C1-6C8658F171DE}"/>
    <dgm:cxn modelId="{6FFF7969-10D1-459F-94ED-697B516196F0}" srcId="{4FBC693C-5B91-4E41-AEDE-FE2FDEB1A362}" destId="{14240C90-0B9C-45DE-B529-949E893004AC}" srcOrd="4" destOrd="0" parTransId="{6B36356A-A206-4A87-A63C-A5C8E45F3FA9}" sibTransId="{EEB7FBF6-8EAD-4265-A8FE-E2AE0B512BFD}"/>
    <dgm:cxn modelId="{DCF988E4-D19D-411E-81DE-68FF6661C5FC}" type="presOf" srcId="{14240C90-0B9C-45DE-B529-949E893004AC}" destId="{1247377E-8AD4-43DC-A520-06A3CC8A7F98}" srcOrd="1" destOrd="0" presId="urn:microsoft.com/office/officeart/2005/8/layout/hList7#1"/>
    <dgm:cxn modelId="{DDADB8FD-1070-4EA5-8812-F5ACEE1AB6D4}" type="presOf" srcId="{C6006830-8702-4DC0-A594-EFEC50E0D28F}" destId="{49E65CB2-DCFD-4657-A206-BC08D08E418E}" srcOrd="1" destOrd="0" presId="urn:microsoft.com/office/officeart/2005/8/layout/hList7#1"/>
    <dgm:cxn modelId="{073B5565-1CC1-43F5-8ED3-C8F582F4816D}" type="presOf" srcId="{7450834A-1D7E-4E22-8BA8-89404FFA405F}" destId="{B0F50071-2FB5-44CB-9D7E-4CBB557A6CC3}" srcOrd="0" destOrd="0" presId="urn:microsoft.com/office/officeart/2005/8/layout/hList7#1"/>
    <dgm:cxn modelId="{E1116AED-0805-4579-BEE3-19DE00B5DCE4}" type="presOf" srcId="{14240C90-0B9C-45DE-B529-949E893004AC}" destId="{551EA897-CD14-4C4A-960B-A4841BC4CF3A}" srcOrd="0" destOrd="0" presId="urn:microsoft.com/office/officeart/2005/8/layout/hList7#1"/>
    <dgm:cxn modelId="{EA9AE0E5-1845-4705-8CBC-E8ACD14B450F}" type="presOf" srcId="{C6006830-8702-4DC0-A594-EFEC50E0D28F}" destId="{C31DB675-17CA-40BE-A30B-13171C1CC039}" srcOrd="0" destOrd="0" presId="urn:microsoft.com/office/officeart/2005/8/layout/hList7#1"/>
    <dgm:cxn modelId="{48E89C84-C6E7-4B6F-B3FC-A1EB611F37F2}" type="presOf" srcId="{DDA9879F-DD28-44B2-A980-F69DA68D3915}" destId="{B4CC58B2-A751-4B63-A735-F3288B03170B}" srcOrd="1" destOrd="0" presId="urn:microsoft.com/office/officeart/2005/8/layout/hList7#1"/>
    <dgm:cxn modelId="{54AB4D59-8B73-4049-8547-55E0E85A4E4B}" type="presOf" srcId="{F1B2A451-CD45-47D7-B4BC-C0857D190C4D}" destId="{081A6D51-D0B5-4409-97F9-B146AD45914E}" srcOrd="0" destOrd="0" presId="urn:microsoft.com/office/officeart/2005/8/layout/hList7#1"/>
    <dgm:cxn modelId="{41FD0A22-107A-41F4-8B1E-DFAAF0C0B96E}" type="presOf" srcId="{F1B2A451-CD45-47D7-B4BC-C0857D190C4D}" destId="{D8E3F9F5-3897-40D0-A5D6-14AD4BCD026B}" srcOrd="1" destOrd="0" presId="urn:microsoft.com/office/officeart/2005/8/layout/hList7#1"/>
    <dgm:cxn modelId="{30F4A6A6-335D-4145-80A3-9331C47064C6}" srcId="{4FBC693C-5B91-4E41-AEDE-FE2FDEB1A362}" destId="{7450834A-1D7E-4E22-8BA8-89404FFA405F}" srcOrd="2" destOrd="0" parTransId="{5D8C9126-B35F-4AF4-B500-C73D38A2AECF}" sibTransId="{793BD38C-72EB-4F5F-9FC0-D720E5AD4E88}"/>
    <dgm:cxn modelId="{BFBFABD8-7747-4A7B-B03A-E4ABC0FCC41D}" type="presOf" srcId="{949E5D1E-1F1D-4651-A07C-51EA4A08C13B}" destId="{757414CF-E8D5-4A2C-93D3-7F4F5A0B990A}" srcOrd="0" destOrd="0" presId="urn:microsoft.com/office/officeart/2005/8/layout/hList7#1"/>
    <dgm:cxn modelId="{D60AC814-10DA-47F5-A943-989B01008FA9}" type="presOf" srcId="{793BD38C-72EB-4F5F-9FC0-D720E5AD4E88}" destId="{806B9102-7565-42E1-B364-225CABDA8F89}" srcOrd="0" destOrd="0" presId="urn:microsoft.com/office/officeart/2005/8/layout/hList7#1"/>
    <dgm:cxn modelId="{CDDAC85A-BD66-45F1-816D-F3132CC04FDD}" type="presOf" srcId="{3FB71875-080F-49F5-8906-885297DC58F3}" destId="{544FBE31-2A98-4766-B44B-F3E3C8F181B9}" srcOrd="0" destOrd="0" presId="urn:microsoft.com/office/officeart/2005/8/layout/hList7#1"/>
    <dgm:cxn modelId="{FE13068D-7AC0-42B3-94C1-AF63A8AFCA2B}" type="presOf" srcId="{60467A98-6EA8-4802-B3C1-6C8658F171DE}" destId="{505B61B1-501C-4212-878C-35FE7B8960B7}" srcOrd="0" destOrd="0" presId="urn:microsoft.com/office/officeart/2005/8/layout/hList7#1"/>
    <dgm:cxn modelId="{E57BEA71-8572-4462-9E06-726BB8417EB0}" type="presOf" srcId="{4FBC693C-5B91-4E41-AEDE-FE2FDEB1A362}" destId="{4892060E-57DE-419C-BC15-1459B8FA3FD5}" srcOrd="0" destOrd="0" presId="urn:microsoft.com/office/officeart/2005/8/layout/hList7#1"/>
    <dgm:cxn modelId="{9C599DA2-2580-4378-91E1-6D0880ABBF35}" type="presParOf" srcId="{4892060E-57DE-419C-BC15-1459B8FA3FD5}" destId="{F62B6C25-9B9D-4D1C-94E1-61B06C306998}" srcOrd="0" destOrd="0" presId="urn:microsoft.com/office/officeart/2005/8/layout/hList7#1"/>
    <dgm:cxn modelId="{73F1DCB5-5298-42B2-8D89-5382F42D9B7D}" type="presParOf" srcId="{4892060E-57DE-419C-BC15-1459B8FA3FD5}" destId="{A2CA61F7-4CBD-47FE-806D-B8FEC5D49446}" srcOrd="1" destOrd="0" presId="urn:microsoft.com/office/officeart/2005/8/layout/hList7#1"/>
    <dgm:cxn modelId="{8972C99E-F411-42EF-9653-E42B1C4B0A6C}" type="presParOf" srcId="{A2CA61F7-4CBD-47FE-806D-B8FEC5D49446}" destId="{53080381-AF21-4413-BD60-02F4487619BE}" srcOrd="0" destOrd="0" presId="urn:microsoft.com/office/officeart/2005/8/layout/hList7#1"/>
    <dgm:cxn modelId="{756C47BA-8FAF-432C-AF34-1B2036DDA9C9}" type="presParOf" srcId="{53080381-AF21-4413-BD60-02F4487619BE}" destId="{081A6D51-D0B5-4409-97F9-B146AD45914E}" srcOrd="0" destOrd="0" presId="urn:microsoft.com/office/officeart/2005/8/layout/hList7#1"/>
    <dgm:cxn modelId="{DCFDB558-A078-4D47-9C97-FE9653B1F092}" type="presParOf" srcId="{53080381-AF21-4413-BD60-02F4487619BE}" destId="{D8E3F9F5-3897-40D0-A5D6-14AD4BCD026B}" srcOrd="1" destOrd="0" presId="urn:microsoft.com/office/officeart/2005/8/layout/hList7#1"/>
    <dgm:cxn modelId="{BAE1EE0C-3650-4C13-8432-95F193A71C61}" type="presParOf" srcId="{53080381-AF21-4413-BD60-02F4487619BE}" destId="{A382751F-1B1E-4F59-AF0A-8A8EBBAD2502}" srcOrd="2" destOrd="0" presId="urn:microsoft.com/office/officeart/2005/8/layout/hList7#1"/>
    <dgm:cxn modelId="{87FAD72C-87EF-4687-9679-721F5372F13F}" type="presParOf" srcId="{53080381-AF21-4413-BD60-02F4487619BE}" destId="{1668F5E2-5F9B-439A-B016-5786310C8C56}" srcOrd="3" destOrd="0" presId="urn:microsoft.com/office/officeart/2005/8/layout/hList7#1"/>
    <dgm:cxn modelId="{B8A3D823-95E8-4A51-94CD-BF1E903D049A}" type="presParOf" srcId="{A2CA61F7-4CBD-47FE-806D-B8FEC5D49446}" destId="{757414CF-E8D5-4A2C-93D3-7F4F5A0B990A}" srcOrd="1" destOrd="0" presId="urn:microsoft.com/office/officeart/2005/8/layout/hList7#1"/>
    <dgm:cxn modelId="{F6444EAB-8B98-4BEE-BE86-25904101CFF0}" type="presParOf" srcId="{A2CA61F7-4CBD-47FE-806D-B8FEC5D49446}" destId="{159AB88B-7298-4BEE-8FC7-85AA23012EA0}" srcOrd="2" destOrd="0" presId="urn:microsoft.com/office/officeart/2005/8/layout/hList7#1"/>
    <dgm:cxn modelId="{596DAFE8-5819-4032-9D2F-28BA2FE67844}" type="presParOf" srcId="{159AB88B-7298-4BEE-8FC7-85AA23012EA0}" destId="{C31DB675-17CA-40BE-A30B-13171C1CC039}" srcOrd="0" destOrd="0" presId="urn:microsoft.com/office/officeart/2005/8/layout/hList7#1"/>
    <dgm:cxn modelId="{B4D79012-2F30-4BBE-8D85-DBEEF550C6BA}" type="presParOf" srcId="{159AB88B-7298-4BEE-8FC7-85AA23012EA0}" destId="{49E65CB2-DCFD-4657-A206-BC08D08E418E}" srcOrd="1" destOrd="0" presId="urn:microsoft.com/office/officeart/2005/8/layout/hList7#1"/>
    <dgm:cxn modelId="{6716DEB0-5839-4383-AEF6-F1E2008D6BF1}" type="presParOf" srcId="{159AB88B-7298-4BEE-8FC7-85AA23012EA0}" destId="{DD2FB8A5-1FA9-4AAA-B60A-05ECAB38F53B}" srcOrd="2" destOrd="0" presId="urn:microsoft.com/office/officeart/2005/8/layout/hList7#1"/>
    <dgm:cxn modelId="{CC1414DD-FBC0-43A1-AF21-39C47B2CA5E5}" type="presParOf" srcId="{159AB88B-7298-4BEE-8FC7-85AA23012EA0}" destId="{2A86712B-1195-4C86-8255-238F318BC688}" srcOrd="3" destOrd="0" presId="urn:microsoft.com/office/officeart/2005/8/layout/hList7#1"/>
    <dgm:cxn modelId="{87A4267E-D7DF-4819-A283-5A37BDDD56EC}" type="presParOf" srcId="{A2CA61F7-4CBD-47FE-806D-B8FEC5D49446}" destId="{544FBE31-2A98-4766-B44B-F3E3C8F181B9}" srcOrd="3" destOrd="0" presId="urn:microsoft.com/office/officeart/2005/8/layout/hList7#1"/>
    <dgm:cxn modelId="{24BB96C5-9E83-43A0-9D75-40EEE68C9F07}" type="presParOf" srcId="{A2CA61F7-4CBD-47FE-806D-B8FEC5D49446}" destId="{7ADF503C-76A8-4D5D-8D8D-22EBB9543682}" srcOrd="4" destOrd="0" presId="urn:microsoft.com/office/officeart/2005/8/layout/hList7#1"/>
    <dgm:cxn modelId="{4F5233EB-D610-4A1D-979E-108087246008}" type="presParOf" srcId="{7ADF503C-76A8-4D5D-8D8D-22EBB9543682}" destId="{B0F50071-2FB5-44CB-9D7E-4CBB557A6CC3}" srcOrd="0" destOrd="0" presId="urn:microsoft.com/office/officeart/2005/8/layout/hList7#1"/>
    <dgm:cxn modelId="{D025FC4F-6E00-4AF0-8097-C3AFDC16D3D5}" type="presParOf" srcId="{7ADF503C-76A8-4D5D-8D8D-22EBB9543682}" destId="{B89D33DB-629F-406D-BAAC-F10F5EC3D1C6}" srcOrd="1" destOrd="0" presId="urn:microsoft.com/office/officeart/2005/8/layout/hList7#1"/>
    <dgm:cxn modelId="{C76A7895-4C74-4A0F-8DA1-5CD100FBC370}" type="presParOf" srcId="{7ADF503C-76A8-4D5D-8D8D-22EBB9543682}" destId="{A309AE90-A1EE-4A03-8B03-122B8C698200}" srcOrd="2" destOrd="0" presId="urn:microsoft.com/office/officeart/2005/8/layout/hList7#1"/>
    <dgm:cxn modelId="{5FA21E29-D3BD-4775-A189-F8CD9F8E4E86}" type="presParOf" srcId="{7ADF503C-76A8-4D5D-8D8D-22EBB9543682}" destId="{DDD9CA16-1523-4063-AD0D-EE32AA545F08}" srcOrd="3" destOrd="0" presId="urn:microsoft.com/office/officeart/2005/8/layout/hList7#1"/>
    <dgm:cxn modelId="{61DA602F-D9BA-4916-8211-CF3A74994D7D}" type="presParOf" srcId="{A2CA61F7-4CBD-47FE-806D-B8FEC5D49446}" destId="{806B9102-7565-42E1-B364-225CABDA8F89}" srcOrd="5" destOrd="0" presId="urn:microsoft.com/office/officeart/2005/8/layout/hList7#1"/>
    <dgm:cxn modelId="{2E0E414F-276F-42D3-B8B4-66E0F10F22FF}" type="presParOf" srcId="{A2CA61F7-4CBD-47FE-806D-B8FEC5D49446}" destId="{92206B59-BDE3-4BBE-99FF-E05987A5DADC}" srcOrd="6" destOrd="0" presId="urn:microsoft.com/office/officeart/2005/8/layout/hList7#1"/>
    <dgm:cxn modelId="{07375E3D-E0B8-468A-BF88-7541D7CEB62C}" type="presParOf" srcId="{92206B59-BDE3-4BBE-99FF-E05987A5DADC}" destId="{2020FD84-F009-4D7B-951B-8C85F528BDB1}" srcOrd="0" destOrd="0" presId="urn:microsoft.com/office/officeart/2005/8/layout/hList7#1"/>
    <dgm:cxn modelId="{87A24144-DBE6-4EA4-AE24-127AA83E14D5}" type="presParOf" srcId="{92206B59-BDE3-4BBE-99FF-E05987A5DADC}" destId="{B4CC58B2-A751-4B63-A735-F3288B03170B}" srcOrd="1" destOrd="0" presId="urn:microsoft.com/office/officeart/2005/8/layout/hList7#1"/>
    <dgm:cxn modelId="{DA9EBE4F-5B0A-4F3E-8E19-0C67105C100F}" type="presParOf" srcId="{92206B59-BDE3-4BBE-99FF-E05987A5DADC}" destId="{BE395965-189C-4392-BC84-252DA85E3FD0}" srcOrd="2" destOrd="0" presId="urn:microsoft.com/office/officeart/2005/8/layout/hList7#1"/>
    <dgm:cxn modelId="{C09B6204-4F9E-432F-A5DF-5EE643C27335}" type="presParOf" srcId="{92206B59-BDE3-4BBE-99FF-E05987A5DADC}" destId="{21D198D6-1D49-407E-A5D4-02BA54C0CD7D}" srcOrd="3" destOrd="0" presId="urn:microsoft.com/office/officeart/2005/8/layout/hList7#1"/>
    <dgm:cxn modelId="{0E2BF44C-6BA2-41E6-812E-EE98480BEF78}" type="presParOf" srcId="{A2CA61F7-4CBD-47FE-806D-B8FEC5D49446}" destId="{505B61B1-501C-4212-878C-35FE7B8960B7}" srcOrd="7" destOrd="0" presId="urn:microsoft.com/office/officeart/2005/8/layout/hList7#1"/>
    <dgm:cxn modelId="{F686CB04-8CD4-4CE5-8C1B-DFCD2E4E343B}" type="presParOf" srcId="{A2CA61F7-4CBD-47FE-806D-B8FEC5D49446}" destId="{17325423-F201-479D-88FF-DFA799F34B87}" srcOrd="8" destOrd="0" presId="urn:microsoft.com/office/officeart/2005/8/layout/hList7#1"/>
    <dgm:cxn modelId="{10A830D5-C3D2-4F02-A6A5-B0714CEA34C0}" type="presParOf" srcId="{17325423-F201-479D-88FF-DFA799F34B87}" destId="{551EA897-CD14-4C4A-960B-A4841BC4CF3A}" srcOrd="0" destOrd="0" presId="urn:microsoft.com/office/officeart/2005/8/layout/hList7#1"/>
    <dgm:cxn modelId="{0FD4706E-9C96-426D-B2C5-68820E8C7D8A}" type="presParOf" srcId="{17325423-F201-479D-88FF-DFA799F34B87}" destId="{1247377E-8AD4-43DC-A520-06A3CC8A7F98}" srcOrd="1" destOrd="0" presId="urn:microsoft.com/office/officeart/2005/8/layout/hList7#1"/>
    <dgm:cxn modelId="{BA361BE4-79D2-428C-9D3D-08B18E10F46B}" type="presParOf" srcId="{17325423-F201-479D-88FF-DFA799F34B87}" destId="{BFA45B00-44A5-437F-A1E2-624AAEB7875F}" srcOrd="2" destOrd="0" presId="urn:microsoft.com/office/officeart/2005/8/layout/hList7#1"/>
    <dgm:cxn modelId="{72E21653-29E5-4010-B345-2B474F9A6C25}" type="presParOf" srcId="{17325423-F201-479D-88FF-DFA799F34B87}" destId="{85B632DB-09C2-47EA-B78F-905073F1F57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86D5E-BDC0-4E34-A39A-2AE62AC7DA1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57947-118C-4DEF-93DC-C38976F63F16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bg1"/>
              </a:solidFill>
              <a:latin typeface="+mj-lt"/>
            </a:rPr>
            <a:t>1</a:t>
          </a:r>
          <a:r>
            <a:rPr lang="id-ID" sz="1800" dirty="0" smtClean="0">
              <a:solidFill>
                <a:schemeClr val="bg1"/>
              </a:solidFill>
              <a:latin typeface="+mj-lt"/>
            </a:rPr>
            <a:t>. 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Identifikasi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,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Pencatatan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dan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Pendataan</a:t>
          </a:r>
          <a:endParaRPr lang="en-US" sz="1800" dirty="0"/>
        </a:p>
      </dgm:t>
    </dgm:pt>
    <dgm:pt modelId="{841B8E5F-C417-4B8C-AB1C-DBDBA8E0A302}" cxnId="{19CA303E-174E-4C76-B6C8-8368601604F4}" type="parTrans">
      <dgm:prSet/>
      <dgm:spPr/>
      <dgm:t>
        <a:bodyPr/>
        <a:lstStyle/>
        <a:p>
          <a:endParaRPr lang="en-US" sz="2000"/>
        </a:p>
      </dgm:t>
    </dgm:pt>
    <dgm:pt modelId="{BA98C80E-543B-478B-A6FE-391B1C00545D}" cxnId="{19CA303E-174E-4C76-B6C8-8368601604F4}" type="sibTrans">
      <dgm:prSet/>
      <dgm:spPr/>
      <dgm:t>
        <a:bodyPr/>
        <a:lstStyle/>
        <a:p>
          <a:endParaRPr lang="en-US" sz="2000"/>
        </a:p>
      </dgm:t>
    </dgm:pt>
    <dgm:pt modelId="{C5413CA0-6408-4976-8FA1-9448050F22A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id-ID" sz="1800" dirty="0" smtClean="0">
              <a:solidFill>
                <a:schemeClr val="bg1"/>
              </a:solidFill>
              <a:latin typeface="+mj-lt"/>
            </a:rPr>
            <a:t>2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.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Pelaporan</a:t>
          </a:r>
          <a:endParaRPr lang="en-US" sz="1800" dirty="0"/>
        </a:p>
      </dgm:t>
    </dgm:pt>
    <dgm:pt modelId="{7D63E508-F820-4058-B2B5-53A62ACCAA6C}" cxnId="{50636F8B-1C10-42A4-A10D-DBC23869384A}" type="parTrans">
      <dgm:prSet/>
      <dgm:spPr/>
      <dgm:t>
        <a:bodyPr/>
        <a:lstStyle/>
        <a:p>
          <a:endParaRPr lang="en-US" sz="2000"/>
        </a:p>
      </dgm:t>
    </dgm:pt>
    <dgm:pt modelId="{81FDFAB9-BDC8-40D0-BCD3-C8E27A382A04}" cxnId="{50636F8B-1C10-42A4-A10D-DBC23869384A}" type="sibTrans">
      <dgm:prSet/>
      <dgm:spPr/>
      <dgm:t>
        <a:bodyPr/>
        <a:lstStyle/>
        <a:p>
          <a:endParaRPr lang="en-US" sz="2000"/>
        </a:p>
      </dgm:t>
    </dgm:pt>
    <dgm:pt modelId="{6BA6AE56-52F0-4512-817E-F02F0CC58C2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7.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Jumlah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Limbah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B3 yang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dikelola</a:t>
          </a:r>
          <a:endParaRPr lang="en-US" sz="1800" dirty="0"/>
        </a:p>
      </dgm:t>
    </dgm:pt>
    <dgm:pt modelId="{C61C2B6E-A262-44E0-B1FA-3758789B56CB}" cxnId="{10C5FB2B-6662-4A52-8ABD-F0AE60B93A3D}" type="parTrans">
      <dgm:prSet/>
      <dgm:spPr/>
      <dgm:t>
        <a:bodyPr/>
        <a:lstStyle/>
        <a:p>
          <a:endParaRPr lang="en-US" sz="2000"/>
        </a:p>
      </dgm:t>
    </dgm:pt>
    <dgm:pt modelId="{248F6AC3-2626-4229-9944-5FE4016D8FE9}" cxnId="{10C5FB2B-6662-4A52-8ABD-F0AE60B93A3D}" type="sibTrans">
      <dgm:prSet/>
      <dgm:spPr/>
      <dgm:t>
        <a:bodyPr/>
        <a:lstStyle/>
        <a:p>
          <a:endParaRPr lang="en-US" sz="2000"/>
        </a:p>
      </dgm:t>
    </dgm:pt>
    <dgm:pt modelId="{078528CB-53A5-4797-893F-6D10AAEA4CA8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bg1"/>
              </a:solidFill>
              <a:latin typeface="+mj-lt"/>
            </a:rPr>
            <a:t>3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. Status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Perizinan</a:t>
          </a:r>
          <a:endParaRPr lang="en-US" sz="1800" dirty="0"/>
        </a:p>
      </dgm:t>
    </dgm:pt>
    <dgm:pt modelId="{44E2DCCA-8E5D-48F0-9F59-C88EFDAC85A6}" cxnId="{458AC121-1407-4913-95C9-14CC742B94C3}" type="parTrans">
      <dgm:prSet/>
      <dgm:spPr/>
      <dgm:t>
        <a:bodyPr/>
        <a:lstStyle/>
        <a:p>
          <a:endParaRPr lang="en-US" sz="2000"/>
        </a:p>
      </dgm:t>
    </dgm:pt>
    <dgm:pt modelId="{6E93B5D1-9F9B-4F68-A711-39F023CBF472}" cxnId="{458AC121-1407-4913-95C9-14CC742B94C3}" type="sibTrans">
      <dgm:prSet/>
      <dgm:spPr/>
      <dgm:t>
        <a:bodyPr/>
        <a:lstStyle/>
        <a:p>
          <a:endParaRPr lang="en-US" sz="2000"/>
        </a:p>
      </dgm:t>
    </dgm:pt>
    <dgm:pt modelId="{32755C68-AF36-414B-A55C-515E9CA8324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id-ID" sz="1800" dirty="0" smtClean="0">
              <a:solidFill>
                <a:schemeClr val="bg1"/>
              </a:solidFill>
              <a:latin typeface="+mj-lt"/>
            </a:rPr>
            <a:t>4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.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Pemenuhan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Ketentuan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Izin</a:t>
          </a:r>
          <a:endParaRPr lang="en-US" sz="1800" dirty="0"/>
        </a:p>
      </dgm:t>
    </dgm:pt>
    <dgm:pt modelId="{78395757-2895-47D5-8E3F-71E26B81D1AB}" cxnId="{29CBF10E-EFA9-4F2E-AD3B-9C3EED64AB67}" type="parTrans">
      <dgm:prSet/>
      <dgm:spPr/>
      <dgm:t>
        <a:bodyPr/>
        <a:lstStyle/>
        <a:p>
          <a:endParaRPr lang="en-US" sz="2000"/>
        </a:p>
      </dgm:t>
    </dgm:pt>
    <dgm:pt modelId="{DEC2C811-99A2-44F1-A36A-F73F9E97C14E}" cxnId="{29CBF10E-EFA9-4F2E-AD3B-9C3EED64AB67}" type="sibTrans">
      <dgm:prSet/>
      <dgm:spPr/>
      <dgm:t>
        <a:bodyPr/>
        <a:lstStyle/>
        <a:p>
          <a:endParaRPr lang="en-US" sz="2000"/>
        </a:p>
      </dgm:t>
    </dgm:pt>
    <dgm:pt modelId="{033C3DBB-782E-4551-8907-50F7A290C57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6. </a:t>
          </a:r>
          <a:r>
            <a:rPr lang="en-US" sz="1800" i="1" dirty="0" smtClean="0">
              <a:solidFill>
                <a:schemeClr val="bg1"/>
              </a:solidFill>
              <a:latin typeface="+mn-lt"/>
            </a:rPr>
            <a:t>Open Dumping,</a:t>
          </a:r>
          <a:r>
            <a:rPr lang="id-ID" sz="1800" i="1" dirty="0" smtClean="0">
              <a:solidFill>
                <a:schemeClr val="bg1"/>
              </a:solidFill>
              <a:latin typeface="+mn-lt"/>
            </a:rPr>
            <a:t> </a:t>
          </a:r>
          <a:r>
            <a:rPr lang="en-US" sz="1800" i="1" dirty="0" smtClean="0">
              <a:solidFill>
                <a:schemeClr val="bg1"/>
              </a:solidFill>
              <a:latin typeface="+mn-lt"/>
            </a:rPr>
            <a:t>open burning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Pemulihan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Lahan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Terkontaminasi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endParaRPr lang="en-US" sz="1800" dirty="0"/>
        </a:p>
      </dgm:t>
    </dgm:pt>
    <dgm:pt modelId="{53DFDD28-3779-4258-AB58-02C724E1C941}" cxnId="{5E660B69-E477-45E8-BECA-2D821FE31B08}" type="parTrans">
      <dgm:prSet/>
      <dgm:spPr/>
      <dgm:t>
        <a:bodyPr/>
        <a:lstStyle/>
        <a:p>
          <a:endParaRPr lang="en-US" sz="2000"/>
        </a:p>
      </dgm:t>
    </dgm:pt>
    <dgm:pt modelId="{2BE4D2AC-6DE3-438E-8C3F-BBF830A2D48F}" cxnId="{5E660B69-E477-45E8-BECA-2D821FE31B08}" type="sibTrans">
      <dgm:prSet/>
      <dgm:spPr/>
      <dgm:t>
        <a:bodyPr/>
        <a:lstStyle/>
        <a:p>
          <a:endParaRPr lang="en-US" sz="2000"/>
        </a:p>
      </dgm:t>
    </dgm:pt>
    <dgm:pt modelId="{E89C409C-4ED4-41FF-97CE-3823AE6D9E3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j-lt"/>
            </a:rPr>
            <a:t>8.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Pengelolaan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Limbah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B3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oleh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+mj-lt"/>
            </a:rPr>
            <a:t>pihak</a:t>
          </a:r>
          <a:r>
            <a:rPr lang="en-US" sz="1800" dirty="0" smtClean="0">
              <a:solidFill>
                <a:schemeClr val="bg1"/>
              </a:solidFill>
              <a:latin typeface="+mj-lt"/>
            </a:rPr>
            <a:t> ke-3</a:t>
          </a:r>
          <a:endParaRPr lang="en-US" sz="1800" dirty="0"/>
        </a:p>
      </dgm:t>
    </dgm:pt>
    <dgm:pt modelId="{62ECB12D-4B0E-428D-BBC9-BABC2DBC4062}" cxnId="{7C66EEC9-51DC-42E3-B312-EC3822F9CA59}" type="parTrans">
      <dgm:prSet/>
      <dgm:spPr/>
      <dgm:t>
        <a:bodyPr/>
        <a:lstStyle/>
        <a:p>
          <a:endParaRPr lang="en-US" sz="2000"/>
        </a:p>
      </dgm:t>
    </dgm:pt>
    <dgm:pt modelId="{447103E3-8D91-4715-8D41-F9429298C578}" cxnId="{7C66EEC9-51DC-42E3-B312-EC3822F9CA59}" type="sibTrans">
      <dgm:prSet/>
      <dgm:spPr/>
      <dgm:t>
        <a:bodyPr/>
        <a:lstStyle/>
        <a:p>
          <a:endParaRPr lang="en-US" sz="2000"/>
        </a:p>
      </dgm:t>
    </dgm:pt>
    <dgm:pt modelId="{9740AB49-FDBA-450E-94EC-DA51FF3E8BB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9. </a:t>
          </a:r>
          <a:r>
            <a:rPr lang="en-US" sz="1800" i="1" dirty="0" smtClean="0">
              <a:solidFill>
                <a:schemeClr val="bg1"/>
              </a:solidFill>
            </a:rPr>
            <a:t>Dumping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dan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pengelolaan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limbah</a:t>
          </a:r>
          <a:r>
            <a:rPr lang="en-US" sz="1800" dirty="0" smtClean="0">
              <a:solidFill>
                <a:schemeClr val="bg1"/>
              </a:solidFill>
            </a:rPr>
            <a:t> B3 </a:t>
          </a:r>
          <a:r>
            <a:rPr lang="en-US" sz="1800" dirty="0" err="1" smtClean="0">
              <a:solidFill>
                <a:schemeClr val="bg1"/>
              </a:solidFill>
            </a:rPr>
            <a:t>cara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tertentu</a:t>
          </a:r>
          <a:endParaRPr lang="en-US" sz="1800" dirty="0">
            <a:solidFill>
              <a:schemeClr val="bg1"/>
            </a:solidFill>
          </a:endParaRPr>
        </a:p>
      </dgm:t>
    </dgm:pt>
    <dgm:pt modelId="{5A53C926-07EE-4DE8-B456-7ABA96AB1873}" cxnId="{328B5D44-C076-4913-B9D6-EAAD0280A2CD}" type="parTrans">
      <dgm:prSet/>
      <dgm:spPr/>
      <dgm:t>
        <a:bodyPr/>
        <a:lstStyle/>
        <a:p>
          <a:endParaRPr lang="en-US" sz="2000"/>
        </a:p>
      </dgm:t>
    </dgm:pt>
    <dgm:pt modelId="{44BD8A95-8FC2-43B7-94AA-423AD88B88E7}" cxnId="{328B5D44-C076-4913-B9D6-EAAD0280A2CD}" type="sibTrans">
      <dgm:prSet/>
      <dgm:spPr/>
      <dgm:t>
        <a:bodyPr/>
        <a:lstStyle/>
        <a:p>
          <a:endParaRPr lang="en-US" sz="2000"/>
        </a:p>
      </dgm:t>
    </dgm:pt>
    <dgm:pt modelId="{F7E8ADD2-630B-4C16-8471-D73CE8A533B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5. </a:t>
          </a:r>
          <a:r>
            <a:rPr lang="id-ID" sz="1800" dirty="0" smtClean="0"/>
            <a:t>Struktur dan Tanggungjawab</a:t>
          </a:r>
          <a:endParaRPr lang="en-US" sz="1800" dirty="0">
            <a:solidFill>
              <a:schemeClr val="bg1"/>
            </a:solidFill>
          </a:endParaRPr>
        </a:p>
      </dgm:t>
    </dgm:pt>
    <dgm:pt modelId="{365BC9C1-CD68-4647-8F19-3F9537E24FAF}" cxnId="{B03FD633-E118-4132-B5BB-6D0AAF0FC3AD}" type="parTrans">
      <dgm:prSet/>
      <dgm:spPr/>
      <dgm:t>
        <a:bodyPr/>
        <a:lstStyle/>
        <a:p>
          <a:endParaRPr lang="en-US"/>
        </a:p>
      </dgm:t>
    </dgm:pt>
    <dgm:pt modelId="{C9AA6270-CFE5-404A-934B-60C45FE883C8}" cxnId="{B03FD633-E118-4132-B5BB-6D0AAF0FC3AD}" type="sibTrans">
      <dgm:prSet/>
      <dgm:spPr/>
      <dgm:t>
        <a:bodyPr/>
        <a:lstStyle/>
        <a:p>
          <a:endParaRPr lang="en-US"/>
        </a:p>
      </dgm:t>
    </dgm:pt>
    <dgm:pt modelId="{EB19AA58-C24B-4B35-9626-34C85B987A9F}" type="pres">
      <dgm:prSet presAssocID="{E9D86D5E-BDC0-4E34-A39A-2AE62AC7DA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13BAD-1FB9-4438-8C6D-E68CD461B92F}" type="pres">
      <dgm:prSet presAssocID="{FAA57947-118C-4DEF-93DC-C38976F63F1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3FD69-3F4F-486A-AD4D-A7BB30FAE863}" type="pres">
      <dgm:prSet presAssocID="{BA98C80E-543B-478B-A6FE-391B1C00545D}" presName="sibTrans" presStyleCnt="0"/>
      <dgm:spPr/>
    </dgm:pt>
    <dgm:pt modelId="{8317E36D-FF39-4EAA-A360-211AF4CD0D63}" type="pres">
      <dgm:prSet presAssocID="{C5413CA0-6408-4976-8FA1-9448050F22A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542B-DCFC-4CAB-8E35-87FEA3B921D7}" type="pres">
      <dgm:prSet presAssocID="{81FDFAB9-BDC8-40D0-BCD3-C8E27A382A04}" presName="sibTrans" presStyleCnt="0"/>
      <dgm:spPr/>
    </dgm:pt>
    <dgm:pt modelId="{CDDE105D-E1A5-4C9D-87E6-ECF39F546965}" type="pres">
      <dgm:prSet presAssocID="{078528CB-53A5-4797-893F-6D10AAEA4C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7D4D-F312-4C26-98D7-02E167734E69}" type="pres">
      <dgm:prSet presAssocID="{6E93B5D1-9F9B-4F68-A711-39F023CBF472}" presName="sibTrans" presStyleCnt="0"/>
      <dgm:spPr/>
    </dgm:pt>
    <dgm:pt modelId="{95E388B5-52FE-4608-A0C7-5808080E115E}" type="pres">
      <dgm:prSet presAssocID="{32755C68-AF36-414B-A55C-515E9CA8324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F39F4-944B-4D39-9767-AB5ACD1C8303}" type="pres">
      <dgm:prSet presAssocID="{DEC2C811-99A2-44F1-A36A-F73F9E97C14E}" presName="sibTrans" presStyleCnt="0"/>
      <dgm:spPr/>
    </dgm:pt>
    <dgm:pt modelId="{31A94BF8-1F64-4FD7-A884-8F54D3881F1F}" type="pres">
      <dgm:prSet presAssocID="{033C3DBB-782E-4551-8907-50F7A290C572}" presName="node" presStyleLbl="node1" presStyleIdx="4" presStyleCnt="9" custScaleY="100000" custLinFactX="11120" custLinFactNeighborX="100000" custLinFactNeighborY="3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D2DF4-3AC0-4BF5-B0CA-17229613C7AB}" type="pres">
      <dgm:prSet presAssocID="{2BE4D2AC-6DE3-438E-8C3F-BBF830A2D48F}" presName="sibTrans" presStyleCnt="0"/>
      <dgm:spPr/>
    </dgm:pt>
    <dgm:pt modelId="{B01BD1B4-1D58-4EE4-B47B-7E71FE208C49}" type="pres">
      <dgm:prSet presAssocID="{6BA6AE56-52F0-4512-817E-F02F0CC58C29}" presName="node" presStyleLbl="node1" presStyleIdx="5" presStyleCnt="9" custLinFactX="-100000" custLinFactY="22608" custLinFactNeighborX="-1195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250DF-78DB-40C6-88DC-48865870CC94}" type="pres">
      <dgm:prSet presAssocID="{248F6AC3-2626-4229-9944-5FE4016D8FE9}" presName="sibTrans" presStyleCnt="0"/>
      <dgm:spPr/>
    </dgm:pt>
    <dgm:pt modelId="{1A98DB34-0310-4062-8FD0-7F13D5A3F16F}" type="pres">
      <dgm:prSet presAssocID="{E89C409C-4ED4-41FF-97CE-3823AE6D9E36}" presName="node" presStyleLbl="node1" presStyleIdx="6" presStyleCnt="9" custLinFactX="8847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398DE-CEC0-4526-BE42-FB745612A54A}" type="pres">
      <dgm:prSet presAssocID="{447103E3-8D91-4715-8D41-F9429298C578}" presName="sibTrans" presStyleCnt="0"/>
      <dgm:spPr/>
    </dgm:pt>
    <dgm:pt modelId="{A58A91F5-3517-40E6-9DEE-51BF00CE2A10}" type="pres">
      <dgm:prSet presAssocID="{9740AB49-FDBA-450E-94EC-DA51FF3E8BBE}" presName="node" presStyleLbl="node1" presStyleIdx="7" presStyleCnt="9" custLinFactX="10625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75D4B-0ECD-4D05-8C5A-204DB4A99754}" type="pres">
      <dgm:prSet presAssocID="{44BD8A95-8FC2-43B7-94AA-423AD88B88E7}" presName="sibTrans" presStyleCnt="0"/>
      <dgm:spPr/>
    </dgm:pt>
    <dgm:pt modelId="{BCA73C54-2510-498C-82C2-833CC9029F2C}" type="pres">
      <dgm:prSet presAssocID="{F7E8ADD2-630B-4C16-8471-D73CE8A533B4}" presName="node" presStyleLbl="node1" presStyleIdx="8" presStyleCnt="9" custLinFactX="-11153" custLinFactY="-1658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5FB2B-6662-4A52-8ABD-F0AE60B93A3D}" srcId="{E9D86D5E-BDC0-4E34-A39A-2AE62AC7DA18}" destId="{6BA6AE56-52F0-4512-817E-F02F0CC58C29}" srcOrd="5" destOrd="0" parTransId="{C61C2B6E-A262-44E0-B1FA-3758789B56CB}" sibTransId="{248F6AC3-2626-4229-9944-5FE4016D8FE9}"/>
    <dgm:cxn modelId="{2184A8AE-5331-4B5F-89B4-A052F1C68B47}" type="presOf" srcId="{F7E8ADD2-630B-4C16-8471-D73CE8A533B4}" destId="{BCA73C54-2510-498C-82C2-833CC9029F2C}" srcOrd="0" destOrd="0" presId="urn:microsoft.com/office/officeart/2005/8/layout/default#1"/>
    <dgm:cxn modelId="{7C66EEC9-51DC-42E3-B312-EC3822F9CA59}" srcId="{E9D86D5E-BDC0-4E34-A39A-2AE62AC7DA18}" destId="{E89C409C-4ED4-41FF-97CE-3823AE6D9E36}" srcOrd="6" destOrd="0" parTransId="{62ECB12D-4B0E-428D-BBC9-BABC2DBC4062}" sibTransId="{447103E3-8D91-4715-8D41-F9429298C578}"/>
    <dgm:cxn modelId="{50636F8B-1C10-42A4-A10D-DBC23869384A}" srcId="{E9D86D5E-BDC0-4E34-A39A-2AE62AC7DA18}" destId="{C5413CA0-6408-4976-8FA1-9448050F22A2}" srcOrd="1" destOrd="0" parTransId="{7D63E508-F820-4058-B2B5-53A62ACCAA6C}" sibTransId="{81FDFAB9-BDC8-40D0-BCD3-C8E27A382A04}"/>
    <dgm:cxn modelId="{29CBF10E-EFA9-4F2E-AD3B-9C3EED64AB67}" srcId="{E9D86D5E-BDC0-4E34-A39A-2AE62AC7DA18}" destId="{32755C68-AF36-414B-A55C-515E9CA8324E}" srcOrd="3" destOrd="0" parTransId="{78395757-2895-47D5-8E3F-71E26B81D1AB}" sibTransId="{DEC2C811-99A2-44F1-A36A-F73F9E97C14E}"/>
    <dgm:cxn modelId="{458AC121-1407-4913-95C9-14CC742B94C3}" srcId="{E9D86D5E-BDC0-4E34-A39A-2AE62AC7DA18}" destId="{078528CB-53A5-4797-893F-6D10AAEA4CA8}" srcOrd="2" destOrd="0" parTransId="{44E2DCCA-8E5D-48F0-9F59-C88EFDAC85A6}" sibTransId="{6E93B5D1-9F9B-4F68-A711-39F023CBF472}"/>
    <dgm:cxn modelId="{AE0645A6-2AA3-4F31-A4F2-99FC0081710F}" type="presOf" srcId="{32755C68-AF36-414B-A55C-515E9CA8324E}" destId="{95E388B5-52FE-4608-A0C7-5808080E115E}" srcOrd="0" destOrd="0" presId="urn:microsoft.com/office/officeart/2005/8/layout/default#1"/>
    <dgm:cxn modelId="{DA4AF00E-9A8C-4277-BF7D-676296A82493}" type="presOf" srcId="{6BA6AE56-52F0-4512-817E-F02F0CC58C29}" destId="{B01BD1B4-1D58-4EE4-B47B-7E71FE208C49}" srcOrd="0" destOrd="0" presId="urn:microsoft.com/office/officeart/2005/8/layout/default#1"/>
    <dgm:cxn modelId="{DBFA78A7-3AD2-48FC-8E4D-35BEDAE3E176}" type="presOf" srcId="{C5413CA0-6408-4976-8FA1-9448050F22A2}" destId="{8317E36D-FF39-4EAA-A360-211AF4CD0D63}" srcOrd="0" destOrd="0" presId="urn:microsoft.com/office/officeart/2005/8/layout/default#1"/>
    <dgm:cxn modelId="{FBDB9FC0-18E2-411A-8CCA-A0EA2648C088}" type="presOf" srcId="{033C3DBB-782E-4551-8907-50F7A290C572}" destId="{31A94BF8-1F64-4FD7-A884-8F54D3881F1F}" srcOrd="0" destOrd="0" presId="urn:microsoft.com/office/officeart/2005/8/layout/default#1"/>
    <dgm:cxn modelId="{91DB2E94-500D-4799-80D4-D2EC55E9E6FA}" type="presOf" srcId="{FAA57947-118C-4DEF-93DC-C38976F63F16}" destId="{51613BAD-1FB9-4438-8C6D-E68CD461B92F}" srcOrd="0" destOrd="0" presId="urn:microsoft.com/office/officeart/2005/8/layout/default#1"/>
    <dgm:cxn modelId="{27FC3975-5290-445D-A1AA-364416E52111}" type="presOf" srcId="{E89C409C-4ED4-41FF-97CE-3823AE6D9E36}" destId="{1A98DB34-0310-4062-8FD0-7F13D5A3F16F}" srcOrd="0" destOrd="0" presId="urn:microsoft.com/office/officeart/2005/8/layout/default#1"/>
    <dgm:cxn modelId="{BDA4A91B-A1E2-4191-9B47-A100F07B4FEF}" type="presOf" srcId="{9740AB49-FDBA-450E-94EC-DA51FF3E8BBE}" destId="{A58A91F5-3517-40E6-9DEE-51BF00CE2A10}" srcOrd="0" destOrd="0" presId="urn:microsoft.com/office/officeart/2005/8/layout/default#1"/>
    <dgm:cxn modelId="{19CA303E-174E-4C76-B6C8-8368601604F4}" srcId="{E9D86D5E-BDC0-4E34-A39A-2AE62AC7DA18}" destId="{FAA57947-118C-4DEF-93DC-C38976F63F16}" srcOrd="0" destOrd="0" parTransId="{841B8E5F-C417-4B8C-AB1C-DBDBA8E0A302}" sibTransId="{BA98C80E-543B-478B-A6FE-391B1C00545D}"/>
    <dgm:cxn modelId="{B0513284-E734-40EC-BCA7-21ED2CD5F175}" type="presOf" srcId="{E9D86D5E-BDC0-4E34-A39A-2AE62AC7DA18}" destId="{EB19AA58-C24B-4B35-9626-34C85B987A9F}" srcOrd="0" destOrd="0" presId="urn:microsoft.com/office/officeart/2005/8/layout/default#1"/>
    <dgm:cxn modelId="{F6E563A3-064C-420E-A2C8-3C701A17E9FB}" type="presOf" srcId="{078528CB-53A5-4797-893F-6D10AAEA4CA8}" destId="{CDDE105D-E1A5-4C9D-87E6-ECF39F546965}" srcOrd="0" destOrd="0" presId="urn:microsoft.com/office/officeart/2005/8/layout/default#1"/>
    <dgm:cxn modelId="{5E660B69-E477-45E8-BECA-2D821FE31B08}" srcId="{E9D86D5E-BDC0-4E34-A39A-2AE62AC7DA18}" destId="{033C3DBB-782E-4551-8907-50F7A290C572}" srcOrd="4" destOrd="0" parTransId="{53DFDD28-3779-4258-AB58-02C724E1C941}" sibTransId="{2BE4D2AC-6DE3-438E-8C3F-BBF830A2D48F}"/>
    <dgm:cxn modelId="{B03FD633-E118-4132-B5BB-6D0AAF0FC3AD}" srcId="{E9D86D5E-BDC0-4E34-A39A-2AE62AC7DA18}" destId="{F7E8ADD2-630B-4C16-8471-D73CE8A533B4}" srcOrd="8" destOrd="0" parTransId="{365BC9C1-CD68-4647-8F19-3F9537E24FAF}" sibTransId="{C9AA6270-CFE5-404A-934B-60C45FE883C8}"/>
    <dgm:cxn modelId="{328B5D44-C076-4913-B9D6-EAAD0280A2CD}" srcId="{E9D86D5E-BDC0-4E34-A39A-2AE62AC7DA18}" destId="{9740AB49-FDBA-450E-94EC-DA51FF3E8BBE}" srcOrd="7" destOrd="0" parTransId="{5A53C926-07EE-4DE8-B456-7ABA96AB1873}" sibTransId="{44BD8A95-8FC2-43B7-94AA-423AD88B88E7}"/>
    <dgm:cxn modelId="{D714EAC5-262A-4F62-A059-0197311C709F}" type="presParOf" srcId="{EB19AA58-C24B-4B35-9626-34C85B987A9F}" destId="{51613BAD-1FB9-4438-8C6D-E68CD461B92F}" srcOrd="0" destOrd="0" presId="urn:microsoft.com/office/officeart/2005/8/layout/default#1"/>
    <dgm:cxn modelId="{2DCBEFDC-B572-490D-A3C1-8E8F7B1E9064}" type="presParOf" srcId="{EB19AA58-C24B-4B35-9626-34C85B987A9F}" destId="{27C3FD69-3F4F-486A-AD4D-A7BB30FAE863}" srcOrd="1" destOrd="0" presId="urn:microsoft.com/office/officeart/2005/8/layout/default#1"/>
    <dgm:cxn modelId="{8E13A733-ECCC-478B-9EE0-5953CFFBFB05}" type="presParOf" srcId="{EB19AA58-C24B-4B35-9626-34C85B987A9F}" destId="{8317E36D-FF39-4EAA-A360-211AF4CD0D63}" srcOrd="2" destOrd="0" presId="urn:microsoft.com/office/officeart/2005/8/layout/default#1"/>
    <dgm:cxn modelId="{381BB4E0-BB95-400C-B8D3-42A4C0DCF25E}" type="presParOf" srcId="{EB19AA58-C24B-4B35-9626-34C85B987A9F}" destId="{C2BB542B-DCFC-4CAB-8E35-87FEA3B921D7}" srcOrd="3" destOrd="0" presId="urn:microsoft.com/office/officeart/2005/8/layout/default#1"/>
    <dgm:cxn modelId="{62CD0177-D8AE-4EC3-9884-0DA5BF6F96C5}" type="presParOf" srcId="{EB19AA58-C24B-4B35-9626-34C85B987A9F}" destId="{CDDE105D-E1A5-4C9D-87E6-ECF39F546965}" srcOrd="4" destOrd="0" presId="urn:microsoft.com/office/officeart/2005/8/layout/default#1"/>
    <dgm:cxn modelId="{6B458C62-AF17-45E6-81DC-B72DA506E9C2}" type="presParOf" srcId="{EB19AA58-C24B-4B35-9626-34C85B987A9F}" destId="{358A7D4D-F312-4C26-98D7-02E167734E69}" srcOrd="5" destOrd="0" presId="urn:microsoft.com/office/officeart/2005/8/layout/default#1"/>
    <dgm:cxn modelId="{732EF13C-D1CD-4929-9E32-C7AFF9AC3CB6}" type="presParOf" srcId="{EB19AA58-C24B-4B35-9626-34C85B987A9F}" destId="{95E388B5-52FE-4608-A0C7-5808080E115E}" srcOrd="6" destOrd="0" presId="urn:microsoft.com/office/officeart/2005/8/layout/default#1"/>
    <dgm:cxn modelId="{36BCF7D8-21C6-4850-A011-9CE6B18F8D03}" type="presParOf" srcId="{EB19AA58-C24B-4B35-9626-34C85B987A9F}" destId="{13BF39F4-944B-4D39-9767-AB5ACD1C8303}" srcOrd="7" destOrd="0" presId="urn:microsoft.com/office/officeart/2005/8/layout/default#1"/>
    <dgm:cxn modelId="{F9D4E823-9958-4555-92B2-D137F11EB9D7}" type="presParOf" srcId="{EB19AA58-C24B-4B35-9626-34C85B987A9F}" destId="{31A94BF8-1F64-4FD7-A884-8F54D3881F1F}" srcOrd="8" destOrd="0" presId="urn:microsoft.com/office/officeart/2005/8/layout/default#1"/>
    <dgm:cxn modelId="{575666D5-519B-40B8-A610-7B3CF55CD71C}" type="presParOf" srcId="{EB19AA58-C24B-4B35-9626-34C85B987A9F}" destId="{9AFD2DF4-3AC0-4BF5-B0CA-17229613C7AB}" srcOrd="9" destOrd="0" presId="urn:microsoft.com/office/officeart/2005/8/layout/default#1"/>
    <dgm:cxn modelId="{5BD0B911-E3DB-4EF5-9D87-A4AB235925B8}" type="presParOf" srcId="{EB19AA58-C24B-4B35-9626-34C85B987A9F}" destId="{B01BD1B4-1D58-4EE4-B47B-7E71FE208C49}" srcOrd="10" destOrd="0" presId="urn:microsoft.com/office/officeart/2005/8/layout/default#1"/>
    <dgm:cxn modelId="{B1BF61D5-AED2-4F88-9E94-D0732851B185}" type="presParOf" srcId="{EB19AA58-C24B-4B35-9626-34C85B987A9F}" destId="{DE1250DF-78DB-40C6-88DC-48865870CC94}" srcOrd="11" destOrd="0" presId="urn:microsoft.com/office/officeart/2005/8/layout/default#1"/>
    <dgm:cxn modelId="{1A68780B-9F3B-4E61-A7B5-55ACEFEB3AC6}" type="presParOf" srcId="{EB19AA58-C24B-4B35-9626-34C85B987A9F}" destId="{1A98DB34-0310-4062-8FD0-7F13D5A3F16F}" srcOrd="12" destOrd="0" presId="urn:microsoft.com/office/officeart/2005/8/layout/default#1"/>
    <dgm:cxn modelId="{0555151A-15E2-4B5D-8523-0529C5B06702}" type="presParOf" srcId="{EB19AA58-C24B-4B35-9626-34C85B987A9F}" destId="{4C1398DE-CEC0-4526-BE42-FB745612A54A}" srcOrd="13" destOrd="0" presId="urn:microsoft.com/office/officeart/2005/8/layout/default#1"/>
    <dgm:cxn modelId="{8829B21E-83BE-4FB7-8645-50E4FB1104C9}" type="presParOf" srcId="{EB19AA58-C24B-4B35-9626-34C85B987A9F}" destId="{A58A91F5-3517-40E6-9DEE-51BF00CE2A10}" srcOrd="14" destOrd="0" presId="urn:microsoft.com/office/officeart/2005/8/layout/default#1"/>
    <dgm:cxn modelId="{1ABEAF88-18B5-487E-A1BC-BBBF750669CA}" type="presParOf" srcId="{EB19AA58-C24B-4B35-9626-34C85B987A9F}" destId="{1F675D4B-0ECD-4D05-8C5A-204DB4A99754}" srcOrd="15" destOrd="0" presId="urn:microsoft.com/office/officeart/2005/8/layout/default#1"/>
    <dgm:cxn modelId="{EE568D2C-34BB-4736-9494-4A06BD11C6B8}" type="presParOf" srcId="{EB19AA58-C24B-4B35-9626-34C85B987A9F}" destId="{BCA73C54-2510-498C-82C2-833CC9029F2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2A62C-E653-3F46-A557-DEBB727A651B}" type="doc">
      <dgm:prSet loTypeId="urn:microsoft.com/office/officeart/2005/8/layout/hProcess7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258037-FCAC-AF4D-B5A4-61C4E4F64D97}">
      <dgm:prSet phldrT="[Text]"/>
      <dgm:spPr/>
      <dgm:t>
        <a:bodyPr/>
        <a:lstStyle/>
        <a:p>
          <a:r>
            <a:rPr lang="id-ID" dirty="0" smtClean="0"/>
            <a:t>Tidak </a:t>
          </a:r>
          <a:r>
            <a:rPr lang="en-US" dirty="0" err="1" smtClean="0"/>
            <a:t>mengidentifikasi</a:t>
          </a:r>
          <a:r>
            <a:rPr lang="en-US" dirty="0" smtClean="0"/>
            <a:t> </a:t>
          </a:r>
          <a:r>
            <a:rPr lang="id-ID" dirty="0" smtClean="0"/>
            <a:t>seluruh limbah</a:t>
          </a:r>
          <a:r>
            <a:rPr lang="en-US" dirty="0" smtClean="0"/>
            <a:t> B3</a:t>
          </a:r>
          <a:endParaRPr lang="en-US" dirty="0"/>
        </a:p>
      </dgm:t>
    </dgm:pt>
    <dgm:pt modelId="{1CD1CD00-F045-4E4D-9BAC-42D96031D914}" cxnId="{25B5D452-4D9D-F546-8CA2-78A4976D4E1A}" type="parTrans">
      <dgm:prSet/>
      <dgm:spPr/>
      <dgm:t>
        <a:bodyPr/>
        <a:lstStyle/>
        <a:p>
          <a:endParaRPr lang="en-US"/>
        </a:p>
      </dgm:t>
    </dgm:pt>
    <dgm:pt modelId="{8D9E72A8-2CE6-5C4C-9744-9BAB9501B24B}" cxnId="{25B5D452-4D9D-F546-8CA2-78A4976D4E1A}" type="sibTrans">
      <dgm:prSet/>
      <dgm:spPr/>
      <dgm:t>
        <a:bodyPr/>
        <a:lstStyle/>
        <a:p>
          <a:endParaRPr lang="en-US"/>
        </a:p>
      </dgm:t>
    </dgm:pt>
    <dgm:pt modelId="{BF449EC8-94B5-2D40-A019-DF480FC42D1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HITAM</a:t>
          </a:r>
          <a:endParaRPr lang="en-US" dirty="0"/>
        </a:p>
      </dgm:t>
    </dgm:pt>
    <dgm:pt modelId="{09BC08A4-5E5A-8F43-845F-BC0C76E78F0A}" cxnId="{CA70E79C-158F-7C4F-8BC7-E1DBE9392DAE}" type="parTrans">
      <dgm:prSet/>
      <dgm:spPr/>
      <dgm:t>
        <a:bodyPr/>
        <a:lstStyle/>
        <a:p>
          <a:endParaRPr lang="en-US"/>
        </a:p>
      </dgm:t>
    </dgm:pt>
    <dgm:pt modelId="{E11F3C66-5A92-1343-A3C9-4F95D3E95975}" cxnId="{CA70E79C-158F-7C4F-8BC7-E1DBE9392DAE}" type="sibTrans">
      <dgm:prSet/>
      <dgm:spPr/>
      <dgm:t>
        <a:bodyPr/>
        <a:lstStyle/>
        <a:p>
          <a:endParaRPr lang="en-US"/>
        </a:p>
      </dgm:t>
    </dgm:pt>
    <dgm:pt modelId="{21466726-5731-E743-8021-5F3DB6BD2D45}">
      <dgm:prSet phldrT="[Text]"/>
      <dgm:spPr/>
      <dgm:t>
        <a:bodyPr anchor="ctr"/>
        <a:lstStyle/>
        <a:p>
          <a:pPr algn="ctr"/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endParaRPr lang="id-ID" dirty="0" smtClean="0"/>
        </a:p>
        <a:p>
          <a:pPr algn="ctr"/>
          <a:r>
            <a:rPr lang="en-US" dirty="0" err="1" smtClean="0"/>
            <a:t>kriteria</a:t>
          </a:r>
          <a:r>
            <a:rPr lang="en-US" dirty="0" smtClean="0"/>
            <a:t> </a:t>
          </a:r>
          <a:r>
            <a:rPr lang="en-US" dirty="0" err="1" smtClean="0"/>
            <a:t>hitam</a:t>
          </a:r>
          <a:endParaRPr lang="en-US" dirty="0"/>
        </a:p>
      </dgm:t>
    </dgm:pt>
    <dgm:pt modelId="{54ACB317-D553-DD40-8F8E-6C12ACAF5785}" cxnId="{A47E9BDF-C22E-AA48-849E-2B3B3F806259}" type="parTrans">
      <dgm:prSet/>
      <dgm:spPr/>
      <dgm:t>
        <a:bodyPr/>
        <a:lstStyle/>
        <a:p>
          <a:endParaRPr lang="en-US"/>
        </a:p>
      </dgm:t>
    </dgm:pt>
    <dgm:pt modelId="{08258001-CEAC-354A-8F05-4E143A8C27A6}" cxnId="{A47E9BDF-C22E-AA48-849E-2B3B3F806259}" type="sibTrans">
      <dgm:prSet/>
      <dgm:spPr/>
      <dgm:t>
        <a:bodyPr/>
        <a:lstStyle/>
        <a:p>
          <a:endParaRPr lang="en-US"/>
        </a:p>
      </dgm:t>
    </dgm:pt>
    <dgm:pt modelId="{C240FD01-7001-E54E-8685-6D9326DFDF68}">
      <dgm:prSet/>
      <dgm:spPr/>
      <dgm:t>
        <a:bodyPr/>
        <a:lstStyle/>
        <a:p>
          <a:r>
            <a:rPr lang="id-ID" dirty="0" smtClean="0"/>
            <a:t>Tidak melakukan Pencatatan jenis LB3 yang dihasilkan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teratur</a:t>
          </a:r>
          <a:endParaRPr lang="en-US" dirty="0"/>
        </a:p>
      </dgm:t>
    </dgm:pt>
    <dgm:pt modelId="{0AFAC88F-7A36-0945-B610-9B231EF82446}" cxnId="{1DCE5CED-55E5-0842-95EC-5AE93562742E}" type="parTrans">
      <dgm:prSet/>
      <dgm:spPr/>
      <dgm:t>
        <a:bodyPr/>
        <a:lstStyle/>
        <a:p>
          <a:endParaRPr lang="en-US"/>
        </a:p>
      </dgm:t>
    </dgm:pt>
    <dgm:pt modelId="{7B415DE0-24D8-FE42-93B0-B2A53BD9447D}" cxnId="{1DCE5CED-55E5-0842-95EC-5AE93562742E}" type="sibTrans">
      <dgm:prSet/>
      <dgm:spPr/>
      <dgm:t>
        <a:bodyPr/>
        <a:lstStyle/>
        <a:p>
          <a:endParaRPr lang="en-US"/>
        </a:p>
      </dgm:t>
    </dgm:pt>
    <dgm:pt modelId="{A2190269-6D90-CE40-8750-656D96733F44}">
      <dgm:prSet/>
      <dgm:spPr/>
      <dgm:t>
        <a:bodyPr/>
        <a:lstStyle/>
        <a:p>
          <a:r>
            <a:rPr lang="id-ID" dirty="0" smtClean="0"/>
            <a:t>Tidak seluruh LB3 dilakukan pendataan pengelolaan lanjutan.</a:t>
          </a:r>
          <a:endParaRPr lang="en-US" dirty="0"/>
        </a:p>
      </dgm:t>
    </dgm:pt>
    <dgm:pt modelId="{92A1F006-E5DC-FA4F-82C6-978ED9450D43}" cxnId="{A0D09534-AC93-6347-8143-2988C8F4452C}" type="parTrans">
      <dgm:prSet/>
      <dgm:spPr/>
      <dgm:t>
        <a:bodyPr/>
        <a:lstStyle/>
        <a:p>
          <a:endParaRPr lang="en-US"/>
        </a:p>
      </dgm:t>
    </dgm:pt>
    <dgm:pt modelId="{A79E2C90-BAA0-F345-B5C9-821B0C602B64}" cxnId="{A0D09534-AC93-6347-8143-2988C8F4452C}" type="sibTrans">
      <dgm:prSet/>
      <dgm:spPr/>
      <dgm:t>
        <a:bodyPr/>
        <a:lstStyle/>
        <a:p>
          <a:endParaRPr lang="en-US"/>
        </a:p>
      </dgm:t>
    </dgm:pt>
    <dgm:pt modelId="{AF7B5ABC-4E4D-774C-813D-1C1EEFF14760}">
      <dgm:prSet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kesalahan</a:t>
          </a:r>
          <a:r>
            <a:rPr lang="en-US" dirty="0" smtClean="0"/>
            <a:t> yang </a:t>
          </a:r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r>
            <a:rPr lang="en-US" dirty="0" smtClean="0"/>
            <a:t>. </a:t>
          </a:r>
          <a:endParaRPr lang="en-US" dirty="0"/>
        </a:p>
      </dgm:t>
    </dgm:pt>
    <dgm:pt modelId="{E266AC7A-E1BD-B248-B762-76094FE8F630}" cxnId="{4188D098-8962-8042-9A03-A0A9DF79C5D8}" type="parTrans">
      <dgm:prSet/>
      <dgm:spPr/>
      <dgm:t>
        <a:bodyPr/>
        <a:lstStyle/>
        <a:p>
          <a:endParaRPr lang="en-US"/>
        </a:p>
      </dgm:t>
    </dgm:pt>
    <dgm:pt modelId="{257E238A-4C50-AD43-B8F1-CBAA0E8685A1}" cxnId="{4188D098-8962-8042-9A03-A0A9DF79C5D8}" type="sibTrans">
      <dgm:prSet/>
      <dgm:spPr/>
      <dgm:t>
        <a:bodyPr/>
        <a:lstStyle/>
        <a:p>
          <a:endParaRPr lang="en-US"/>
        </a:p>
      </dgm:t>
    </dgm:pt>
    <dgm:pt modelId="{08056803-A37B-F646-A3DA-3532F8DCB4DD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 smtClean="0"/>
            <a:t>M</a:t>
          </a:r>
          <a:r>
            <a:rPr lang="en-US" dirty="0" smtClean="0"/>
            <a:t>ERAH</a:t>
          </a:r>
          <a:endParaRPr lang="en-US" dirty="0"/>
        </a:p>
      </dgm:t>
    </dgm:pt>
    <dgm:pt modelId="{19359FF6-87CC-DB4A-BEFC-BA06E030F9E8}" cxnId="{4F46EF0F-9600-844D-9E49-F979766CEDF9}" type="sibTrans">
      <dgm:prSet/>
      <dgm:spPr/>
      <dgm:t>
        <a:bodyPr/>
        <a:lstStyle/>
        <a:p>
          <a:endParaRPr lang="en-US"/>
        </a:p>
      </dgm:t>
    </dgm:pt>
    <dgm:pt modelId="{6E62222D-FEA5-F449-B76A-07DABCB4F8AE}" cxnId="{4F46EF0F-9600-844D-9E49-F979766CEDF9}" type="parTrans">
      <dgm:prSet/>
      <dgm:spPr/>
      <dgm:t>
        <a:bodyPr/>
        <a:lstStyle/>
        <a:p>
          <a:endParaRPr lang="en-US"/>
        </a:p>
      </dgm:t>
    </dgm:pt>
    <dgm:pt modelId="{BD754E7B-DF92-894C-A6C1-59127E6D49A4}">
      <dgm:prSet phldrT="[Text]"/>
      <dgm:spPr/>
      <dgm:t>
        <a:bodyPr/>
        <a:lstStyle/>
        <a:p>
          <a:r>
            <a:rPr lang="id-ID" dirty="0" smtClean="0"/>
            <a:t>Se</a:t>
          </a:r>
          <a:r>
            <a:rPr lang="en-US" dirty="0" err="1" smtClean="0"/>
            <a:t>luruh</a:t>
          </a:r>
          <a:r>
            <a:rPr lang="en-US" dirty="0" smtClean="0"/>
            <a:t> </a:t>
          </a:r>
          <a:r>
            <a:rPr lang="en-US" dirty="0" err="1" smtClean="0"/>
            <a:t>limbah</a:t>
          </a:r>
          <a:r>
            <a:rPr lang="en-US" dirty="0" smtClean="0"/>
            <a:t> B3 yang </a:t>
          </a:r>
          <a:r>
            <a:rPr lang="en-US" dirty="0" err="1" smtClean="0"/>
            <a:t>dihasilkan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potensial</a:t>
          </a:r>
          <a:r>
            <a:rPr lang="en-US" dirty="0" smtClean="0"/>
            <a:t> </a:t>
          </a:r>
          <a:r>
            <a:rPr lang="en-US" dirty="0" err="1" smtClean="0"/>
            <a:t>dihasilkan</a:t>
          </a:r>
          <a:r>
            <a:rPr lang="en-US" dirty="0" smtClean="0"/>
            <a:t> </a:t>
          </a:r>
          <a:r>
            <a:rPr lang="en-US" dirty="0" err="1" smtClean="0"/>
            <a:t>teridentifikasi</a:t>
          </a:r>
          <a:r>
            <a:rPr lang="en-US" dirty="0" smtClean="0"/>
            <a:t>, </a:t>
          </a:r>
          <a:r>
            <a:rPr lang="en-US" dirty="0" err="1" smtClean="0"/>
            <a:t>tercatat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terdata</a:t>
          </a:r>
          <a:r>
            <a:rPr lang="en-US" dirty="0" smtClean="0"/>
            <a:t> </a:t>
          </a:r>
          <a:r>
            <a:rPr lang="en-US" dirty="0" err="1" smtClean="0"/>
            <a:t>pengelolaannya</a:t>
          </a:r>
          <a:endParaRPr lang="en-US" dirty="0"/>
        </a:p>
      </dgm:t>
    </dgm:pt>
    <dgm:pt modelId="{426FD70A-6AE1-7E4D-8136-79EDFE8B386A}" cxnId="{1FF07330-23E2-5445-AF1D-915B483C5250}" type="sibTrans">
      <dgm:prSet/>
      <dgm:spPr/>
      <dgm:t>
        <a:bodyPr/>
        <a:lstStyle/>
        <a:p>
          <a:endParaRPr lang="en-US"/>
        </a:p>
      </dgm:t>
    </dgm:pt>
    <dgm:pt modelId="{C3AF5C1E-3447-5144-B12B-FE70D78DB6D0}" cxnId="{1FF07330-23E2-5445-AF1D-915B483C5250}" type="parTrans">
      <dgm:prSet/>
      <dgm:spPr/>
      <dgm:t>
        <a:bodyPr/>
        <a:lstStyle/>
        <a:p>
          <a:endParaRPr lang="en-US"/>
        </a:p>
      </dgm:t>
    </dgm:pt>
    <dgm:pt modelId="{D387C56E-1526-644E-8AF9-54E24A794D5A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BIRU</a:t>
          </a:r>
          <a:endParaRPr lang="en-US" dirty="0"/>
        </a:p>
      </dgm:t>
    </dgm:pt>
    <dgm:pt modelId="{C54D7EF5-2C86-094B-AF0A-1D1F83ACB70F}" cxnId="{A79A2858-BA0E-674D-B626-A2D850DCE5C5}" type="sibTrans">
      <dgm:prSet/>
      <dgm:spPr/>
      <dgm:t>
        <a:bodyPr/>
        <a:lstStyle/>
        <a:p>
          <a:endParaRPr lang="en-US"/>
        </a:p>
      </dgm:t>
    </dgm:pt>
    <dgm:pt modelId="{460CD9C6-0794-2C4F-8813-86E05658227D}" cxnId="{A79A2858-BA0E-674D-B626-A2D850DCE5C5}" type="parTrans">
      <dgm:prSet/>
      <dgm:spPr/>
      <dgm:t>
        <a:bodyPr/>
        <a:lstStyle/>
        <a:p>
          <a:endParaRPr lang="en-US"/>
        </a:p>
      </dgm:t>
    </dgm:pt>
    <dgm:pt modelId="{49BEC056-28A0-CE4A-9385-13B9C534722D}" type="pres">
      <dgm:prSet presAssocID="{E902A62C-E653-3F46-A557-DEBB727A65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237112-BA8C-2A40-96FF-80CB27DFA23C}" type="pres">
      <dgm:prSet presAssocID="{D387C56E-1526-644E-8AF9-54E24A794D5A}" presName="compositeNode" presStyleCnt="0">
        <dgm:presLayoutVars>
          <dgm:bulletEnabled val="1"/>
        </dgm:presLayoutVars>
      </dgm:prSet>
      <dgm:spPr/>
    </dgm:pt>
    <dgm:pt modelId="{5A2687AD-3471-914E-92C0-7959E586BE94}" type="pres">
      <dgm:prSet presAssocID="{D387C56E-1526-644E-8AF9-54E24A794D5A}" presName="bgRect" presStyleLbl="node1" presStyleIdx="0" presStyleCnt="3"/>
      <dgm:spPr/>
      <dgm:t>
        <a:bodyPr/>
        <a:lstStyle/>
        <a:p>
          <a:endParaRPr lang="en-US"/>
        </a:p>
      </dgm:t>
    </dgm:pt>
    <dgm:pt modelId="{1753A89C-A86D-E846-B0DE-E753ECF3989B}" type="pres">
      <dgm:prSet presAssocID="{D387C56E-1526-644E-8AF9-54E24A794D5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6F8F1-E742-8241-89BD-C89E1DD08B5D}" type="pres">
      <dgm:prSet presAssocID="{D387C56E-1526-644E-8AF9-54E24A794D5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058CD-4216-DC47-8DCE-FEDE92E59740}" type="pres">
      <dgm:prSet presAssocID="{C54D7EF5-2C86-094B-AF0A-1D1F83ACB70F}" presName="hSp" presStyleCnt="0"/>
      <dgm:spPr/>
    </dgm:pt>
    <dgm:pt modelId="{C4D8DFE4-0825-2945-8F23-419BA20DC44A}" type="pres">
      <dgm:prSet presAssocID="{C54D7EF5-2C86-094B-AF0A-1D1F83ACB70F}" presName="vProcSp" presStyleCnt="0"/>
      <dgm:spPr/>
    </dgm:pt>
    <dgm:pt modelId="{71C86B94-06D3-A14B-834E-DB6C5F6E14F9}" type="pres">
      <dgm:prSet presAssocID="{C54D7EF5-2C86-094B-AF0A-1D1F83ACB70F}" presName="vSp1" presStyleCnt="0"/>
      <dgm:spPr/>
    </dgm:pt>
    <dgm:pt modelId="{1F762713-6252-B14C-A460-DB18A8642510}" type="pres">
      <dgm:prSet presAssocID="{C54D7EF5-2C86-094B-AF0A-1D1F83ACB70F}" presName="simulatedConn" presStyleLbl="solidFgAcc1" presStyleIdx="0" presStyleCnt="2"/>
      <dgm:spPr/>
    </dgm:pt>
    <dgm:pt modelId="{616E758B-9F92-594F-8277-06F34784F912}" type="pres">
      <dgm:prSet presAssocID="{C54D7EF5-2C86-094B-AF0A-1D1F83ACB70F}" presName="vSp2" presStyleCnt="0"/>
      <dgm:spPr/>
    </dgm:pt>
    <dgm:pt modelId="{2EDF3E0F-D9A6-2446-B3C9-8B4DFA4623EC}" type="pres">
      <dgm:prSet presAssocID="{C54D7EF5-2C86-094B-AF0A-1D1F83ACB70F}" presName="sibTrans" presStyleCnt="0"/>
      <dgm:spPr/>
    </dgm:pt>
    <dgm:pt modelId="{AD5052CA-55CF-664E-853A-99C8B15FB498}" type="pres">
      <dgm:prSet presAssocID="{08056803-A37B-F646-A3DA-3532F8DCB4DD}" presName="compositeNode" presStyleCnt="0">
        <dgm:presLayoutVars>
          <dgm:bulletEnabled val="1"/>
        </dgm:presLayoutVars>
      </dgm:prSet>
      <dgm:spPr/>
    </dgm:pt>
    <dgm:pt modelId="{04CE1D93-BFB5-7E44-A370-7BE5EBE99108}" type="pres">
      <dgm:prSet presAssocID="{08056803-A37B-F646-A3DA-3532F8DCB4DD}" presName="bgRect" presStyleLbl="node1" presStyleIdx="1" presStyleCnt="3"/>
      <dgm:spPr/>
      <dgm:t>
        <a:bodyPr/>
        <a:lstStyle/>
        <a:p>
          <a:endParaRPr lang="en-US"/>
        </a:p>
      </dgm:t>
    </dgm:pt>
    <dgm:pt modelId="{55C0AF48-CB24-EB47-9DA6-C5917B291CC8}" type="pres">
      <dgm:prSet presAssocID="{08056803-A37B-F646-A3DA-3532F8DCB4D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D4DEF-053F-8647-87D9-412CEC79FCBA}" type="pres">
      <dgm:prSet presAssocID="{08056803-A37B-F646-A3DA-3532F8DCB4D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B8310-0E02-8142-8843-0AEF6A4FE45E}" type="pres">
      <dgm:prSet presAssocID="{19359FF6-87CC-DB4A-BEFC-BA06E030F9E8}" presName="hSp" presStyleCnt="0"/>
      <dgm:spPr/>
    </dgm:pt>
    <dgm:pt modelId="{F7F023D1-F5AB-F849-A420-24205DAA7742}" type="pres">
      <dgm:prSet presAssocID="{19359FF6-87CC-DB4A-BEFC-BA06E030F9E8}" presName="vProcSp" presStyleCnt="0"/>
      <dgm:spPr/>
    </dgm:pt>
    <dgm:pt modelId="{FD670C4D-3E08-2044-A8BC-7384938F5B29}" type="pres">
      <dgm:prSet presAssocID="{19359FF6-87CC-DB4A-BEFC-BA06E030F9E8}" presName="vSp1" presStyleCnt="0"/>
      <dgm:spPr/>
    </dgm:pt>
    <dgm:pt modelId="{2BC829A1-7172-6C40-B59D-E0ED492D9628}" type="pres">
      <dgm:prSet presAssocID="{19359FF6-87CC-DB4A-BEFC-BA06E030F9E8}" presName="simulatedConn" presStyleLbl="solidFgAcc1" presStyleIdx="1" presStyleCnt="2"/>
      <dgm:spPr/>
    </dgm:pt>
    <dgm:pt modelId="{C5701241-975B-DB4B-AE8B-50DFAF5C2D14}" type="pres">
      <dgm:prSet presAssocID="{19359FF6-87CC-DB4A-BEFC-BA06E030F9E8}" presName="vSp2" presStyleCnt="0"/>
      <dgm:spPr/>
    </dgm:pt>
    <dgm:pt modelId="{05816D10-725A-A14D-B7BB-8D94E0AA6A43}" type="pres">
      <dgm:prSet presAssocID="{19359FF6-87CC-DB4A-BEFC-BA06E030F9E8}" presName="sibTrans" presStyleCnt="0"/>
      <dgm:spPr/>
    </dgm:pt>
    <dgm:pt modelId="{F2E2D990-5472-F14A-BE3A-C1E3389A3509}" type="pres">
      <dgm:prSet presAssocID="{BF449EC8-94B5-2D40-A019-DF480FC42D16}" presName="compositeNode" presStyleCnt="0">
        <dgm:presLayoutVars>
          <dgm:bulletEnabled val="1"/>
        </dgm:presLayoutVars>
      </dgm:prSet>
      <dgm:spPr/>
    </dgm:pt>
    <dgm:pt modelId="{24DE1E83-960F-E149-9794-86D2C45B64FA}" type="pres">
      <dgm:prSet presAssocID="{BF449EC8-94B5-2D40-A019-DF480FC42D16}" presName="bgRect" presStyleLbl="node1" presStyleIdx="2" presStyleCnt="3"/>
      <dgm:spPr/>
      <dgm:t>
        <a:bodyPr/>
        <a:lstStyle/>
        <a:p>
          <a:endParaRPr lang="en-US"/>
        </a:p>
      </dgm:t>
    </dgm:pt>
    <dgm:pt modelId="{158F0C82-DCDB-8E49-B79B-3A9C26DE9C72}" type="pres">
      <dgm:prSet presAssocID="{BF449EC8-94B5-2D40-A019-DF480FC42D1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D5E62-6D55-374B-B2AA-ACA33522E8BA}" type="pres">
      <dgm:prSet presAssocID="{BF449EC8-94B5-2D40-A019-DF480FC42D1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0078A-6DC9-4C2D-9DD9-A6DEE8B1A1CC}" type="presOf" srcId="{C240FD01-7001-E54E-8685-6D9326DFDF68}" destId="{A70D4DEF-053F-8647-87D9-412CEC79FCBA}" srcOrd="0" destOrd="1" presId="urn:microsoft.com/office/officeart/2005/8/layout/hProcess7#2"/>
    <dgm:cxn modelId="{1DCE5CED-55E5-0842-95EC-5AE93562742E}" srcId="{08056803-A37B-F646-A3DA-3532F8DCB4DD}" destId="{C240FD01-7001-E54E-8685-6D9326DFDF68}" srcOrd="1" destOrd="0" parTransId="{0AFAC88F-7A36-0945-B610-9B231EF82446}" sibTransId="{7B415DE0-24D8-FE42-93B0-B2A53BD9447D}"/>
    <dgm:cxn modelId="{C23586BE-CE4F-4097-AC28-2FB945B36B11}" type="presOf" srcId="{D387C56E-1526-644E-8AF9-54E24A794D5A}" destId="{5A2687AD-3471-914E-92C0-7959E586BE94}" srcOrd="0" destOrd="0" presId="urn:microsoft.com/office/officeart/2005/8/layout/hProcess7#2"/>
    <dgm:cxn modelId="{3C244F61-A96D-4759-9FDE-77CD8B577682}" type="presOf" srcId="{08056803-A37B-F646-A3DA-3532F8DCB4DD}" destId="{55C0AF48-CB24-EB47-9DA6-C5917B291CC8}" srcOrd="1" destOrd="0" presId="urn:microsoft.com/office/officeart/2005/8/layout/hProcess7#2"/>
    <dgm:cxn modelId="{CA70E79C-158F-7C4F-8BC7-E1DBE9392DAE}" srcId="{E902A62C-E653-3F46-A557-DEBB727A651B}" destId="{BF449EC8-94B5-2D40-A019-DF480FC42D16}" srcOrd="2" destOrd="0" parTransId="{09BC08A4-5E5A-8F43-845F-BC0C76E78F0A}" sibTransId="{E11F3C66-5A92-1343-A3C9-4F95D3E95975}"/>
    <dgm:cxn modelId="{F6F8CB77-B4D1-4609-B1D1-BB2963F6C520}" type="presOf" srcId="{14258037-FCAC-AF4D-B5A4-61C4E4F64D97}" destId="{A70D4DEF-053F-8647-87D9-412CEC79FCBA}" srcOrd="0" destOrd="0" presId="urn:microsoft.com/office/officeart/2005/8/layout/hProcess7#2"/>
    <dgm:cxn modelId="{A79A2858-BA0E-674D-B626-A2D850DCE5C5}" srcId="{E902A62C-E653-3F46-A557-DEBB727A651B}" destId="{D387C56E-1526-644E-8AF9-54E24A794D5A}" srcOrd="0" destOrd="0" parTransId="{460CD9C6-0794-2C4F-8813-86E05658227D}" sibTransId="{C54D7EF5-2C86-094B-AF0A-1D1F83ACB70F}"/>
    <dgm:cxn modelId="{FAD0F3C5-450B-441E-A931-5C803C4DB7CE}" type="presOf" srcId="{BD754E7B-DF92-894C-A6C1-59127E6D49A4}" destId="{B486F8F1-E742-8241-89BD-C89E1DD08B5D}" srcOrd="0" destOrd="0" presId="urn:microsoft.com/office/officeart/2005/8/layout/hProcess7#2"/>
    <dgm:cxn modelId="{1FF07330-23E2-5445-AF1D-915B483C5250}" srcId="{D387C56E-1526-644E-8AF9-54E24A794D5A}" destId="{BD754E7B-DF92-894C-A6C1-59127E6D49A4}" srcOrd="0" destOrd="0" parTransId="{C3AF5C1E-3447-5144-B12B-FE70D78DB6D0}" sibTransId="{426FD70A-6AE1-7E4D-8136-79EDFE8B386A}"/>
    <dgm:cxn modelId="{25B5D452-4D9D-F546-8CA2-78A4976D4E1A}" srcId="{08056803-A37B-F646-A3DA-3532F8DCB4DD}" destId="{14258037-FCAC-AF4D-B5A4-61C4E4F64D97}" srcOrd="0" destOrd="0" parTransId="{1CD1CD00-F045-4E4D-9BAC-42D96031D914}" sibTransId="{8D9E72A8-2CE6-5C4C-9744-9BAB9501B24B}"/>
    <dgm:cxn modelId="{914F4B4D-8853-4B8F-9A13-53CE266570FD}" type="presOf" srcId="{E902A62C-E653-3F46-A557-DEBB727A651B}" destId="{49BEC056-28A0-CE4A-9385-13B9C534722D}" srcOrd="0" destOrd="0" presId="urn:microsoft.com/office/officeart/2005/8/layout/hProcess7#2"/>
    <dgm:cxn modelId="{C5D09995-0E47-4B94-9BF3-02870B456010}" type="presOf" srcId="{BF449EC8-94B5-2D40-A019-DF480FC42D16}" destId="{24DE1E83-960F-E149-9794-86D2C45B64FA}" srcOrd="0" destOrd="0" presId="urn:microsoft.com/office/officeart/2005/8/layout/hProcess7#2"/>
    <dgm:cxn modelId="{88521651-5BCC-4786-8EC9-977F8797AA1C}" type="presOf" srcId="{AF7B5ABC-4E4D-774C-813D-1C1EEFF14760}" destId="{A70D4DEF-053F-8647-87D9-412CEC79FCBA}" srcOrd="0" destOrd="3" presId="urn:microsoft.com/office/officeart/2005/8/layout/hProcess7#2"/>
    <dgm:cxn modelId="{A0D09534-AC93-6347-8143-2988C8F4452C}" srcId="{08056803-A37B-F646-A3DA-3532F8DCB4DD}" destId="{A2190269-6D90-CE40-8750-656D96733F44}" srcOrd="2" destOrd="0" parTransId="{92A1F006-E5DC-FA4F-82C6-978ED9450D43}" sibTransId="{A79E2C90-BAA0-F345-B5C9-821B0C602B64}"/>
    <dgm:cxn modelId="{9B7FC52B-B9A3-4449-9C34-7FA832A130A7}" type="presOf" srcId="{A2190269-6D90-CE40-8750-656D96733F44}" destId="{A70D4DEF-053F-8647-87D9-412CEC79FCBA}" srcOrd="0" destOrd="2" presId="urn:microsoft.com/office/officeart/2005/8/layout/hProcess7#2"/>
    <dgm:cxn modelId="{787618BF-D294-4E5F-9A98-5496B2134648}" type="presOf" srcId="{21466726-5731-E743-8021-5F3DB6BD2D45}" destId="{E22D5E62-6D55-374B-B2AA-ACA33522E8BA}" srcOrd="0" destOrd="0" presId="urn:microsoft.com/office/officeart/2005/8/layout/hProcess7#2"/>
    <dgm:cxn modelId="{4188D098-8962-8042-9A03-A0A9DF79C5D8}" srcId="{08056803-A37B-F646-A3DA-3532F8DCB4DD}" destId="{AF7B5ABC-4E4D-774C-813D-1C1EEFF14760}" srcOrd="3" destOrd="0" parTransId="{E266AC7A-E1BD-B248-B762-76094FE8F630}" sibTransId="{257E238A-4C50-AD43-B8F1-CBAA0E8685A1}"/>
    <dgm:cxn modelId="{4F46EF0F-9600-844D-9E49-F979766CEDF9}" srcId="{E902A62C-E653-3F46-A557-DEBB727A651B}" destId="{08056803-A37B-F646-A3DA-3532F8DCB4DD}" srcOrd="1" destOrd="0" parTransId="{6E62222D-FEA5-F449-B76A-07DABCB4F8AE}" sibTransId="{19359FF6-87CC-DB4A-BEFC-BA06E030F9E8}"/>
    <dgm:cxn modelId="{FEB8E2EC-5B63-4C13-9FC3-24798F7ED740}" type="presOf" srcId="{08056803-A37B-F646-A3DA-3532F8DCB4DD}" destId="{04CE1D93-BFB5-7E44-A370-7BE5EBE99108}" srcOrd="0" destOrd="0" presId="urn:microsoft.com/office/officeart/2005/8/layout/hProcess7#2"/>
    <dgm:cxn modelId="{9CD3885E-7E0F-4476-B5CB-CD8010C7D333}" type="presOf" srcId="{BF449EC8-94B5-2D40-A019-DF480FC42D16}" destId="{158F0C82-DCDB-8E49-B79B-3A9C26DE9C72}" srcOrd="1" destOrd="0" presId="urn:microsoft.com/office/officeart/2005/8/layout/hProcess7#2"/>
    <dgm:cxn modelId="{CAC6299D-8228-4EB3-9919-92BBABC30E31}" type="presOf" srcId="{D387C56E-1526-644E-8AF9-54E24A794D5A}" destId="{1753A89C-A86D-E846-B0DE-E753ECF3989B}" srcOrd="1" destOrd="0" presId="urn:microsoft.com/office/officeart/2005/8/layout/hProcess7#2"/>
    <dgm:cxn modelId="{A47E9BDF-C22E-AA48-849E-2B3B3F806259}" srcId="{BF449EC8-94B5-2D40-A019-DF480FC42D16}" destId="{21466726-5731-E743-8021-5F3DB6BD2D45}" srcOrd="0" destOrd="0" parTransId="{54ACB317-D553-DD40-8F8E-6C12ACAF5785}" sibTransId="{08258001-CEAC-354A-8F05-4E143A8C27A6}"/>
    <dgm:cxn modelId="{32C738A3-FFFC-4F0F-A714-1F1ED3866458}" type="presParOf" srcId="{49BEC056-28A0-CE4A-9385-13B9C534722D}" destId="{09237112-BA8C-2A40-96FF-80CB27DFA23C}" srcOrd="0" destOrd="0" presId="urn:microsoft.com/office/officeart/2005/8/layout/hProcess7#2"/>
    <dgm:cxn modelId="{D50B2ED2-631A-465E-88ED-4DD103C077CC}" type="presParOf" srcId="{09237112-BA8C-2A40-96FF-80CB27DFA23C}" destId="{5A2687AD-3471-914E-92C0-7959E586BE94}" srcOrd="0" destOrd="0" presId="urn:microsoft.com/office/officeart/2005/8/layout/hProcess7#2"/>
    <dgm:cxn modelId="{183635B4-0E17-448B-A0FB-10B5BC544F7B}" type="presParOf" srcId="{09237112-BA8C-2A40-96FF-80CB27DFA23C}" destId="{1753A89C-A86D-E846-B0DE-E753ECF3989B}" srcOrd="1" destOrd="0" presId="urn:microsoft.com/office/officeart/2005/8/layout/hProcess7#2"/>
    <dgm:cxn modelId="{B313150D-4146-4FAD-8D04-256CA2918C9E}" type="presParOf" srcId="{09237112-BA8C-2A40-96FF-80CB27DFA23C}" destId="{B486F8F1-E742-8241-89BD-C89E1DD08B5D}" srcOrd="2" destOrd="0" presId="urn:microsoft.com/office/officeart/2005/8/layout/hProcess7#2"/>
    <dgm:cxn modelId="{1B5AF286-454B-4A94-B5B9-3A46C37FB533}" type="presParOf" srcId="{49BEC056-28A0-CE4A-9385-13B9C534722D}" destId="{D29058CD-4216-DC47-8DCE-FEDE92E59740}" srcOrd="1" destOrd="0" presId="urn:microsoft.com/office/officeart/2005/8/layout/hProcess7#2"/>
    <dgm:cxn modelId="{59671C1B-3184-42F6-AD91-59651D016659}" type="presParOf" srcId="{49BEC056-28A0-CE4A-9385-13B9C534722D}" destId="{C4D8DFE4-0825-2945-8F23-419BA20DC44A}" srcOrd="2" destOrd="0" presId="urn:microsoft.com/office/officeart/2005/8/layout/hProcess7#2"/>
    <dgm:cxn modelId="{E4E8C09A-A198-45BC-9F29-C1FA70735F20}" type="presParOf" srcId="{C4D8DFE4-0825-2945-8F23-419BA20DC44A}" destId="{71C86B94-06D3-A14B-834E-DB6C5F6E14F9}" srcOrd="0" destOrd="0" presId="urn:microsoft.com/office/officeart/2005/8/layout/hProcess7#2"/>
    <dgm:cxn modelId="{5E60CA8C-3DF5-4A37-9338-30ED4A434368}" type="presParOf" srcId="{C4D8DFE4-0825-2945-8F23-419BA20DC44A}" destId="{1F762713-6252-B14C-A460-DB18A8642510}" srcOrd="1" destOrd="0" presId="urn:microsoft.com/office/officeart/2005/8/layout/hProcess7#2"/>
    <dgm:cxn modelId="{52545708-BB60-4623-ADCA-59E21F7C94AC}" type="presParOf" srcId="{C4D8DFE4-0825-2945-8F23-419BA20DC44A}" destId="{616E758B-9F92-594F-8277-06F34784F912}" srcOrd="2" destOrd="0" presId="urn:microsoft.com/office/officeart/2005/8/layout/hProcess7#2"/>
    <dgm:cxn modelId="{C12BCA39-1859-4166-B89C-0F6A22B29D1C}" type="presParOf" srcId="{49BEC056-28A0-CE4A-9385-13B9C534722D}" destId="{2EDF3E0F-D9A6-2446-B3C9-8B4DFA4623EC}" srcOrd="3" destOrd="0" presId="urn:microsoft.com/office/officeart/2005/8/layout/hProcess7#2"/>
    <dgm:cxn modelId="{92C7AF8B-DB69-4902-9158-9A534F02A1A3}" type="presParOf" srcId="{49BEC056-28A0-CE4A-9385-13B9C534722D}" destId="{AD5052CA-55CF-664E-853A-99C8B15FB498}" srcOrd="4" destOrd="0" presId="urn:microsoft.com/office/officeart/2005/8/layout/hProcess7#2"/>
    <dgm:cxn modelId="{DB2EE704-2134-43F2-AAC6-1787F61E0292}" type="presParOf" srcId="{AD5052CA-55CF-664E-853A-99C8B15FB498}" destId="{04CE1D93-BFB5-7E44-A370-7BE5EBE99108}" srcOrd="0" destOrd="0" presId="urn:microsoft.com/office/officeart/2005/8/layout/hProcess7#2"/>
    <dgm:cxn modelId="{4BDD08DC-F5F1-4495-B4FD-6E092EC465C9}" type="presParOf" srcId="{AD5052CA-55CF-664E-853A-99C8B15FB498}" destId="{55C0AF48-CB24-EB47-9DA6-C5917B291CC8}" srcOrd="1" destOrd="0" presId="urn:microsoft.com/office/officeart/2005/8/layout/hProcess7#2"/>
    <dgm:cxn modelId="{0D6D80C8-71DA-4E9C-A6E1-E69BD5607B70}" type="presParOf" srcId="{AD5052CA-55CF-664E-853A-99C8B15FB498}" destId="{A70D4DEF-053F-8647-87D9-412CEC79FCBA}" srcOrd="2" destOrd="0" presId="urn:microsoft.com/office/officeart/2005/8/layout/hProcess7#2"/>
    <dgm:cxn modelId="{48E1A942-5068-4AEF-806E-245AB8679D8E}" type="presParOf" srcId="{49BEC056-28A0-CE4A-9385-13B9C534722D}" destId="{0A4B8310-0E02-8142-8843-0AEF6A4FE45E}" srcOrd="5" destOrd="0" presId="urn:microsoft.com/office/officeart/2005/8/layout/hProcess7#2"/>
    <dgm:cxn modelId="{31AD6C1C-179A-4447-8969-E396341EE25C}" type="presParOf" srcId="{49BEC056-28A0-CE4A-9385-13B9C534722D}" destId="{F7F023D1-F5AB-F849-A420-24205DAA7742}" srcOrd="6" destOrd="0" presId="urn:microsoft.com/office/officeart/2005/8/layout/hProcess7#2"/>
    <dgm:cxn modelId="{30F57B70-881B-47B8-B48E-10082EE6939D}" type="presParOf" srcId="{F7F023D1-F5AB-F849-A420-24205DAA7742}" destId="{FD670C4D-3E08-2044-A8BC-7384938F5B29}" srcOrd="0" destOrd="0" presId="urn:microsoft.com/office/officeart/2005/8/layout/hProcess7#2"/>
    <dgm:cxn modelId="{75071512-6C43-401E-9D54-AA02EE058705}" type="presParOf" srcId="{F7F023D1-F5AB-F849-A420-24205DAA7742}" destId="{2BC829A1-7172-6C40-B59D-E0ED492D9628}" srcOrd="1" destOrd="0" presId="urn:microsoft.com/office/officeart/2005/8/layout/hProcess7#2"/>
    <dgm:cxn modelId="{82BC09F0-B082-4300-9BB8-EE14574C1683}" type="presParOf" srcId="{F7F023D1-F5AB-F849-A420-24205DAA7742}" destId="{C5701241-975B-DB4B-AE8B-50DFAF5C2D14}" srcOrd="2" destOrd="0" presId="urn:microsoft.com/office/officeart/2005/8/layout/hProcess7#2"/>
    <dgm:cxn modelId="{68DF2805-6BD7-4315-88E9-453168C56DF9}" type="presParOf" srcId="{49BEC056-28A0-CE4A-9385-13B9C534722D}" destId="{05816D10-725A-A14D-B7BB-8D94E0AA6A43}" srcOrd="7" destOrd="0" presId="urn:microsoft.com/office/officeart/2005/8/layout/hProcess7#2"/>
    <dgm:cxn modelId="{F31D18EA-C904-4497-952C-85DD8E4A2F49}" type="presParOf" srcId="{49BEC056-28A0-CE4A-9385-13B9C534722D}" destId="{F2E2D990-5472-F14A-BE3A-C1E3389A3509}" srcOrd="8" destOrd="0" presId="urn:microsoft.com/office/officeart/2005/8/layout/hProcess7#2"/>
    <dgm:cxn modelId="{A723BB5A-C4EE-4B20-A49F-5EC17FBA0C41}" type="presParOf" srcId="{F2E2D990-5472-F14A-BE3A-C1E3389A3509}" destId="{24DE1E83-960F-E149-9794-86D2C45B64FA}" srcOrd="0" destOrd="0" presId="urn:microsoft.com/office/officeart/2005/8/layout/hProcess7#2"/>
    <dgm:cxn modelId="{8F5050DC-3E10-4DD8-BFE9-BA54A909F148}" type="presParOf" srcId="{F2E2D990-5472-F14A-BE3A-C1E3389A3509}" destId="{158F0C82-DCDB-8E49-B79B-3A9C26DE9C72}" srcOrd="1" destOrd="0" presId="urn:microsoft.com/office/officeart/2005/8/layout/hProcess7#2"/>
    <dgm:cxn modelId="{1724A6FF-D7A6-4357-9E8C-23527BBAF891}" type="presParOf" srcId="{F2E2D990-5472-F14A-BE3A-C1E3389A3509}" destId="{E22D5E62-6D55-374B-B2AA-ACA33522E8BA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649D7-E2E1-7A42-BF73-37C9F192B582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7D040-4A3A-C14F-8FF7-A801F5F2CB9C}">
      <dgm:prSet phldrT="[Text]" custT="1"/>
      <dgm:spPr>
        <a:solidFill>
          <a:srgbClr val="000090"/>
        </a:solidFill>
      </dgm:spPr>
      <dgm:t>
        <a:bodyPr/>
        <a:lstStyle/>
        <a:p>
          <a:r>
            <a:rPr lang="en-US" sz="4400" dirty="0" smtClean="0">
              <a:solidFill>
                <a:srgbClr val="FFFFFF"/>
              </a:solidFill>
            </a:rPr>
            <a:t>BIRU</a:t>
          </a:r>
          <a:endParaRPr lang="en-US" sz="4400" dirty="0">
            <a:solidFill>
              <a:srgbClr val="FFFFFF"/>
            </a:solidFill>
          </a:endParaRPr>
        </a:p>
      </dgm:t>
    </dgm:pt>
    <dgm:pt modelId="{27C0FFCB-CB46-E145-8AD8-E78D6BCF69F9}" cxnId="{ABFD1301-C82E-2840-A1E2-37E126128D91}" type="parTrans">
      <dgm:prSet/>
      <dgm:spPr/>
      <dgm:t>
        <a:bodyPr/>
        <a:lstStyle/>
        <a:p>
          <a:endParaRPr lang="en-US"/>
        </a:p>
      </dgm:t>
    </dgm:pt>
    <dgm:pt modelId="{E56D9FA7-6E93-0542-8718-D1055665FC9B}" cxnId="{ABFD1301-C82E-2840-A1E2-37E126128D91}" type="sibTrans">
      <dgm:prSet/>
      <dgm:spPr/>
      <dgm:t>
        <a:bodyPr/>
        <a:lstStyle/>
        <a:p>
          <a:endParaRPr lang="en-US"/>
        </a:p>
      </dgm:t>
    </dgm:pt>
    <dgm:pt modelId="{A3BEA89E-B0C2-1041-B36D-AE287D6ADCC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dirty="0" err="1" smtClean="0"/>
            <a:t>Melakukan</a:t>
          </a:r>
          <a:r>
            <a:rPr lang="en-US" sz="1000" dirty="0" smtClean="0"/>
            <a:t> </a:t>
          </a:r>
          <a:r>
            <a:rPr lang="en-US" sz="1000" dirty="0" err="1" smtClean="0"/>
            <a:t>pelaporan</a:t>
          </a:r>
          <a:r>
            <a:rPr lang="en-US" sz="1000" dirty="0" smtClean="0"/>
            <a:t> </a:t>
          </a:r>
          <a:r>
            <a:rPr lang="en-US" sz="1000" dirty="0" err="1" smtClean="0"/>
            <a:t>khusus</a:t>
          </a:r>
          <a:r>
            <a:rPr lang="en-US" sz="1000" dirty="0" smtClean="0"/>
            <a:t> </a:t>
          </a:r>
          <a:r>
            <a:rPr lang="en-US" sz="1000" dirty="0" err="1" smtClean="0"/>
            <a:t>pengelolaan</a:t>
          </a:r>
          <a:r>
            <a:rPr lang="en-US" sz="1000" dirty="0" smtClean="0"/>
            <a:t> </a:t>
          </a:r>
          <a:r>
            <a:rPr lang="en-US" sz="1000" dirty="0" err="1" smtClean="0"/>
            <a:t>limbah</a:t>
          </a:r>
          <a:r>
            <a:rPr lang="en-US" sz="1000" dirty="0" smtClean="0"/>
            <a:t> B3 </a:t>
          </a:r>
          <a:r>
            <a:rPr lang="en-US" sz="1000" dirty="0" err="1" smtClean="0"/>
            <a:t>secara</a:t>
          </a:r>
          <a:r>
            <a:rPr lang="en-US" sz="1000" dirty="0" smtClean="0"/>
            <a:t> </a:t>
          </a:r>
          <a:r>
            <a:rPr lang="en-US" sz="1000" dirty="0" err="1" smtClean="0"/>
            <a:t>teratur</a:t>
          </a:r>
          <a:r>
            <a:rPr lang="en-US" sz="1000" dirty="0" smtClean="0"/>
            <a:t> </a:t>
          </a:r>
          <a:r>
            <a:rPr lang="id-ID" sz="1000" dirty="0" smtClean="0"/>
            <a:t>dengan substansi pelaporan sesuai format pada Lampiran XX </a:t>
          </a:r>
          <a:endParaRPr lang="en-US" sz="1000" dirty="0"/>
        </a:p>
      </dgm:t>
    </dgm:pt>
    <dgm:pt modelId="{93E38ADC-A7DE-0E46-8B75-F855BD369EEE}" cxnId="{F553C68E-FE98-5F42-9D70-03082DF2971F}" type="parTrans">
      <dgm:prSet/>
      <dgm:spPr/>
      <dgm:t>
        <a:bodyPr/>
        <a:lstStyle/>
        <a:p>
          <a:endParaRPr lang="en-US"/>
        </a:p>
      </dgm:t>
    </dgm:pt>
    <dgm:pt modelId="{806CCB10-7EEF-CE49-A22A-944448BD91E9}" cxnId="{F553C68E-FE98-5F42-9D70-03082DF2971F}" type="sibTrans">
      <dgm:prSet/>
      <dgm:spPr/>
      <dgm:t>
        <a:bodyPr/>
        <a:lstStyle/>
        <a:p>
          <a:endParaRPr lang="en-US"/>
        </a:p>
      </dgm:t>
    </dgm:pt>
    <dgm:pt modelId="{48B5CD4B-B197-A446-95D1-0C31B2EEDD44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dirty="0" err="1" smtClean="0"/>
            <a:t>Frekuensi</a:t>
          </a:r>
          <a:r>
            <a:rPr lang="en-US" sz="1100" dirty="0" smtClean="0"/>
            <a:t> </a:t>
          </a:r>
          <a:r>
            <a:rPr lang="en-US" sz="1100" dirty="0" err="1" smtClean="0"/>
            <a:t>pelaporan</a:t>
          </a:r>
          <a:r>
            <a:rPr lang="id-ID" sz="1100" dirty="0" smtClean="0"/>
            <a:t> sesuai dengan </a:t>
          </a:r>
          <a:r>
            <a:rPr lang="en-US" sz="1100" dirty="0" err="1" smtClean="0"/>
            <a:t>ketentuan</a:t>
          </a:r>
          <a:r>
            <a:rPr lang="en-US" sz="1100" dirty="0" smtClean="0"/>
            <a:t> </a:t>
          </a:r>
          <a:r>
            <a:rPr lang="en-US" sz="1100" dirty="0" err="1" smtClean="0"/>
            <a:t>dalam</a:t>
          </a:r>
          <a:r>
            <a:rPr lang="en-US" sz="1100" dirty="0" smtClean="0"/>
            <a:t> </a:t>
          </a:r>
          <a:r>
            <a:rPr lang="id-ID" sz="1100" dirty="0" smtClean="0"/>
            <a:t>izin atau peraturan (paling sedikit 1 kali dalam 3 bulan).</a:t>
          </a:r>
          <a:endParaRPr lang="en-US" sz="1100" dirty="0"/>
        </a:p>
      </dgm:t>
    </dgm:pt>
    <dgm:pt modelId="{C76C862E-0182-B246-8D16-431A41E0067B}" cxnId="{89EDE649-7531-BF44-AFAA-8B1304B98B84}" type="parTrans">
      <dgm:prSet/>
      <dgm:spPr/>
      <dgm:t>
        <a:bodyPr/>
        <a:lstStyle/>
        <a:p>
          <a:endParaRPr lang="en-US"/>
        </a:p>
      </dgm:t>
    </dgm:pt>
    <dgm:pt modelId="{B965AA4A-B376-424E-A371-9097C3B76BF3}" cxnId="{89EDE649-7531-BF44-AFAA-8B1304B98B84}" type="sibTrans">
      <dgm:prSet/>
      <dgm:spPr/>
      <dgm:t>
        <a:bodyPr/>
        <a:lstStyle/>
        <a:p>
          <a:endParaRPr lang="en-US"/>
        </a:p>
      </dgm:t>
    </dgm:pt>
    <dgm:pt modelId="{37E1CB86-A988-FD47-B0E6-6295396D952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400" dirty="0" smtClean="0">
              <a:solidFill>
                <a:srgbClr val="FFFFFF"/>
              </a:solidFill>
            </a:rPr>
            <a:t>MERAH</a:t>
          </a:r>
          <a:endParaRPr lang="en-US" sz="4400" dirty="0">
            <a:solidFill>
              <a:srgbClr val="FFFFFF"/>
            </a:solidFill>
          </a:endParaRPr>
        </a:p>
      </dgm:t>
    </dgm:pt>
    <dgm:pt modelId="{2B8055C0-4847-D74A-B3CF-950EEA378BF4}" cxnId="{602E05BE-15AC-6347-A551-427E7433ECD5}" type="parTrans">
      <dgm:prSet/>
      <dgm:spPr/>
      <dgm:t>
        <a:bodyPr/>
        <a:lstStyle/>
        <a:p>
          <a:endParaRPr lang="en-US"/>
        </a:p>
      </dgm:t>
    </dgm:pt>
    <dgm:pt modelId="{783095EB-6854-5B48-9BFA-EDE59E301C22}" cxnId="{602E05BE-15AC-6347-A551-427E7433ECD5}" type="sibTrans">
      <dgm:prSet/>
      <dgm:spPr/>
      <dgm:t>
        <a:bodyPr/>
        <a:lstStyle/>
        <a:p>
          <a:endParaRPr lang="en-US"/>
        </a:p>
      </dgm:t>
    </dgm:pt>
    <dgm:pt modelId="{32CF056C-E962-8D41-BB35-B5C25C49AE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100" dirty="0" smtClean="0"/>
            <a:t>Tidak m</a:t>
          </a:r>
          <a:r>
            <a:rPr lang="en-US" sz="1100" dirty="0" err="1" smtClean="0"/>
            <a:t>elakukan</a:t>
          </a:r>
          <a:r>
            <a:rPr lang="en-US" sz="1100" dirty="0" smtClean="0"/>
            <a:t> </a:t>
          </a:r>
          <a:r>
            <a:rPr lang="en-US" sz="1100" dirty="0" err="1" smtClean="0"/>
            <a:t>pelaporan</a:t>
          </a:r>
          <a:r>
            <a:rPr lang="en-US" sz="1100" dirty="0" smtClean="0"/>
            <a:t> </a:t>
          </a:r>
          <a:r>
            <a:rPr lang="id-ID" sz="1100" dirty="0" smtClean="0"/>
            <a:t>khusus </a:t>
          </a:r>
          <a:r>
            <a:rPr lang="en-US" sz="1100" dirty="0" err="1" smtClean="0"/>
            <a:t>pengelolaan</a:t>
          </a:r>
          <a:r>
            <a:rPr lang="en-US" sz="1100" dirty="0" smtClean="0"/>
            <a:t> </a:t>
          </a:r>
          <a:r>
            <a:rPr lang="en-US" sz="1100" dirty="0" err="1" smtClean="0"/>
            <a:t>limbah</a:t>
          </a:r>
          <a:r>
            <a:rPr lang="en-US" sz="1100" dirty="0" smtClean="0"/>
            <a:t> B3</a:t>
          </a:r>
          <a:endParaRPr lang="en-US" sz="1100" dirty="0"/>
        </a:p>
      </dgm:t>
    </dgm:pt>
    <dgm:pt modelId="{1DD25629-1D11-6A4F-B1F2-B842F5F62065}" cxnId="{DAF2EE3A-6A7C-AB4F-8B57-8B61ADE6C814}" type="parTrans">
      <dgm:prSet/>
      <dgm:spPr/>
      <dgm:t>
        <a:bodyPr/>
        <a:lstStyle/>
        <a:p>
          <a:endParaRPr lang="en-US"/>
        </a:p>
      </dgm:t>
    </dgm:pt>
    <dgm:pt modelId="{9E502CBA-976C-3F46-920E-3801B56A2B0F}" cxnId="{DAF2EE3A-6A7C-AB4F-8B57-8B61ADE6C814}" type="sibTrans">
      <dgm:prSet/>
      <dgm:spPr/>
      <dgm:t>
        <a:bodyPr/>
        <a:lstStyle/>
        <a:p>
          <a:endParaRPr lang="en-US"/>
        </a:p>
      </dgm:t>
    </dgm:pt>
    <dgm:pt modelId="{3C8FB00B-5CC5-D14A-902E-B14D525B7BA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100" dirty="0" smtClean="0"/>
            <a:t>M</a:t>
          </a:r>
          <a:r>
            <a:rPr lang="en-US" sz="1100" dirty="0" err="1" smtClean="0"/>
            <a:t>elakukan</a:t>
          </a:r>
          <a:r>
            <a:rPr lang="en-US" sz="1100" dirty="0" smtClean="0"/>
            <a:t> </a:t>
          </a:r>
          <a:r>
            <a:rPr lang="en-US" sz="1100" dirty="0" err="1" smtClean="0"/>
            <a:t>pelaporan</a:t>
          </a:r>
          <a:r>
            <a:rPr lang="en-US" sz="1100" dirty="0" smtClean="0"/>
            <a:t> </a:t>
          </a:r>
          <a:r>
            <a:rPr lang="id-ID" sz="1100" dirty="0" smtClean="0"/>
            <a:t>tetapi substansi pelaporan tidak sesuai format pelaporan pada Lampiran XX </a:t>
          </a:r>
          <a:r>
            <a:rPr lang="en-US" sz="1100" dirty="0" smtClean="0"/>
            <a:t>)</a:t>
          </a:r>
          <a:endParaRPr lang="en-US" sz="1100" dirty="0"/>
        </a:p>
      </dgm:t>
    </dgm:pt>
    <dgm:pt modelId="{DA42BE41-0176-D849-B85D-DC591130114C}" cxnId="{9FEC1354-90E7-B841-93C7-2C728A27F611}" type="parTrans">
      <dgm:prSet/>
      <dgm:spPr/>
      <dgm:t>
        <a:bodyPr/>
        <a:lstStyle/>
        <a:p>
          <a:endParaRPr lang="en-US"/>
        </a:p>
      </dgm:t>
    </dgm:pt>
    <dgm:pt modelId="{C3325F37-EA38-2C40-ADF2-97CEE212A415}" cxnId="{9FEC1354-90E7-B841-93C7-2C728A27F611}" type="sibTrans">
      <dgm:prSet/>
      <dgm:spPr/>
      <dgm:t>
        <a:bodyPr/>
        <a:lstStyle/>
        <a:p>
          <a:endParaRPr lang="en-US"/>
        </a:p>
      </dgm:t>
    </dgm:pt>
    <dgm:pt modelId="{92BA9988-2D8D-9C46-8C95-D1EF185A7EB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smtClean="0">
              <a:solidFill>
                <a:srgbClr val="FFFFFF"/>
              </a:solidFill>
            </a:rPr>
            <a:t>HITAM</a:t>
          </a:r>
          <a:endParaRPr lang="en-US" sz="4400" dirty="0">
            <a:solidFill>
              <a:srgbClr val="FFFFFF"/>
            </a:solidFill>
          </a:endParaRPr>
        </a:p>
      </dgm:t>
    </dgm:pt>
    <dgm:pt modelId="{8440DD5A-5C2B-1D4C-B56F-5F65A0A22869}" cxnId="{76DED78A-8AAE-814E-ABD8-62740D878550}" type="parTrans">
      <dgm:prSet/>
      <dgm:spPr/>
      <dgm:t>
        <a:bodyPr/>
        <a:lstStyle/>
        <a:p>
          <a:endParaRPr lang="en-US"/>
        </a:p>
      </dgm:t>
    </dgm:pt>
    <dgm:pt modelId="{4B23DF84-FEA4-B146-AB34-C711CBF8A13E}" cxnId="{76DED78A-8AAE-814E-ABD8-62740D878550}" type="sibTrans">
      <dgm:prSet/>
      <dgm:spPr/>
      <dgm:t>
        <a:bodyPr/>
        <a:lstStyle/>
        <a:p>
          <a:endParaRPr lang="en-US"/>
        </a:p>
      </dgm:t>
    </dgm:pt>
    <dgm:pt modelId="{70A6DBB7-ECD4-084F-9106-8935195B2E69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100" dirty="0" smtClean="0"/>
            <a:t>Menyampaikan </a:t>
          </a:r>
          <a:r>
            <a:rPr lang="en-US" sz="1100" dirty="0" err="1" smtClean="0"/>
            <a:t>pelaporan</a:t>
          </a:r>
          <a:r>
            <a:rPr lang="en-US" sz="1100" dirty="0" smtClean="0"/>
            <a:t> </a:t>
          </a:r>
          <a:r>
            <a:rPr lang="en-US" sz="1100" dirty="0" err="1" smtClean="0"/>
            <a:t>kepada</a:t>
          </a:r>
          <a:r>
            <a:rPr lang="en-US" sz="1100" dirty="0" smtClean="0"/>
            <a:t> KLH</a:t>
          </a:r>
          <a:r>
            <a:rPr lang="id-ID" sz="1100" dirty="0" smtClean="0"/>
            <a:t>K</a:t>
          </a:r>
          <a:r>
            <a:rPr lang="en-US" sz="1100" dirty="0" smtClean="0"/>
            <a:t>, BLH </a:t>
          </a:r>
          <a:r>
            <a:rPr lang="en-US" sz="1100" dirty="0" err="1" smtClean="0"/>
            <a:t>Provinsi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BLH </a:t>
          </a:r>
          <a:r>
            <a:rPr lang="en-US" sz="1100" dirty="0" err="1" smtClean="0"/>
            <a:t>Kabupaten</a:t>
          </a:r>
          <a:r>
            <a:rPr lang="en-US" sz="1100" dirty="0" smtClean="0"/>
            <a:t>/ Kota (</a:t>
          </a:r>
          <a:r>
            <a:rPr lang="en-US" sz="1100" dirty="0" err="1" smtClean="0"/>
            <a:t>termasuk</a:t>
          </a:r>
          <a:r>
            <a:rPr lang="en-US" sz="1100" dirty="0" smtClean="0"/>
            <a:t> </a:t>
          </a:r>
          <a:r>
            <a:rPr lang="id-ID" sz="1100" dirty="0" smtClean="0"/>
            <a:t>PPE (Pusat Pengelolaan Ekoregion) j</a:t>
          </a:r>
          <a:r>
            <a:rPr lang="en-US" sz="1100" dirty="0" err="1" smtClean="0"/>
            <a:t>ika</a:t>
          </a:r>
          <a:r>
            <a:rPr lang="en-US" sz="1100" dirty="0" smtClean="0"/>
            <a:t> </a:t>
          </a:r>
          <a:r>
            <a:rPr lang="en-US" sz="1100" dirty="0" err="1" smtClean="0"/>
            <a:t>tercantum</a:t>
          </a:r>
          <a:r>
            <a:rPr lang="en-US" sz="1100" dirty="0" smtClean="0"/>
            <a:t> </a:t>
          </a:r>
          <a:r>
            <a:rPr lang="en-US" sz="1100" dirty="0" err="1" smtClean="0"/>
            <a:t>dalam</a:t>
          </a:r>
          <a:r>
            <a:rPr lang="en-US" sz="1100" dirty="0" smtClean="0"/>
            <a:t>  </a:t>
          </a:r>
          <a:r>
            <a:rPr lang="en-US" sz="1100" dirty="0" err="1" smtClean="0"/>
            <a:t>izin</a:t>
          </a:r>
          <a:r>
            <a:rPr lang="en-US" sz="1100" dirty="0" smtClean="0"/>
            <a:t>)</a:t>
          </a:r>
          <a:endParaRPr lang="en-US" sz="1100" dirty="0"/>
        </a:p>
      </dgm:t>
    </dgm:pt>
    <dgm:pt modelId="{9E229E44-E2AD-E741-A947-64FD6A89578B}" cxnId="{8A659958-C188-9547-AE80-F2CFC38C3A39}" type="parTrans">
      <dgm:prSet/>
      <dgm:spPr/>
      <dgm:t>
        <a:bodyPr/>
        <a:lstStyle/>
        <a:p>
          <a:endParaRPr lang="en-US"/>
        </a:p>
      </dgm:t>
    </dgm:pt>
    <dgm:pt modelId="{A218C16E-7446-F143-9135-FB9B3681698F}" cxnId="{8A659958-C188-9547-AE80-F2CFC38C3A39}" type="sibTrans">
      <dgm:prSet/>
      <dgm:spPr/>
      <dgm:t>
        <a:bodyPr/>
        <a:lstStyle/>
        <a:p>
          <a:endParaRPr lang="en-US"/>
        </a:p>
      </dgm:t>
    </dgm:pt>
    <dgm:pt modelId="{F449A277-F21E-D345-BF2F-038F29855A43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dirty="0" err="1" smtClean="0"/>
            <a:t>Frekuensi</a:t>
          </a:r>
          <a:r>
            <a:rPr lang="en-US" sz="1100" dirty="0" smtClean="0"/>
            <a:t> </a:t>
          </a:r>
          <a:r>
            <a:rPr lang="en-US" sz="1100" dirty="0" err="1" smtClean="0"/>
            <a:t>pelaporan</a:t>
          </a:r>
          <a:r>
            <a:rPr lang="id-ID" sz="1100" dirty="0" smtClean="0"/>
            <a:t> tidak sesuai dengan </a:t>
          </a:r>
          <a:r>
            <a:rPr lang="en-US" sz="1100" dirty="0" err="1" smtClean="0"/>
            <a:t>ketentuan</a:t>
          </a:r>
          <a:r>
            <a:rPr lang="en-US" sz="1100" dirty="0" smtClean="0"/>
            <a:t> </a:t>
          </a:r>
          <a:r>
            <a:rPr lang="id-ID" sz="1100" dirty="0" smtClean="0"/>
            <a:t>izin atau peraturan (paling sedikit 1 kali dalam 3 bulan)</a:t>
          </a:r>
          <a:endParaRPr lang="en-US" sz="1100" dirty="0"/>
        </a:p>
      </dgm:t>
    </dgm:pt>
    <dgm:pt modelId="{3978E092-6DC2-2E45-B3D2-EE2A9D18CE5A}" cxnId="{5397EC2D-17A3-B240-A2DE-D75C531FE6E7}" type="parTrans">
      <dgm:prSet/>
      <dgm:spPr/>
      <dgm:t>
        <a:bodyPr/>
        <a:lstStyle/>
        <a:p>
          <a:endParaRPr lang="en-US"/>
        </a:p>
      </dgm:t>
    </dgm:pt>
    <dgm:pt modelId="{6512C411-432A-B142-B42C-863A2A945546}" cxnId="{5397EC2D-17A3-B240-A2DE-D75C531FE6E7}" type="sibTrans">
      <dgm:prSet/>
      <dgm:spPr/>
      <dgm:t>
        <a:bodyPr/>
        <a:lstStyle/>
        <a:p>
          <a:endParaRPr lang="en-US"/>
        </a:p>
      </dgm:t>
    </dgm:pt>
    <dgm:pt modelId="{A7188A2B-8283-5146-B953-4B4647B451ED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100" dirty="0" smtClean="0"/>
            <a:t>Tidak mmenyampaikan </a:t>
          </a:r>
          <a:r>
            <a:rPr lang="en-US" sz="1100" dirty="0" err="1" smtClean="0"/>
            <a:t>pelaporan</a:t>
          </a:r>
          <a:r>
            <a:rPr lang="en-US" sz="1100" dirty="0" smtClean="0"/>
            <a:t> </a:t>
          </a:r>
          <a:r>
            <a:rPr lang="en-US" sz="1100" dirty="0" err="1" smtClean="0"/>
            <a:t>kepada</a:t>
          </a:r>
          <a:r>
            <a:rPr lang="en-US" sz="1100" dirty="0" smtClean="0"/>
            <a:t> KLH</a:t>
          </a:r>
          <a:r>
            <a:rPr lang="id-ID" sz="1100" dirty="0" smtClean="0"/>
            <a:t>K</a:t>
          </a:r>
          <a:r>
            <a:rPr lang="en-US" sz="1100" dirty="0" smtClean="0"/>
            <a:t>, BLH </a:t>
          </a:r>
          <a:r>
            <a:rPr lang="en-US" sz="1100" dirty="0" err="1" smtClean="0"/>
            <a:t>Provinsi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BLH </a:t>
          </a:r>
          <a:r>
            <a:rPr lang="en-US" sz="1100" dirty="0" err="1" smtClean="0"/>
            <a:t>Kabupaten</a:t>
          </a:r>
          <a:r>
            <a:rPr lang="en-US" sz="1100" dirty="0" smtClean="0"/>
            <a:t>/Kota</a:t>
          </a:r>
          <a:r>
            <a:rPr lang="id-ID" sz="1100" dirty="0" smtClean="0"/>
            <a:t>, PPE (Pusat Pengelolaan Ekoregion) j</a:t>
          </a:r>
          <a:r>
            <a:rPr lang="en-US" sz="1100" dirty="0" err="1" smtClean="0"/>
            <a:t>ika</a:t>
          </a:r>
          <a:r>
            <a:rPr lang="en-US" sz="1100" dirty="0" smtClean="0"/>
            <a:t> </a:t>
          </a:r>
          <a:r>
            <a:rPr lang="en-US" sz="1100" dirty="0" err="1" smtClean="0"/>
            <a:t>tercantum</a:t>
          </a:r>
          <a:r>
            <a:rPr lang="en-US" sz="1100" dirty="0" smtClean="0"/>
            <a:t> </a:t>
          </a:r>
          <a:r>
            <a:rPr lang="en-US" sz="1100" dirty="0" err="1" smtClean="0"/>
            <a:t>dalam</a:t>
          </a:r>
          <a:r>
            <a:rPr lang="en-US" sz="1100" dirty="0" smtClean="0"/>
            <a:t>  </a:t>
          </a:r>
          <a:r>
            <a:rPr lang="en-US" sz="1100" dirty="0" err="1" smtClean="0"/>
            <a:t>izin</a:t>
          </a:r>
          <a:r>
            <a:rPr lang="en-US" sz="1100" dirty="0" smtClean="0"/>
            <a:t>)</a:t>
          </a:r>
          <a:r>
            <a:rPr lang="id-ID" sz="1100" dirty="0" smtClean="0"/>
            <a:t>. </a:t>
          </a:r>
          <a:endParaRPr lang="en-US" sz="1100" dirty="0"/>
        </a:p>
      </dgm:t>
    </dgm:pt>
    <dgm:pt modelId="{9651D70E-B646-1C44-B8AA-132520E1A092}" cxnId="{BB3A841B-764F-3348-BAB3-C67F764B1A68}" type="parTrans">
      <dgm:prSet/>
      <dgm:spPr/>
      <dgm:t>
        <a:bodyPr/>
        <a:lstStyle/>
        <a:p>
          <a:endParaRPr lang="en-US"/>
        </a:p>
      </dgm:t>
    </dgm:pt>
    <dgm:pt modelId="{52A21162-6E91-3D44-BE72-9680B544A89E}" cxnId="{BB3A841B-764F-3348-BAB3-C67F764B1A68}" type="sibTrans">
      <dgm:prSet/>
      <dgm:spPr/>
      <dgm:t>
        <a:bodyPr/>
        <a:lstStyle/>
        <a:p>
          <a:endParaRPr lang="en-US"/>
        </a:p>
      </dgm:t>
    </dgm:pt>
    <dgm:pt modelId="{82F4B5B7-4415-1F4F-9F0E-6C85A6E54CCC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</a:rPr>
            <a:t>Tidak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ada</a:t>
          </a:r>
          <a:endParaRPr lang="id-ID" sz="2000" dirty="0" smtClean="0">
            <a:solidFill>
              <a:schemeClr val="bg1"/>
            </a:solidFill>
          </a:endParaRPr>
        </a:p>
        <a:p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kriteria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hitam</a:t>
          </a:r>
          <a:endParaRPr lang="en-US" sz="2000" dirty="0"/>
        </a:p>
      </dgm:t>
    </dgm:pt>
    <dgm:pt modelId="{D1344363-982E-6448-817D-21E1646A1406}" cxnId="{0E853483-DC1A-9E4E-A7A5-92FE158AE514}" type="sibTrans">
      <dgm:prSet/>
      <dgm:spPr/>
      <dgm:t>
        <a:bodyPr/>
        <a:lstStyle/>
        <a:p>
          <a:endParaRPr lang="en-US"/>
        </a:p>
      </dgm:t>
    </dgm:pt>
    <dgm:pt modelId="{E17A2782-0FEE-A34E-8536-F4465BF49687}" cxnId="{0E853483-DC1A-9E4E-A7A5-92FE158AE514}" type="parTrans">
      <dgm:prSet/>
      <dgm:spPr/>
      <dgm:t>
        <a:bodyPr/>
        <a:lstStyle/>
        <a:p>
          <a:endParaRPr lang="en-US"/>
        </a:p>
      </dgm:t>
    </dgm:pt>
    <dgm:pt modelId="{A67E24AA-D040-D941-B750-296459501D09}" type="pres">
      <dgm:prSet presAssocID="{9DF649D7-E2E1-7A42-BF73-37C9F192B5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B641B1-DD37-8A40-9823-BF0C61D689C0}" type="pres">
      <dgm:prSet presAssocID="{9CE7D040-4A3A-C14F-8FF7-A801F5F2CB9C}" presName="compNode" presStyleCnt="0"/>
      <dgm:spPr/>
    </dgm:pt>
    <dgm:pt modelId="{D7C9C894-F258-F249-8EF7-6F90E81D356E}" type="pres">
      <dgm:prSet presAssocID="{9CE7D040-4A3A-C14F-8FF7-A801F5F2CB9C}" presName="aNode" presStyleLbl="bgShp" presStyleIdx="0" presStyleCnt="3"/>
      <dgm:spPr/>
      <dgm:t>
        <a:bodyPr/>
        <a:lstStyle/>
        <a:p>
          <a:endParaRPr lang="en-US"/>
        </a:p>
      </dgm:t>
    </dgm:pt>
    <dgm:pt modelId="{0EA43D80-AE77-644D-BA56-1EF3F6E5C650}" type="pres">
      <dgm:prSet presAssocID="{9CE7D040-4A3A-C14F-8FF7-A801F5F2CB9C}" presName="textNode" presStyleLbl="bgShp" presStyleIdx="0" presStyleCnt="3"/>
      <dgm:spPr/>
      <dgm:t>
        <a:bodyPr/>
        <a:lstStyle/>
        <a:p>
          <a:endParaRPr lang="en-US"/>
        </a:p>
      </dgm:t>
    </dgm:pt>
    <dgm:pt modelId="{D2F1AA7D-15FE-5747-9571-1123D57A5EF4}" type="pres">
      <dgm:prSet presAssocID="{9CE7D040-4A3A-C14F-8FF7-A801F5F2CB9C}" presName="compChildNode" presStyleCnt="0"/>
      <dgm:spPr/>
    </dgm:pt>
    <dgm:pt modelId="{BE96B506-8EE5-2A46-BC54-0FE3C936BCCA}" type="pres">
      <dgm:prSet presAssocID="{9CE7D040-4A3A-C14F-8FF7-A801F5F2CB9C}" presName="theInnerList" presStyleCnt="0"/>
      <dgm:spPr/>
    </dgm:pt>
    <dgm:pt modelId="{A1346B9C-5912-0247-9425-A0AE79B3D1D1}" type="pres">
      <dgm:prSet presAssocID="{A3BEA89E-B0C2-1041-B36D-AE287D6ADCC7}" presName="childNode" presStyleLbl="node1" presStyleIdx="0" presStyleCnt="8" custScaleY="236735" custLinFactY="-231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FC69B-9F55-4948-AAAF-F645269ABB21}" type="pres">
      <dgm:prSet presAssocID="{A3BEA89E-B0C2-1041-B36D-AE287D6ADCC7}" presName="aSpace2" presStyleCnt="0"/>
      <dgm:spPr/>
    </dgm:pt>
    <dgm:pt modelId="{998D0ED4-C879-BA41-AE58-9DA7BF28C599}" type="pres">
      <dgm:prSet presAssocID="{48B5CD4B-B197-A446-95D1-0C31B2EEDD44}" presName="childNode" presStyleLbl="node1" presStyleIdx="1" presStyleCnt="8" custScaleY="203761" custLinFactNeighborY="-78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1A22F-F476-064A-9DA4-F8A382A8AC87}" type="pres">
      <dgm:prSet presAssocID="{48B5CD4B-B197-A446-95D1-0C31B2EEDD44}" presName="aSpace2" presStyleCnt="0"/>
      <dgm:spPr/>
    </dgm:pt>
    <dgm:pt modelId="{7E3667DD-DD46-BA40-A123-6FF1B7B31054}" type="pres">
      <dgm:prSet presAssocID="{70A6DBB7-ECD4-084F-9106-8935195B2E69}" presName="childNode" presStyleLbl="node1" presStyleIdx="2" presStyleCnt="8" custScaleY="24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72B10-4067-5E4E-AFDF-26289B74C141}" type="pres">
      <dgm:prSet presAssocID="{9CE7D040-4A3A-C14F-8FF7-A801F5F2CB9C}" presName="aSpace" presStyleCnt="0"/>
      <dgm:spPr/>
    </dgm:pt>
    <dgm:pt modelId="{8A2DED09-9321-CB4F-B58C-29BAB00A22ED}" type="pres">
      <dgm:prSet presAssocID="{37E1CB86-A988-FD47-B0E6-6295396D952C}" presName="compNode" presStyleCnt="0"/>
      <dgm:spPr/>
    </dgm:pt>
    <dgm:pt modelId="{D9A11710-8497-2443-8C21-42AABB003EAF}" type="pres">
      <dgm:prSet presAssocID="{37E1CB86-A988-FD47-B0E6-6295396D952C}" presName="aNode" presStyleLbl="bgShp" presStyleIdx="1" presStyleCnt="3"/>
      <dgm:spPr/>
      <dgm:t>
        <a:bodyPr/>
        <a:lstStyle/>
        <a:p>
          <a:endParaRPr lang="en-US"/>
        </a:p>
      </dgm:t>
    </dgm:pt>
    <dgm:pt modelId="{24EBFB9E-C4B4-C043-9C27-E99580CDC4FB}" type="pres">
      <dgm:prSet presAssocID="{37E1CB86-A988-FD47-B0E6-6295396D952C}" presName="textNode" presStyleLbl="bgShp" presStyleIdx="1" presStyleCnt="3"/>
      <dgm:spPr/>
      <dgm:t>
        <a:bodyPr/>
        <a:lstStyle/>
        <a:p>
          <a:endParaRPr lang="en-US"/>
        </a:p>
      </dgm:t>
    </dgm:pt>
    <dgm:pt modelId="{3BC5052A-FED3-DC45-B0D8-6CD3074DBC6C}" type="pres">
      <dgm:prSet presAssocID="{37E1CB86-A988-FD47-B0E6-6295396D952C}" presName="compChildNode" presStyleCnt="0"/>
      <dgm:spPr/>
    </dgm:pt>
    <dgm:pt modelId="{1E400316-1382-2543-BCB8-18236360EE2E}" type="pres">
      <dgm:prSet presAssocID="{37E1CB86-A988-FD47-B0E6-6295396D952C}" presName="theInnerList" presStyleCnt="0"/>
      <dgm:spPr/>
    </dgm:pt>
    <dgm:pt modelId="{FD1E0266-CBD3-AA41-8F83-650FA3853132}" type="pres">
      <dgm:prSet presAssocID="{32CF056C-E962-8D41-BB35-B5C25C49AEE6}" presName="childNode" presStyleLbl="node1" presStyleIdx="3" presStyleCnt="8" custScaleY="280166" custLinFactY="-101814" custLinFactNeighborX="175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97516-A5D7-C940-B153-FB1A06395492}" type="pres">
      <dgm:prSet presAssocID="{32CF056C-E962-8D41-BB35-B5C25C49AEE6}" presName="aSpace2" presStyleCnt="0"/>
      <dgm:spPr/>
    </dgm:pt>
    <dgm:pt modelId="{EA3A7769-F78B-9445-9D64-4690923E3514}" type="pres">
      <dgm:prSet presAssocID="{3C8FB00B-5CC5-D14A-902E-B14D525B7BA5}" presName="childNode" presStyleLbl="node1" presStyleIdx="4" presStyleCnt="8" custScaleY="384883" custLinFactY="-84146" custLinFactNeighborX="17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06BC7-8607-F844-99BD-F57FDD87682B}" type="pres">
      <dgm:prSet presAssocID="{3C8FB00B-5CC5-D14A-902E-B14D525B7BA5}" presName="aSpace2" presStyleCnt="0"/>
      <dgm:spPr/>
    </dgm:pt>
    <dgm:pt modelId="{479BE88A-DACD-8846-9803-00E17E3F2AA6}" type="pres">
      <dgm:prSet presAssocID="{F449A277-F21E-D345-BF2F-038F29855A43}" presName="childNode" presStyleLbl="node1" presStyleIdx="5" presStyleCnt="8" custScaleY="359226" custLinFactY="-3973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D4804-F271-BA43-8293-03EF95C08471}" type="pres">
      <dgm:prSet presAssocID="{F449A277-F21E-D345-BF2F-038F29855A43}" presName="aSpace2" presStyleCnt="0"/>
      <dgm:spPr/>
    </dgm:pt>
    <dgm:pt modelId="{10106BEF-837A-B14B-9903-8AB01338D717}" type="pres">
      <dgm:prSet presAssocID="{A7188A2B-8283-5146-B953-4B4647B451ED}" presName="childNode" presStyleLbl="node1" presStyleIdx="6" presStyleCnt="8" custScaleY="492290" custLinFactY="-8903" custLinFactNeighborX="17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521B4-7724-2A44-9CA0-F5C33DD84556}" type="pres">
      <dgm:prSet presAssocID="{37E1CB86-A988-FD47-B0E6-6295396D952C}" presName="aSpace" presStyleCnt="0"/>
      <dgm:spPr/>
    </dgm:pt>
    <dgm:pt modelId="{79696297-3FBD-B84F-B53B-62B4DB27EEDC}" type="pres">
      <dgm:prSet presAssocID="{92BA9988-2D8D-9C46-8C95-D1EF185A7EB4}" presName="compNode" presStyleCnt="0"/>
      <dgm:spPr/>
    </dgm:pt>
    <dgm:pt modelId="{28201BAD-A633-5B41-AB1C-D6A73867A49F}" type="pres">
      <dgm:prSet presAssocID="{92BA9988-2D8D-9C46-8C95-D1EF185A7EB4}" presName="aNode" presStyleLbl="bgShp" presStyleIdx="2" presStyleCnt="3" custLinFactNeighborX="39" custLinFactNeighborY="1190"/>
      <dgm:spPr/>
      <dgm:t>
        <a:bodyPr/>
        <a:lstStyle/>
        <a:p>
          <a:endParaRPr lang="en-US"/>
        </a:p>
      </dgm:t>
    </dgm:pt>
    <dgm:pt modelId="{9C75DA09-8AEC-244E-947B-BEE9A44B7598}" type="pres">
      <dgm:prSet presAssocID="{92BA9988-2D8D-9C46-8C95-D1EF185A7EB4}" presName="textNode" presStyleLbl="bgShp" presStyleIdx="2" presStyleCnt="3"/>
      <dgm:spPr/>
      <dgm:t>
        <a:bodyPr/>
        <a:lstStyle/>
        <a:p>
          <a:endParaRPr lang="en-US"/>
        </a:p>
      </dgm:t>
    </dgm:pt>
    <dgm:pt modelId="{FDA4BF53-3106-864C-8FD2-10677003262F}" type="pres">
      <dgm:prSet presAssocID="{92BA9988-2D8D-9C46-8C95-D1EF185A7EB4}" presName="compChildNode" presStyleCnt="0"/>
      <dgm:spPr/>
    </dgm:pt>
    <dgm:pt modelId="{5404AC9C-186C-EF4F-AA91-4615A1643C7A}" type="pres">
      <dgm:prSet presAssocID="{92BA9988-2D8D-9C46-8C95-D1EF185A7EB4}" presName="theInnerList" presStyleCnt="0"/>
      <dgm:spPr/>
    </dgm:pt>
    <dgm:pt modelId="{C7155FFF-452A-0945-A2F9-C49D32B2A8AB}" type="pres">
      <dgm:prSet presAssocID="{82F4B5B7-4415-1F4F-9F0E-6C85A6E54CCC}" presName="childNode" presStyleLbl="node1" presStyleIdx="7" presStyleCnt="8" custLinFactNeighborY="-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4CD9B-DEE0-476B-AE84-0F84F561C3E8}" type="presOf" srcId="{48B5CD4B-B197-A446-95D1-0C31B2EEDD44}" destId="{998D0ED4-C879-BA41-AE58-9DA7BF28C599}" srcOrd="0" destOrd="0" presId="urn:microsoft.com/office/officeart/2005/8/layout/lProcess2"/>
    <dgm:cxn modelId="{1A544AB2-0236-4286-B617-E122BB278515}" type="presOf" srcId="{9CE7D040-4A3A-C14F-8FF7-A801F5F2CB9C}" destId="{D7C9C894-F258-F249-8EF7-6F90E81D356E}" srcOrd="0" destOrd="0" presId="urn:microsoft.com/office/officeart/2005/8/layout/lProcess2"/>
    <dgm:cxn modelId="{FD5B468A-BAB2-425F-B306-D3980E4AF992}" type="presOf" srcId="{9DF649D7-E2E1-7A42-BF73-37C9F192B582}" destId="{A67E24AA-D040-D941-B750-296459501D09}" srcOrd="0" destOrd="0" presId="urn:microsoft.com/office/officeart/2005/8/layout/lProcess2"/>
    <dgm:cxn modelId="{ABFD1301-C82E-2840-A1E2-37E126128D91}" srcId="{9DF649D7-E2E1-7A42-BF73-37C9F192B582}" destId="{9CE7D040-4A3A-C14F-8FF7-A801F5F2CB9C}" srcOrd="0" destOrd="0" parTransId="{27C0FFCB-CB46-E145-8AD8-E78D6BCF69F9}" sibTransId="{E56D9FA7-6E93-0542-8718-D1055665FC9B}"/>
    <dgm:cxn modelId="{7AFAFB6A-B7F0-443C-9417-470585C11C4C}" type="presOf" srcId="{A3BEA89E-B0C2-1041-B36D-AE287D6ADCC7}" destId="{A1346B9C-5912-0247-9425-A0AE79B3D1D1}" srcOrd="0" destOrd="0" presId="urn:microsoft.com/office/officeart/2005/8/layout/lProcess2"/>
    <dgm:cxn modelId="{9FEC1354-90E7-B841-93C7-2C728A27F611}" srcId="{37E1CB86-A988-FD47-B0E6-6295396D952C}" destId="{3C8FB00B-5CC5-D14A-902E-B14D525B7BA5}" srcOrd="1" destOrd="0" parTransId="{DA42BE41-0176-D849-B85D-DC591130114C}" sibTransId="{C3325F37-EA38-2C40-ADF2-97CEE212A415}"/>
    <dgm:cxn modelId="{89EDE649-7531-BF44-AFAA-8B1304B98B84}" srcId="{9CE7D040-4A3A-C14F-8FF7-A801F5F2CB9C}" destId="{48B5CD4B-B197-A446-95D1-0C31B2EEDD44}" srcOrd="1" destOrd="0" parTransId="{C76C862E-0182-B246-8D16-431A41E0067B}" sibTransId="{B965AA4A-B376-424E-A371-9097C3B76BF3}"/>
    <dgm:cxn modelId="{D974B4B8-D058-4CDF-8C7B-81EF4A5E49C6}" type="presOf" srcId="{37E1CB86-A988-FD47-B0E6-6295396D952C}" destId="{D9A11710-8497-2443-8C21-42AABB003EAF}" srcOrd="0" destOrd="0" presId="urn:microsoft.com/office/officeart/2005/8/layout/lProcess2"/>
    <dgm:cxn modelId="{76DED78A-8AAE-814E-ABD8-62740D878550}" srcId="{9DF649D7-E2E1-7A42-BF73-37C9F192B582}" destId="{92BA9988-2D8D-9C46-8C95-D1EF185A7EB4}" srcOrd="2" destOrd="0" parTransId="{8440DD5A-5C2B-1D4C-B56F-5F65A0A22869}" sibTransId="{4B23DF84-FEA4-B146-AB34-C711CBF8A13E}"/>
    <dgm:cxn modelId="{BB3A841B-764F-3348-BAB3-C67F764B1A68}" srcId="{37E1CB86-A988-FD47-B0E6-6295396D952C}" destId="{A7188A2B-8283-5146-B953-4B4647B451ED}" srcOrd="3" destOrd="0" parTransId="{9651D70E-B646-1C44-B8AA-132520E1A092}" sibTransId="{52A21162-6E91-3D44-BE72-9680B544A89E}"/>
    <dgm:cxn modelId="{60C14474-740E-4D66-8386-2967D10067F6}" type="presOf" srcId="{9CE7D040-4A3A-C14F-8FF7-A801F5F2CB9C}" destId="{0EA43D80-AE77-644D-BA56-1EF3F6E5C650}" srcOrd="1" destOrd="0" presId="urn:microsoft.com/office/officeart/2005/8/layout/lProcess2"/>
    <dgm:cxn modelId="{9AB3A6C4-3C5B-4B41-92B9-A611098CD8A7}" type="presOf" srcId="{A7188A2B-8283-5146-B953-4B4647B451ED}" destId="{10106BEF-837A-B14B-9903-8AB01338D717}" srcOrd="0" destOrd="0" presId="urn:microsoft.com/office/officeart/2005/8/layout/lProcess2"/>
    <dgm:cxn modelId="{F553C68E-FE98-5F42-9D70-03082DF2971F}" srcId="{9CE7D040-4A3A-C14F-8FF7-A801F5F2CB9C}" destId="{A3BEA89E-B0C2-1041-B36D-AE287D6ADCC7}" srcOrd="0" destOrd="0" parTransId="{93E38ADC-A7DE-0E46-8B75-F855BD369EEE}" sibTransId="{806CCB10-7EEF-CE49-A22A-944448BD91E9}"/>
    <dgm:cxn modelId="{B5EB7678-2B5E-4EFF-A878-EA7CFC838720}" type="presOf" srcId="{32CF056C-E962-8D41-BB35-B5C25C49AEE6}" destId="{FD1E0266-CBD3-AA41-8F83-650FA3853132}" srcOrd="0" destOrd="0" presId="urn:microsoft.com/office/officeart/2005/8/layout/lProcess2"/>
    <dgm:cxn modelId="{B1A464A9-250A-499A-97AF-DDA536DD668B}" type="presOf" srcId="{92BA9988-2D8D-9C46-8C95-D1EF185A7EB4}" destId="{9C75DA09-8AEC-244E-947B-BEE9A44B7598}" srcOrd="1" destOrd="0" presId="urn:microsoft.com/office/officeart/2005/8/layout/lProcess2"/>
    <dgm:cxn modelId="{DAF2EE3A-6A7C-AB4F-8B57-8B61ADE6C814}" srcId="{37E1CB86-A988-FD47-B0E6-6295396D952C}" destId="{32CF056C-E962-8D41-BB35-B5C25C49AEE6}" srcOrd="0" destOrd="0" parTransId="{1DD25629-1D11-6A4F-B1F2-B842F5F62065}" sibTransId="{9E502CBA-976C-3F46-920E-3801B56A2B0F}"/>
    <dgm:cxn modelId="{2689AFB4-27EA-42FF-9728-9975033B6C5E}" type="presOf" srcId="{82F4B5B7-4415-1F4F-9F0E-6C85A6E54CCC}" destId="{C7155FFF-452A-0945-A2F9-C49D32B2A8AB}" srcOrd="0" destOrd="0" presId="urn:microsoft.com/office/officeart/2005/8/layout/lProcess2"/>
    <dgm:cxn modelId="{602E05BE-15AC-6347-A551-427E7433ECD5}" srcId="{9DF649D7-E2E1-7A42-BF73-37C9F192B582}" destId="{37E1CB86-A988-FD47-B0E6-6295396D952C}" srcOrd="1" destOrd="0" parTransId="{2B8055C0-4847-D74A-B3CF-950EEA378BF4}" sibTransId="{783095EB-6854-5B48-9BFA-EDE59E301C22}"/>
    <dgm:cxn modelId="{5397EC2D-17A3-B240-A2DE-D75C531FE6E7}" srcId="{37E1CB86-A988-FD47-B0E6-6295396D952C}" destId="{F449A277-F21E-D345-BF2F-038F29855A43}" srcOrd="2" destOrd="0" parTransId="{3978E092-6DC2-2E45-B3D2-EE2A9D18CE5A}" sibTransId="{6512C411-432A-B142-B42C-863A2A945546}"/>
    <dgm:cxn modelId="{D350DA12-3E5B-47F9-B2D6-DB17B0F348D0}" type="presOf" srcId="{70A6DBB7-ECD4-084F-9106-8935195B2E69}" destId="{7E3667DD-DD46-BA40-A123-6FF1B7B31054}" srcOrd="0" destOrd="0" presId="urn:microsoft.com/office/officeart/2005/8/layout/lProcess2"/>
    <dgm:cxn modelId="{974535CA-CD6D-435B-9652-436474712910}" type="presOf" srcId="{92BA9988-2D8D-9C46-8C95-D1EF185A7EB4}" destId="{28201BAD-A633-5B41-AB1C-D6A73867A49F}" srcOrd="0" destOrd="0" presId="urn:microsoft.com/office/officeart/2005/8/layout/lProcess2"/>
    <dgm:cxn modelId="{58455BEB-241A-4E28-9B31-73A966BA6F80}" type="presOf" srcId="{37E1CB86-A988-FD47-B0E6-6295396D952C}" destId="{24EBFB9E-C4B4-C043-9C27-E99580CDC4FB}" srcOrd="1" destOrd="0" presId="urn:microsoft.com/office/officeart/2005/8/layout/lProcess2"/>
    <dgm:cxn modelId="{0E853483-DC1A-9E4E-A7A5-92FE158AE514}" srcId="{92BA9988-2D8D-9C46-8C95-D1EF185A7EB4}" destId="{82F4B5B7-4415-1F4F-9F0E-6C85A6E54CCC}" srcOrd="0" destOrd="0" parTransId="{E17A2782-0FEE-A34E-8536-F4465BF49687}" sibTransId="{D1344363-982E-6448-817D-21E1646A1406}"/>
    <dgm:cxn modelId="{B799A247-31A5-4B11-B43E-FB03E4D5D704}" type="presOf" srcId="{3C8FB00B-5CC5-D14A-902E-B14D525B7BA5}" destId="{EA3A7769-F78B-9445-9D64-4690923E3514}" srcOrd="0" destOrd="0" presId="urn:microsoft.com/office/officeart/2005/8/layout/lProcess2"/>
    <dgm:cxn modelId="{002896E8-79F4-49AA-9229-4B7CDCD0E56E}" type="presOf" srcId="{F449A277-F21E-D345-BF2F-038F29855A43}" destId="{479BE88A-DACD-8846-9803-00E17E3F2AA6}" srcOrd="0" destOrd="0" presId="urn:microsoft.com/office/officeart/2005/8/layout/lProcess2"/>
    <dgm:cxn modelId="{8A659958-C188-9547-AE80-F2CFC38C3A39}" srcId="{9CE7D040-4A3A-C14F-8FF7-A801F5F2CB9C}" destId="{70A6DBB7-ECD4-084F-9106-8935195B2E69}" srcOrd="2" destOrd="0" parTransId="{9E229E44-E2AD-E741-A947-64FD6A89578B}" sibTransId="{A218C16E-7446-F143-9135-FB9B3681698F}"/>
    <dgm:cxn modelId="{2E71312F-502F-4105-A768-48018854752B}" type="presParOf" srcId="{A67E24AA-D040-D941-B750-296459501D09}" destId="{BEB641B1-DD37-8A40-9823-BF0C61D689C0}" srcOrd="0" destOrd="0" presId="urn:microsoft.com/office/officeart/2005/8/layout/lProcess2"/>
    <dgm:cxn modelId="{AC4BD9E5-89CD-4411-A0D3-9E10E06F08CA}" type="presParOf" srcId="{BEB641B1-DD37-8A40-9823-BF0C61D689C0}" destId="{D7C9C894-F258-F249-8EF7-6F90E81D356E}" srcOrd="0" destOrd="0" presId="urn:microsoft.com/office/officeart/2005/8/layout/lProcess2"/>
    <dgm:cxn modelId="{8369ED4A-7633-41D0-9118-17127795BA0F}" type="presParOf" srcId="{BEB641B1-DD37-8A40-9823-BF0C61D689C0}" destId="{0EA43D80-AE77-644D-BA56-1EF3F6E5C650}" srcOrd="1" destOrd="0" presId="urn:microsoft.com/office/officeart/2005/8/layout/lProcess2"/>
    <dgm:cxn modelId="{F1B7E254-C3E0-4126-9841-11F081374A27}" type="presParOf" srcId="{BEB641B1-DD37-8A40-9823-BF0C61D689C0}" destId="{D2F1AA7D-15FE-5747-9571-1123D57A5EF4}" srcOrd="2" destOrd="0" presId="urn:microsoft.com/office/officeart/2005/8/layout/lProcess2"/>
    <dgm:cxn modelId="{B574E5BA-9E78-4511-B85C-3E1FEFC2D1A0}" type="presParOf" srcId="{D2F1AA7D-15FE-5747-9571-1123D57A5EF4}" destId="{BE96B506-8EE5-2A46-BC54-0FE3C936BCCA}" srcOrd="0" destOrd="0" presId="urn:microsoft.com/office/officeart/2005/8/layout/lProcess2"/>
    <dgm:cxn modelId="{93F3D17E-D5CE-4493-A91F-1F5B400BCFA6}" type="presParOf" srcId="{BE96B506-8EE5-2A46-BC54-0FE3C936BCCA}" destId="{A1346B9C-5912-0247-9425-A0AE79B3D1D1}" srcOrd="0" destOrd="0" presId="urn:microsoft.com/office/officeart/2005/8/layout/lProcess2"/>
    <dgm:cxn modelId="{E59805F9-EC51-491D-BF2D-D88DE4B2DE5B}" type="presParOf" srcId="{BE96B506-8EE5-2A46-BC54-0FE3C936BCCA}" destId="{A86FC69B-9F55-4948-AAAF-F645269ABB21}" srcOrd="1" destOrd="0" presId="urn:microsoft.com/office/officeart/2005/8/layout/lProcess2"/>
    <dgm:cxn modelId="{0F33052A-5C15-45E7-8AED-CE86A3C0DA1F}" type="presParOf" srcId="{BE96B506-8EE5-2A46-BC54-0FE3C936BCCA}" destId="{998D0ED4-C879-BA41-AE58-9DA7BF28C599}" srcOrd="2" destOrd="0" presId="urn:microsoft.com/office/officeart/2005/8/layout/lProcess2"/>
    <dgm:cxn modelId="{A77859BB-93B4-4633-8070-1AD86EF52C1E}" type="presParOf" srcId="{BE96B506-8EE5-2A46-BC54-0FE3C936BCCA}" destId="{1E01A22F-F476-064A-9DA4-F8A382A8AC87}" srcOrd="3" destOrd="0" presId="urn:microsoft.com/office/officeart/2005/8/layout/lProcess2"/>
    <dgm:cxn modelId="{74492389-1999-4548-B56F-F4F65CBFEE50}" type="presParOf" srcId="{BE96B506-8EE5-2A46-BC54-0FE3C936BCCA}" destId="{7E3667DD-DD46-BA40-A123-6FF1B7B31054}" srcOrd="4" destOrd="0" presId="urn:microsoft.com/office/officeart/2005/8/layout/lProcess2"/>
    <dgm:cxn modelId="{B731315F-CA78-4688-9C4C-8B2F0BF482D0}" type="presParOf" srcId="{A67E24AA-D040-D941-B750-296459501D09}" destId="{5B472B10-4067-5E4E-AFDF-26289B74C141}" srcOrd="1" destOrd="0" presId="urn:microsoft.com/office/officeart/2005/8/layout/lProcess2"/>
    <dgm:cxn modelId="{041914E2-7A86-4945-9EB9-F7A711D3D19E}" type="presParOf" srcId="{A67E24AA-D040-D941-B750-296459501D09}" destId="{8A2DED09-9321-CB4F-B58C-29BAB00A22ED}" srcOrd="2" destOrd="0" presId="urn:microsoft.com/office/officeart/2005/8/layout/lProcess2"/>
    <dgm:cxn modelId="{D8C14894-F574-488E-BE95-C52A9D5160FE}" type="presParOf" srcId="{8A2DED09-9321-CB4F-B58C-29BAB00A22ED}" destId="{D9A11710-8497-2443-8C21-42AABB003EAF}" srcOrd="0" destOrd="0" presId="urn:microsoft.com/office/officeart/2005/8/layout/lProcess2"/>
    <dgm:cxn modelId="{5B523A4B-2B11-47AB-B37A-28D683CA1F8B}" type="presParOf" srcId="{8A2DED09-9321-CB4F-B58C-29BAB00A22ED}" destId="{24EBFB9E-C4B4-C043-9C27-E99580CDC4FB}" srcOrd="1" destOrd="0" presId="urn:microsoft.com/office/officeart/2005/8/layout/lProcess2"/>
    <dgm:cxn modelId="{3AF87FE2-7025-451B-A76F-7ABEFB190444}" type="presParOf" srcId="{8A2DED09-9321-CB4F-B58C-29BAB00A22ED}" destId="{3BC5052A-FED3-DC45-B0D8-6CD3074DBC6C}" srcOrd="2" destOrd="0" presId="urn:microsoft.com/office/officeart/2005/8/layout/lProcess2"/>
    <dgm:cxn modelId="{E513382E-E6D9-4819-BCD6-00EC1F86329D}" type="presParOf" srcId="{3BC5052A-FED3-DC45-B0D8-6CD3074DBC6C}" destId="{1E400316-1382-2543-BCB8-18236360EE2E}" srcOrd="0" destOrd="0" presId="urn:microsoft.com/office/officeart/2005/8/layout/lProcess2"/>
    <dgm:cxn modelId="{8CCF45E0-24E4-4317-83F8-4C30EA3D5C1F}" type="presParOf" srcId="{1E400316-1382-2543-BCB8-18236360EE2E}" destId="{FD1E0266-CBD3-AA41-8F83-650FA3853132}" srcOrd="0" destOrd="0" presId="urn:microsoft.com/office/officeart/2005/8/layout/lProcess2"/>
    <dgm:cxn modelId="{05509627-BE2C-4CDD-87C0-0FDAE8FDD2C7}" type="presParOf" srcId="{1E400316-1382-2543-BCB8-18236360EE2E}" destId="{95F97516-A5D7-C940-B153-FB1A06395492}" srcOrd="1" destOrd="0" presId="urn:microsoft.com/office/officeart/2005/8/layout/lProcess2"/>
    <dgm:cxn modelId="{346ED1AE-5828-497B-A5AD-9F5DEBC688E7}" type="presParOf" srcId="{1E400316-1382-2543-BCB8-18236360EE2E}" destId="{EA3A7769-F78B-9445-9D64-4690923E3514}" srcOrd="2" destOrd="0" presId="urn:microsoft.com/office/officeart/2005/8/layout/lProcess2"/>
    <dgm:cxn modelId="{EDE6DF92-1ABF-4CCF-B001-2BF32281608E}" type="presParOf" srcId="{1E400316-1382-2543-BCB8-18236360EE2E}" destId="{3E306BC7-8607-F844-99BD-F57FDD87682B}" srcOrd="3" destOrd="0" presId="urn:microsoft.com/office/officeart/2005/8/layout/lProcess2"/>
    <dgm:cxn modelId="{1FB4602A-7093-4951-AC61-A2F32992E8F2}" type="presParOf" srcId="{1E400316-1382-2543-BCB8-18236360EE2E}" destId="{479BE88A-DACD-8846-9803-00E17E3F2AA6}" srcOrd="4" destOrd="0" presId="urn:microsoft.com/office/officeart/2005/8/layout/lProcess2"/>
    <dgm:cxn modelId="{AB87376B-7BE2-4285-B92C-AD64C9BB8D1C}" type="presParOf" srcId="{1E400316-1382-2543-BCB8-18236360EE2E}" destId="{1C2D4804-F271-BA43-8293-03EF95C08471}" srcOrd="5" destOrd="0" presId="urn:microsoft.com/office/officeart/2005/8/layout/lProcess2"/>
    <dgm:cxn modelId="{253B3AB1-7042-4D25-A08E-74A1CF512253}" type="presParOf" srcId="{1E400316-1382-2543-BCB8-18236360EE2E}" destId="{10106BEF-837A-B14B-9903-8AB01338D717}" srcOrd="6" destOrd="0" presId="urn:microsoft.com/office/officeart/2005/8/layout/lProcess2"/>
    <dgm:cxn modelId="{AA039633-74F6-4509-B350-8343335C5A5F}" type="presParOf" srcId="{A67E24AA-D040-D941-B750-296459501D09}" destId="{EC5521B4-7724-2A44-9CA0-F5C33DD84556}" srcOrd="3" destOrd="0" presId="urn:microsoft.com/office/officeart/2005/8/layout/lProcess2"/>
    <dgm:cxn modelId="{48E01A18-DD46-4C38-9B1C-272901D6681E}" type="presParOf" srcId="{A67E24AA-D040-D941-B750-296459501D09}" destId="{79696297-3FBD-B84F-B53B-62B4DB27EEDC}" srcOrd="4" destOrd="0" presId="urn:microsoft.com/office/officeart/2005/8/layout/lProcess2"/>
    <dgm:cxn modelId="{F84A965B-BDAE-4670-A511-F3D65A191E38}" type="presParOf" srcId="{79696297-3FBD-B84F-B53B-62B4DB27EEDC}" destId="{28201BAD-A633-5B41-AB1C-D6A73867A49F}" srcOrd="0" destOrd="0" presId="urn:microsoft.com/office/officeart/2005/8/layout/lProcess2"/>
    <dgm:cxn modelId="{FA855EEB-7096-4CD7-8764-616D4F529F78}" type="presParOf" srcId="{79696297-3FBD-B84F-B53B-62B4DB27EEDC}" destId="{9C75DA09-8AEC-244E-947B-BEE9A44B7598}" srcOrd="1" destOrd="0" presId="urn:microsoft.com/office/officeart/2005/8/layout/lProcess2"/>
    <dgm:cxn modelId="{1E6D45C2-AC71-4BA8-9679-4E8E8E085900}" type="presParOf" srcId="{79696297-3FBD-B84F-B53B-62B4DB27EEDC}" destId="{FDA4BF53-3106-864C-8FD2-10677003262F}" srcOrd="2" destOrd="0" presId="urn:microsoft.com/office/officeart/2005/8/layout/lProcess2"/>
    <dgm:cxn modelId="{B6F91679-8843-4799-94CA-367B85A9ABF5}" type="presParOf" srcId="{FDA4BF53-3106-864C-8FD2-10677003262F}" destId="{5404AC9C-186C-EF4F-AA91-4615A1643C7A}" srcOrd="0" destOrd="0" presId="urn:microsoft.com/office/officeart/2005/8/layout/lProcess2"/>
    <dgm:cxn modelId="{12C23689-000E-4504-BC08-3EA71F09B75C}" type="presParOf" srcId="{5404AC9C-186C-EF4F-AA91-4615A1643C7A}" destId="{C7155FFF-452A-0945-A2F9-C49D32B2A8A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38A7C8-A0A8-2D47-9D68-C2585CF838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D887E-C44B-934F-8A9E-5E665DBC45C2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BIRU</a:t>
          </a:r>
          <a:endParaRPr lang="en-US" dirty="0">
            <a:solidFill>
              <a:srgbClr val="000090"/>
            </a:solidFill>
          </a:endParaRPr>
        </a:p>
      </dgm:t>
    </dgm:pt>
    <dgm:pt modelId="{AB33869E-5240-DA49-A3AA-0DB7464E9419}" cxnId="{127AA0F9-A07E-B042-B39C-1775DD6D4191}" type="parTrans">
      <dgm:prSet/>
      <dgm:spPr/>
      <dgm:t>
        <a:bodyPr/>
        <a:lstStyle/>
        <a:p>
          <a:endParaRPr lang="en-US"/>
        </a:p>
      </dgm:t>
    </dgm:pt>
    <dgm:pt modelId="{1CA3D447-B496-BF40-8B7A-49EC03A1C769}" cxnId="{127AA0F9-A07E-B042-B39C-1775DD6D4191}" type="sibTrans">
      <dgm:prSet/>
      <dgm:spPr/>
      <dgm:t>
        <a:bodyPr/>
        <a:lstStyle/>
        <a:p>
          <a:endParaRPr lang="en-US"/>
        </a:p>
      </dgm:t>
    </dgm:pt>
    <dgm:pt modelId="{27BA5F84-6027-CD4F-9F7C-40B2229C2FD8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 </a:t>
          </a:r>
          <a:r>
            <a:rPr lang="en-US" i="1" dirty="0" smtClean="0"/>
            <a:t>dumping</a:t>
          </a:r>
          <a:endParaRPr lang="en-US" dirty="0"/>
        </a:p>
      </dgm:t>
    </dgm:pt>
    <dgm:pt modelId="{07E8C9A5-2756-4B4E-A721-BAE88F9BE570}" cxnId="{522852BA-ABD4-9942-94DE-489BBF473149}" type="parTrans">
      <dgm:prSet/>
      <dgm:spPr/>
      <dgm:t>
        <a:bodyPr/>
        <a:lstStyle/>
        <a:p>
          <a:endParaRPr lang="en-US"/>
        </a:p>
      </dgm:t>
    </dgm:pt>
    <dgm:pt modelId="{20E65D0A-3C6C-8848-9BB4-866F9EF9D0CD}" cxnId="{522852BA-ABD4-9942-94DE-489BBF473149}" type="sibTrans">
      <dgm:prSet/>
      <dgm:spPr/>
      <dgm:t>
        <a:bodyPr/>
        <a:lstStyle/>
        <a:p>
          <a:endParaRPr lang="en-US"/>
        </a:p>
      </dgm:t>
    </dgm:pt>
    <dgm:pt modelId="{267ACAC4-A361-5240-8F88-CF872BB50D24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MERAH</a:t>
          </a:r>
          <a:endParaRPr lang="en-US" dirty="0">
            <a:solidFill>
              <a:srgbClr val="800000"/>
            </a:solidFill>
          </a:endParaRPr>
        </a:p>
      </dgm:t>
    </dgm:pt>
    <dgm:pt modelId="{8C233BE9-4F85-5643-B881-84E8DE4E09BE}" cxnId="{FFE16B50-59D4-E64D-A596-AB107A5B1A31}" type="parTrans">
      <dgm:prSet/>
      <dgm:spPr/>
      <dgm:t>
        <a:bodyPr/>
        <a:lstStyle/>
        <a:p>
          <a:endParaRPr lang="en-US"/>
        </a:p>
      </dgm:t>
    </dgm:pt>
    <dgm:pt modelId="{3E34F504-0E00-C647-8AAF-69597811F458}" cxnId="{FFE16B50-59D4-E64D-A596-AB107A5B1A31}" type="sibTrans">
      <dgm:prSet/>
      <dgm:spPr/>
      <dgm:t>
        <a:bodyPr/>
        <a:lstStyle/>
        <a:p>
          <a:endParaRPr lang="en-US"/>
        </a:p>
      </dgm:t>
    </dgm:pt>
    <dgm:pt modelId="{A86C6ACA-8D92-4748-8032-C36154236953}">
      <dgm:prSet phldrT="[Text]"/>
      <dgm:spPr>
        <a:solidFill>
          <a:srgbClr val="84181E"/>
        </a:solidFill>
      </dgm:spPr>
      <dgm:t>
        <a:bodyPr/>
        <a:lstStyle/>
        <a:p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mengajukan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, </a:t>
          </a:r>
          <a:r>
            <a:rPr lang="en-US" dirty="0" err="1" smtClean="0"/>
            <a:t>namun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menyelesaikan</a:t>
          </a:r>
          <a:r>
            <a:rPr lang="en-US" dirty="0" smtClean="0"/>
            <a:t> </a:t>
          </a:r>
          <a:r>
            <a:rPr lang="en-US" dirty="0" err="1" smtClean="0"/>
            <a:t>persyaratan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ditemukan</a:t>
          </a:r>
          <a:r>
            <a:rPr lang="en-US" dirty="0" smtClean="0"/>
            <a:t> </a:t>
          </a:r>
          <a:r>
            <a:rPr lang="en-US" dirty="0" err="1" smtClean="0"/>
            <a:t>penyimpangan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pelaksanaannya</a:t>
          </a:r>
          <a:endParaRPr lang="en-US" dirty="0"/>
        </a:p>
      </dgm:t>
    </dgm:pt>
    <dgm:pt modelId="{BC5C28D5-DE31-ED4A-916D-E9B791F8D663}" cxnId="{59BE83BF-6280-DF44-978E-DBCF3D36BC5C}" type="parTrans">
      <dgm:prSet/>
      <dgm:spPr/>
      <dgm:t>
        <a:bodyPr/>
        <a:lstStyle/>
        <a:p>
          <a:endParaRPr lang="en-US"/>
        </a:p>
      </dgm:t>
    </dgm:pt>
    <dgm:pt modelId="{9827A751-387C-D14A-A5ED-4EF18CF6C33B}" cxnId="{59BE83BF-6280-DF44-978E-DBCF3D36BC5C}" type="sibTrans">
      <dgm:prSet/>
      <dgm:spPr/>
      <dgm:t>
        <a:bodyPr/>
        <a:lstStyle/>
        <a:p>
          <a:endParaRPr lang="en-US"/>
        </a:p>
      </dgm:t>
    </dgm:pt>
    <dgm:pt modelId="{FA0260AD-80ED-1547-8735-83269E49909E}">
      <dgm:prSet phldrT="[Text]"/>
      <dgm:spPr>
        <a:solidFill>
          <a:srgbClr val="84181E"/>
        </a:solidFill>
      </dgm:spPr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, </a:t>
          </a:r>
          <a:r>
            <a:rPr lang="en-US" dirty="0" err="1" smtClean="0"/>
            <a:t>namun</a:t>
          </a:r>
          <a:r>
            <a:rPr lang="en-US" dirty="0" smtClean="0"/>
            <a:t> </a:t>
          </a:r>
          <a:r>
            <a:rPr lang="en-US" dirty="0" err="1" smtClean="0"/>
            <a:t>persyaratan</a:t>
          </a:r>
          <a:r>
            <a:rPr lang="en-US" dirty="0" smtClean="0"/>
            <a:t> </a:t>
          </a:r>
          <a:r>
            <a:rPr lang="en-US" dirty="0" err="1" smtClean="0"/>
            <a:t>kewajiban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larangan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dipenuhi</a:t>
          </a:r>
          <a:r>
            <a:rPr lang="en-US" dirty="0" smtClean="0"/>
            <a:t>/</a:t>
          </a:r>
          <a:r>
            <a:rPr lang="en-US" dirty="0" err="1" smtClean="0"/>
            <a:t>melanggar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/</a:t>
          </a:r>
          <a:r>
            <a:rPr lang="en-US" dirty="0" err="1" smtClean="0"/>
            <a:t>sebagian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/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ketentuaan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izin</a:t>
          </a:r>
          <a:endParaRPr lang="en-US" dirty="0"/>
        </a:p>
      </dgm:t>
    </dgm:pt>
    <dgm:pt modelId="{2605D636-80F5-774E-BA5F-18FA717B5208}" cxnId="{2AB3D5E9-3A88-854E-B01C-0219EB77CBF8}" type="parTrans">
      <dgm:prSet/>
      <dgm:spPr/>
      <dgm:t>
        <a:bodyPr/>
        <a:lstStyle/>
        <a:p>
          <a:endParaRPr lang="en-US"/>
        </a:p>
      </dgm:t>
    </dgm:pt>
    <dgm:pt modelId="{9317215D-4446-BA45-825A-7C65E9E8C3F6}" cxnId="{2AB3D5E9-3A88-854E-B01C-0219EB77CBF8}" type="sibTrans">
      <dgm:prSet/>
      <dgm:spPr/>
      <dgm:t>
        <a:bodyPr/>
        <a:lstStyle/>
        <a:p>
          <a:endParaRPr lang="en-US"/>
        </a:p>
      </dgm:t>
    </dgm:pt>
    <dgm:pt modelId="{53D3FA0A-5C2E-1D45-9B62-D2215C84EA0B}">
      <dgm:prSet phldrT="[Text]"/>
      <dgm:spPr/>
      <dgm:t>
        <a:bodyPr/>
        <a:lstStyle/>
        <a:p>
          <a:r>
            <a:rPr lang="en-US" dirty="0" smtClean="0"/>
            <a:t>HITAM</a:t>
          </a:r>
          <a:endParaRPr lang="en-US" dirty="0"/>
        </a:p>
      </dgm:t>
    </dgm:pt>
    <dgm:pt modelId="{20944534-AA0D-BC4A-B70F-F851A44B4ABC}" cxnId="{9D0EFC0C-5960-E443-B617-B149FE1D9101}" type="parTrans">
      <dgm:prSet/>
      <dgm:spPr/>
      <dgm:t>
        <a:bodyPr/>
        <a:lstStyle/>
        <a:p>
          <a:endParaRPr lang="en-US"/>
        </a:p>
      </dgm:t>
    </dgm:pt>
    <dgm:pt modelId="{80955B68-D246-0B4F-847B-241FE40FF203}" cxnId="{9D0EFC0C-5960-E443-B617-B149FE1D9101}" type="sibTrans">
      <dgm:prSet/>
      <dgm:spPr/>
      <dgm:t>
        <a:bodyPr/>
        <a:lstStyle/>
        <a:p>
          <a:endParaRPr lang="en-US"/>
        </a:p>
      </dgm:t>
    </dgm:pt>
    <dgm:pt modelId="{9299C080-DA0F-B14B-9A48-B9348173366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/>
            <a:t>Melakukan</a:t>
          </a:r>
          <a:r>
            <a:rPr lang="en-US" sz="1600" dirty="0" smtClean="0"/>
            <a:t> dumping </a:t>
          </a:r>
          <a:r>
            <a:rPr lang="en-US" sz="1600" dirty="0" err="1" smtClean="0"/>
            <a:t>tanpa</a:t>
          </a:r>
          <a:r>
            <a:rPr lang="en-US" sz="1600" dirty="0" smtClean="0"/>
            <a:t> </a:t>
          </a:r>
          <a:r>
            <a:rPr lang="en-US" sz="1600" dirty="0" err="1" smtClean="0"/>
            <a:t>izin</a:t>
          </a:r>
          <a:endParaRPr lang="en-US" sz="1600" dirty="0"/>
        </a:p>
      </dgm:t>
    </dgm:pt>
    <dgm:pt modelId="{F4EF8FBD-1A23-1B47-BFFF-CF8A67C60CB5}" cxnId="{A065BC65-03B4-9846-9ACA-1C9CF52EC10B}" type="parTrans">
      <dgm:prSet/>
      <dgm:spPr/>
      <dgm:t>
        <a:bodyPr/>
        <a:lstStyle/>
        <a:p>
          <a:endParaRPr lang="en-US"/>
        </a:p>
      </dgm:t>
    </dgm:pt>
    <dgm:pt modelId="{1D34C504-03E4-B44B-9C3B-979C72A393F6}" cxnId="{A065BC65-03B4-9846-9ACA-1C9CF52EC10B}" type="sibTrans">
      <dgm:prSet/>
      <dgm:spPr/>
      <dgm:t>
        <a:bodyPr/>
        <a:lstStyle/>
        <a:p>
          <a:endParaRPr lang="en-US"/>
        </a:p>
      </dgm:t>
    </dgm:pt>
    <dgm:pt modelId="{C2112B1E-1B61-8043-B98D-2AE98F56CDCB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 </a:t>
          </a:r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limbah</a:t>
          </a:r>
          <a:r>
            <a:rPr lang="en-US" dirty="0" smtClean="0"/>
            <a:t> B3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penimbusan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, </a:t>
          </a:r>
          <a:r>
            <a:rPr lang="en-US" dirty="0" err="1" smtClean="0"/>
            <a:t>sumur</a:t>
          </a:r>
          <a:r>
            <a:rPr lang="en-US" dirty="0" smtClean="0"/>
            <a:t> </a:t>
          </a:r>
          <a:r>
            <a:rPr lang="en-US" dirty="0" err="1" smtClean="0"/>
            <a:t>injeksi</a:t>
          </a:r>
          <a:r>
            <a:rPr lang="en-US" dirty="0" smtClean="0"/>
            <a:t>, </a:t>
          </a:r>
          <a:r>
            <a:rPr lang="en-US" dirty="0" err="1" smtClean="0"/>
            <a:t>penempatan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area </a:t>
          </a:r>
          <a:r>
            <a:rPr lang="en-US" dirty="0" err="1" smtClean="0"/>
            <a:t>bekas</a:t>
          </a:r>
          <a:r>
            <a:rPr lang="en-US" dirty="0" smtClean="0"/>
            <a:t> </a:t>
          </a:r>
          <a:r>
            <a:rPr lang="en-US" dirty="0" err="1" smtClean="0"/>
            <a:t>tambang</a:t>
          </a:r>
          <a:r>
            <a:rPr lang="en-US" dirty="0" smtClean="0"/>
            <a:t>, </a:t>
          </a:r>
          <a:r>
            <a:rPr lang="en-US" i="1" dirty="0" smtClean="0"/>
            <a:t>dam tailing</a:t>
          </a:r>
          <a:endParaRPr lang="en-US" dirty="0" smtClean="0"/>
        </a:p>
      </dgm:t>
    </dgm:pt>
    <dgm:pt modelId="{11E15419-24FE-A846-AF66-285AFCB2A8C6}" cxnId="{9C4ECAC7-4C27-9649-8884-1BBA36E1205B}" type="parTrans">
      <dgm:prSet/>
      <dgm:spPr/>
      <dgm:t>
        <a:bodyPr/>
        <a:lstStyle/>
        <a:p>
          <a:endParaRPr lang="en-US"/>
        </a:p>
      </dgm:t>
    </dgm:pt>
    <dgm:pt modelId="{268C42D9-B990-F74A-ACA2-005DFD94527D}" cxnId="{9C4ECAC7-4C27-9649-8884-1BBA36E1205B}" type="sibTrans">
      <dgm:prSet/>
      <dgm:spPr/>
      <dgm:t>
        <a:bodyPr/>
        <a:lstStyle/>
        <a:p>
          <a:endParaRPr lang="en-US"/>
        </a:p>
      </dgm:t>
    </dgm:pt>
    <dgm:pt modelId="{75EE1C35-2B40-467A-9C03-E164D167850D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persyaratan</a:t>
          </a:r>
          <a:r>
            <a:rPr lang="en-US" dirty="0" smtClean="0"/>
            <a:t> </a:t>
          </a:r>
          <a:r>
            <a:rPr lang="en-US" dirty="0" err="1" smtClean="0"/>
            <a:t>kewajiban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larangan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 </a:t>
          </a:r>
          <a:r>
            <a:rPr lang="en-US" dirty="0" err="1" smtClean="0"/>
            <a:t>dipenuhi</a:t>
          </a:r>
          <a:endParaRPr lang="en-US" dirty="0" smtClean="0"/>
        </a:p>
      </dgm:t>
    </dgm:pt>
    <dgm:pt modelId="{FBC43921-EB63-4245-93D9-DCE4FFED1B99}" cxnId="{FD177077-CBA1-47DC-97F9-78B120B30146}" type="parTrans">
      <dgm:prSet/>
      <dgm:spPr/>
      <dgm:t>
        <a:bodyPr/>
        <a:lstStyle/>
        <a:p>
          <a:endParaRPr lang="id-ID"/>
        </a:p>
      </dgm:t>
    </dgm:pt>
    <dgm:pt modelId="{18105272-C7D9-4D30-BA86-490F8B36996C}" cxnId="{FD177077-CBA1-47DC-97F9-78B120B30146}" type="sibTrans">
      <dgm:prSet/>
      <dgm:spPr/>
      <dgm:t>
        <a:bodyPr/>
        <a:lstStyle/>
        <a:p>
          <a:endParaRPr lang="id-ID"/>
        </a:p>
      </dgm:t>
    </dgm:pt>
    <dgm:pt modelId="{8BE2AB35-EE42-AA4C-84E6-296546E4A33C}" type="pres">
      <dgm:prSet presAssocID="{8B38A7C8-A0A8-2D47-9D68-C2585CF838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0AD8620-EBCF-1248-9126-709ADED8BD49}" type="pres">
      <dgm:prSet presAssocID="{6B7D887E-C44B-934F-8A9E-5E665DBC45C2}" presName="compNode" presStyleCnt="0"/>
      <dgm:spPr/>
    </dgm:pt>
    <dgm:pt modelId="{27099DC1-2862-5345-ABD7-AC2AF8119B71}" type="pres">
      <dgm:prSet presAssocID="{6B7D887E-C44B-934F-8A9E-5E665DBC45C2}" presName="aNode" presStyleLbl="bgShp" presStyleIdx="0" presStyleCnt="3" custLinFactNeighborX="-2399" custLinFactNeighborY="1805"/>
      <dgm:spPr/>
      <dgm:t>
        <a:bodyPr/>
        <a:lstStyle/>
        <a:p>
          <a:endParaRPr lang="id-ID"/>
        </a:p>
      </dgm:t>
    </dgm:pt>
    <dgm:pt modelId="{A8C20B7A-01DA-8A4F-A3C1-A081AD00E695}" type="pres">
      <dgm:prSet presAssocID="{6B7D887E-C44B-934F-8A9E-5E665DBC45C2}" presName="textNode" presStyleLbl="bgShp" presStyleIdx="0" presStyleCnt="3"/>
      <dgm:spPr/>
      <dgm:t>
        <a:bodyPr/>
        <a:lstStyle/>
        <a:p>
          <a:endParaRPr lang="id-ID"/>
        </a:p>
      </dgm:t>
    </dgm:pt>
    <dgm:pt modelId="{8293659D-3DD7-EE40-BB5D-C39456C6A1AD}" type="pres">
      <dgm:prSet presAssocID="{6B7D887E-C44B-934F-8A9E-5E665DBC45C2}" presName="compChildNode" presStyleCnt="0"/>
      <dgm:spPr/>
    </dgm:pt>
    <dgm:pt modelId="{7A04F381-1E10-2746-B426-77BDF0774861}" type="pres">
      <dgm:prSet presAssocID="{6B7D887E-C44B-934F-8A9E-5E665DBC45C2}" presName="theInnerList" presStyleCnt="0"/>
      <dgm:spPr/>
    </dgm:pt>
    <dgm:pt modelId="{59159E5E-2324-6149-B837-96FF428EA19B}" type="pres">
      <dgm:prSet presAssocID="{27BA5F84-6027-CD4F-9F7C-40B2229C2FD8}" presName="childNode" presStyleLbl="node1" presStyleIdx="0" presStyleCnt="6" custScaleY="20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4BCF5-E356-A744-8FE8-732D403C5303}" type="pres">
      <dgm:prSet presAssocID="{27BA5F84-6027-CD4F-9F7C-40B2229C2FD8}" presName="aSpace2" presStyleCnt="0"/>
      <dgm:spPr/>
    </dgm:pt>
    <dgm:pt modelId="{AE54E4B1-6EA2-D748-9552-168EEE7EA754}" type="pres">
      <dgm:prSet presAssocID="{C2112B1E-1B61-8043-B98D-2AE98F56CDC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4F2D47-CAE6-4113-862B-2573CD3D3E8D}" type="pres">
      <dgm:prSet presAssocID="{C2112B1E-1B61-8043-B98D-2AE98F56CDCB}" presName="aSpace2" presStyleCnt="0"/>
      <dgm:spPr/>
    </dgm:pt>
    <dgm:pt modelId="{BBC8BA0C-0DE4-44FB-877F-4B9EF5BEF0A0}" type="pres">
      <dgm:prSet presAssocID="{75EE1C35-2B40-467A-9C03-E164D167850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0C3CC-B6A0-9B4B-9D76-D9D43E22926A}" type="pres">
      <dgm:prSet presAssocID="{6B7D887E-C44B-934F-8A9E-5E665DBC45C2}" presName="aSpace" presStyleCnt="0"/>
      <dgm:spPr/>
    </dgm:pt>
    <dgm:pt modelId="{1F39AD8F-A142-1843-82DF-DC1EB565EEE4}" type="pres">
      <dgm:prSet presAssocID="{267ACAC4-A361-5240-8F88-CF872BB50D24}" presName="compNode" presStyleCnt="0"/>
      <dgm:spPr/>
    </dgm:pt>
    <dgm:pt modelId="{B7731BC4-1EF3-9C49-9FF7-9898C4D3DFDA}" type="pres">
      <dgm:prSet presAssocID="{267ACAC4-A361-5240-8F88-CF872BB50D24}" presName="aNode" presStyleLbl="bgShp" presStyleIdx="1" presStyleCnt="3"/>
      <dgm:spPr/>
      <dgm:t>
        <a:bodyPr/>
        <a:lstStyle/>
        <a:p>
          <a:endParaRPr lang="id-ID"/>
        </a:p>
      </dgm:t>
    </dgm:pt>
    <dgm:pt modelId="{0908CEE3-857C-5F40-A339-9225C34A1566}" type="pres">
      <dgm:prSet presAssocID="{267ACAC4-A361-5240-8F88-CF872BB50D24}" presName="textNode" presStyleLbl="bgShp" presStyleIdx="1" presStyleCnt="3"/>
      <dgm:spPr/>
      <dgm:t>
        <a:bodyPr/>
        <a:lstStyle/>
        <a:p>
          <a:endParaRPr lang="id-ID"/>
        </a:p>
      </dgm:t>
    </dgm:pt>
    <dgm:pt modelId="{1FBDB781-7080-8242-AD24-CB6A4656DBF7}" type="pres">
      <dgm:prSet presAssocID="{267ACAC4-A361-5240-8F88-CF872BB50D24}" presName="compChildNode" presStyleCnt="0"/>
      <dgm:spPr/>
    </dgm:pt>
    <dgm:pt modelId="{BB18CBBE-46A7-B44A-B829-D82E2EF977B4}" type="pres">
      <dgm:prSet presAssocID="{267ACAC4-A361-5240-8F88-CF872BB50D24}" presName="theInnerList" presStyleCnt="0"/>
      <dgm:spPr/>
    </dgm:pt>
    <dgm:pt modelId="{DD1C2396-2B14-CB45-825D-5769AE125B67}" type="pres">
      <dgm:prSet presAssocID="{A86C6ACA-8D92-4748-8032-C3615423695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F6A76-121B-1D41-8694-5EB2570796A5}" type="pres">
      <dgm:prSet presAssocID="{A86C6ACA-8D92-4748-8032-C36154236953}" presName="aSpace2" presStyleCnt="0"/>
      <dgm:spPr/>
    </dgm:pt>
    <dgm:pt modelId="{2E3E5265-A621-7543-9558-697F00D73101}" type="pres">
      <dgm:prSet presAssocID="{FA0260AD-80ED-1547-8735-83269E49909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E08A5-B6C7-FD45-89F4-7A174005EB46}" type="pres">
      <dgm:prSet presAssocID="{267ACAC4-A361-5240-8F88-CF872BB50D24}" presName="aSpace" presStyleCnt="0"/>
      <dgm:spPr/>
    </dgm:pt>
    <dgm:pt modelId="{1C1119DB-21B9-604A-B67C-A9BE635290CC}" type="pres">
      <dgm:prSet presAssocID="{53D3FA0A-5C2E-1D45-9B62-D2215C84EA0B}" presName="compNode" presStyleCnt="0"/>
      <dgm:spPr/>
    </dgm:pt>
    <dgm:pt modelId="{DD1A700D-48CC-A047-A11C-9F28671DE414}" type="pres">
      <dgm:prSet presAssocID="{53D3FA0A-5C2E-1D45-9B62-D2215C84EA0B}" presName="aNode" presStyleLbl="bgShp" presStyleIdx="2" presStyleCnt="3"/>
      <dgm:spPr/>
      <dgm:t>
        <a:bodyPr/>
        <a:lstStyle/>
        <a:p>
          <a:endParaRPr lang="id-ID"/>
        </a:p>
      </dgm:t>
    </dgm:pt>
    <dgm:pt modelId="{0EB22D33-FD47-4E43-9226-C9F5BED13765}" type="pres">
      <dgm:prSet presAssocID="{53D3FA0A-5C2E-1D45-9B62-D2215C84EA0B}" presName="textNode" presStyleLbl="bgShp" presStyleIdx="2" presStyleCnt="3"/>
      <dgm:spPr/>
      <dgm:t>
        <a:bodyPr/>
        <a:lstStyle/>
        <a:p>
          <a:endParaRPr lang="id-ID"/>
        </a:p>
      </dgm:t>
    </dgm:pt>
    <dgm:pt modelId="{018ACA32-0EFE-0843-82CB-98BB3A5307B3}" type="pres">
      <dgm:prSet presAssocID="{53D3FA0A-5C2E-1D45-9B62-D2215C84EA0B}" presName="compChildNode" presStyleCnt="0"/>
      <dgm:spPr/>
    </dgm:pt>
    <dgm:pt modelId="{A3EF9BB5-1D2C-E549-959B-9DD71B275988}" type="pres">
      <dgm:prSet presAssocID="{53D3FA0A-5C2E-1D45-9B62-D2215C84EA0B}" presName="theInnerList" presStyleCnt="0"/>
      <dgm:spPr/>
    </dgm:pt>
    <dgm:pt modelId="{D377BAF3-F55A-AF44-B28B-1F9B9147BB0B}" type="pres">
      <dgm:prSet presAssocID="{9299C080-DA0F-B14B-9A48-B9348173366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77077-CBA1-47DC-97F9-78B120B30146}" srcId="{6B7D887E-C44B-934F-8A9E-5E665DBC45C2}" destId="{75EE1C35-2B40-467A-9C03-E164D167850D}" srcOrd="2" destOrd="0" parTransId="{FBC43921-EB63-4245-93D9-DCE4FFED1B99}" sibTransId="{18105272-C7D9-4D30-BA86-490F8B36996C}"/>
    <dgm:cxn modelId="{C040470D-C0A5-4906-A150-3148CFD245FB}" type="presOf" srcId="{53D3FA0A-5C2E-1D45-9B62-D2215C84EA0B}" destId="{0EB22D33-FD47-4E43-9226-C9F5BED13765}" srcOrd="1" destOrd="0" presId="urn:microsoft.com/office/officeart/2005/8/layout/lProcess2"/>
    <dgm:cxn modelId="{C3257DF7-B5F8-4429-A662-95FCC36F9469}" type="presOf" srcId="{A86C6ACA-8D92-4748-8032-C36154236953}" destId="{DD1C2396-2B14-CB45-825D-5769AE125B67}" srcOrd="0" destOrd="0" presId="urn:microsoft.com/office/officeart/2005/8/layout/lProcess2"/>
    <dgm:cxn modelId="{A065BC65-03B4-9846-9ACA-1C9CF52EC10B}" srcId="{53D3FA0A-5C2E-1D45-9B62-D2215C84EA0B}" destId="{9299C080-DA0F-B14B-9A48-B9348173366D}" srcOrd="0" destOrd="0" parTransId="{F4EF8FBD-1A23-1B47-BFFF-CF8A67C60CB5}" sibTransId="{1D34C504-03E4-B44B-9C3B-979C72A393F6}"/>
    <dgm:cxn modelId="{2903CE25-9778-4C29-B024-FC84FFADC428}" type="presOf" srcId="{8B38A7C8-A0A8-2D47-9D68-C2585CF838B0}" destId="{8BE2AB35-EE42-AA4C-84E6-296546E4A33C}" srcOrd="0" destOrd="0" presId="urn:microsoft.com/office/officeart/2005/8/layout/lProcess2"/>
    <dgm:cxn modelId="{A9C907E1-0AB4-44F4-A564-377DAC163C9D}" type="presOf" srcId="{6B7D887E-C44B-934F-8A9E-5E665DBC45C2}" destId="{A8C20B7A-01DA-8A4F-A3C1-A081AD00E695}" srcOrd="1" destOrd="0" presId="urn:microsoft.com/office/officeart/2005/8/layout/lProcess2"/>
    <dgm:cxn modelId="{9C4ECAC7-4C27-9649-8884-1BBA36E1205B}" srcId="{6B7D887E-C44B-934F-8A9E-5E665DBC45C2}" destId="{C2112B1E-1B61-8043-B98D-2AE98F56CDCB}" srcOrd="1" destOrd="0" parTransId="{11E15419-24FE-A846-AF66-285AFCB2A8C6}" sibTransId="{268C42D9-B990-F74A-ACA2-005DFD94527D}"/>
    <dgm:cxn modelId="{127AA0F9-A07E-B042-B39C-1775DD6D4191}" srcId="{8B38A7C8-A0A8-2D47-9D68-C2585CF838B0}" destId="{6B7D887E-C44B-934F-8A9E-5E665DBC45C2}" srcOrd="0" destOrd="0" parTransId="{AB33869E-5240-DA49-A3AA-0DB7464E9419}" sibTransId="{1CA3D447-B496-BF40-8B7A-49EC03A1C769}"/>
    <dgm:cxn modelId="{9D244DB2-06CA-4776-8DE7-92902A7CBD53}" type="presOf" srcId="{6B7D887E-C44B-934F-8A9E-5E665DBC45C2}" destId="{27099DC1-2862-5345-ABD7-AC2AF8119B71}" srcOrd="0" destOrd="0" presId="urn:microsoft.com/office/officeart/2005/8/layout/lProcess2"/>
    <dgm:cxn modelId="{FFE16B50-59D4-E64D-A596-AB107A5B1A31}" srcId="{8B38A7C8-A0A8-2D47-9D68-C2585CF838B0}" destId="{267ACAC4-A361-5240-8F88-CF872BB50D24}" srcOrd="1" destOrd="0" parTransId="{8C233BE9-4F85-5643-B881-84E8DE4E09BE}" sibTransId="{3E34F504-0E00-C647-8AAF-69597811F458}"/>
    <dgm:cxn modelId="{B30252E6-2491-4390-A22C-9A250968EA29}" type="presOf" srcId="{27BA5F84-6027-CD4F-9F7C-40B2229C2FD8}" destId="{59159E5E-2324-6149-B837-96FF428EA19B}" srcOrd="0" destOrd="0" presId="urn:microsoft.com/office/officeart/2005/8/layout/lProcess2"/>
    <dgm:cxn modelId="{B9E18F6C-4562-4591-8A4C-2753025908FD}" type="presOf" srcId="{267ACAC4-A361-5240-8F88-CF872BB50D24}" destId="{B7731BC4-1EF3-9C49-9FF7-9898C4D3DFDA}" srcOrd="0" destOrd="0" presId="urn:microsoft.com/office/officeart/2005/8/layout/lProcess2"/>
    <dgm:cxn modelId="{59BE83BF-6280-DF44-978E-DBCF3D36BC5C}" srcId="{267ACAC4-A361-5240-8F88-CF872BB50D24}" destId="{A86C6ACA-8D92-4748-8032-C36154236953}" srcOrd="0" destOrd="0" parTransId="{BC5C28D5-DE31-ED4A-916D-E9B791F8D663}" sibTransId="{9827A751-387C-D14A-A5ED-4EF18CF6C33B}"/>
    <dgm:cxn modelId="{2AB3D5E9-3A88-854E-B01C-0219EB77CBF8}" srcId="{267ACAC4-A361-5240-8F88-CF872BB50D24}" destId="{FA0260AD-80ED-1547-8735-83269E49909E}" srcOrd="1" destOrd="0" parTransId="{2605D636-80F5-774E-BA5F-18FA717B5208}" sibTransId="{9317215D-4446-BA45-825A-7C65E9E8C3F6}"/>
    <dgm:cxn modelId="{72DC457C-FFA3-478A-A6A6-67C65E34CA6D}" type="presOf" srcId="{FA0260AD-80ED-1547-8735-83269E49909E}" destId="{2E3E5265-A621-7543-9558-697F00D73101}" srcOrd="0" destOrd="0" presId="urn:microsoft.com/office/officeart/2005/8/layout/lProcess2"/>
    <dgm:cxn modelId="{9D0EFC0C-5960-E443-B617-B149FE1D9101}" srcId="{8B38A7C8-A0A8-2D47-9D68-C2585CF838B0}" destId="{53D3FA0A-5C2E-1D45-9B62-D2215C84EA0B}" srcOrd="2" destOrd="0" parTransId="{20944534-AA0D-BC4A-B70F-F851A44B4ABC}" sibTransId="{80955B68-D246-0B4F-847B-241FE40FF203}"/>
    <dgm:cxn modelId="{9616C47E-4D83-4D51-AC99-8144610B1BA9}" type="presOf" srcId="{C2112B1E-1B61-8043-B98D-2AE98F56CDCB}" destId="{AE54E4B1-6EA2-D748-9552-168EEE7EA754}" srcOrd="0" destOrd="0" presId="urn:microsoft.com/office/officeart/2005/8/layout/lProcess2"/>
    <dgm:cxn modelId="{522852BA-ABD4-9942-94DE-489BBF473149}" srcId="{6B7D887E-C44B-934F-8A9E-5E665DBC45C2}" destId="{27BA5F84-6027-CD4F-9F7C-40B2229C2FD8}" srcOrd="0" destOrd="0" parTransId="{07E8C9A5-2756-4B4E-A721-BAE88F9BE570}" sibTransId="{20E65D0A-3C6C-8848-9BB4-866F9EF9D0CD}"/>
    <dgm:cxn modelId="{B4286D37-3A08-4A7D-B355-079ECAB39BAD}" type="presOf" srcId="{53D3FA0A-5C2E-1D45-9B62-D2215C84EA0B}" destId="{DD1A700D-48CC-A047-A11C-9F28671DE414}" srcOrd="0" destOrd="0" presId="urn:microsoft.com/office/officeart/2005/8/layout/lProcess2"/>
    <dgm:cxn modelId="{627B634B-F515-4A37-AB3E-C752AF1C7DD0}" type="presOf" srcId="{75EE1C35-2B40-467A-9C03-E164D167850D}" destId="{BBC8BA0C-0DE4-44FB-877F-4B9EF5BEF0A0}" srcOrd="0" destOrd="0" presId="urn:microsoft.com/office/officeart/2005/8/layout/lProcess2"/>
    <dgm:cxn modelId="{16CC8776-ED99-4E9C-8551-86157E846F78}" type="presOf" srcId="{267ACAC4-A361-5240-8F88-CF872BB50D24}" destId="{0908CEE3-857C-5F40-A339-9225C34A1566}" srcOrd="1" destOrd="0" presId="urn:microsoft.com/office/officeart/2005/8/layout/lProcess2"/>
    <dgm:cxn modelId="{B5C4EC29-E9B8-448F-8185-9110C994D779}" type="presOf" srcId="{9299C080-DA0F-B14B-9A48-B9348173366D}" destId="{D377BAF3-F55A-AF44-B28B-1F9B9147BB0B}" srcOrd="0" destOrd="0" presId="urn:microsoft.com/office/officeart/2005/8/layout/lProcess2"/>
    <dgm:cxn modelId="{93F93C35-A534-4418-A1AD-F27A8B18D34B}" type="presParOf" srcId="{8BE2AB35-EE42-AA4C-84E6-296546E4A33C}" destId="{10AD8620-EBCF-1248-9126-709ADED8BD49}" srcOrd="0" destOrd="0" presId="urn:microsoft.com/office/officeart/2005/8/layout/lProcess2"/>
    <dgm:cxn modelId="{4853D918-E5C2-4E38-A899-6D9EC02F0B37}" type="presParOf" srcId="{10AD8620-EBCF-1248-9126-709ADED8BD49}" destId="{27099DC1-2862-5345-ABD7-AC2AF8119B71}" srcOrd="0" destOrd="0" presId="urn:microsoft.com/office/officeart/2005/8/layout/lProcess2"/>
    <dgm:cxn modelId="{D588F085-59B4-4F25-949D-B3D630D241C5}" type="presParOf" srcId="{10AD8620-EBCF-1248-9126-709ADED8BD49}" destId="{A8C20B7A-01DA-8A4F-A3C1-A081AD00E695}" srcOrd="1" destOrd="0" presId="urn:microsoft.com/office/officeart/2005/8/layout/lProcess2"/>
    <dgm:cxn modelId="{F15357C2-971D-4190-A501-9998B5F1A26B}" type="presParOf" srcId="{10AD8620-EBCF-1248-9126-709ADED8BD49}" destId="{8293659D-3DD7-EE40-BB5D-C39456C6A1AD}" srcOrd="2" destOrd="0" presId="urn:microsoft.com/office/officeart/2005/8/layout/lProcess2"/>
    <dgm:cxn modelId="{D0E3474F-E88D-4200-BA85-2FD05FB67808}" type="presParOf" srcId="{8293659D-3DD7-EE40-BB5D-C39456C6A1AD}" destId="{7A04F381-1E10-2746-B426-77BDF0774861}" srcOrd="0" destOrd="0" presId="urn:microsoft.com/office/officeart/2005/8/layout/lProcess2"/>
    <dgm:cxn modelId="{360BBF7B-AC81-433A-B3D5-D609B59E8DB2}" type="presParOf" srcId="{7A04F381-1E10-2746-B426-77BDF0774861}" destId="{59159E5E-2324-6149-B837-96FF428EA19B}" srcOrd="0" destOrd="0" presId="urn:microsoft.com/office/officeart/2005/8/layout/lProcess2"/>
    <dgm:cxn modelId="{2C19233D-D5C7-45BF-9BFA-B8B70FBD33A3}" type="presParOf" srcId="{7A04F381-1E10-2746-B426-77BDF0774861}" destId="{4604BCF5-E356-A744-8FE8-732D403C5303}" srcOrd="1" destOrd="0" presId="urn:microsoft.com/office/officeart/2005/8/layout/lProcess2"/>
    <dgm:cxn modelId="{39A65EDF-F7D6-483B-8786-5DC306374F1A}" type="presParOf" srcId="{7A04F381-1E10-2746-B426-77BDF0774861}" destId="{AE54E4B1-6EA2-D748-9552-168EEE7EA754}" srcOrd="2" destOrd="0" presId="urn:microsoft.com/office/officeart/2005/8/layout/lProcess2"/>
    <dgm:cxn modelId="{F3D88B72-3D9B-40BF-842D-1E663EBEAC95}" type="presParOf" srcId="{7A04F381-1E10-2746-B426-77BDF0774861}" destId="{484F2D47-CAE6-4113-862B-2573CD3D3E8D}" srcOrd="3" destOrd="0" presId="urn:microsoft.com/office/officeart/2005/8/layout/lProcess2"/>
    <dgm:cxn modelId="{179DB723-AA1E-4EF6-9E3C-64EA73FE2736}" type="presParOf" srcId="{7A04F381-1E10-2746-B426-77BDF0774861}" destId="{BBC8BA0C-0DE4-44FB-877F-4B9EF5BEF0A0}" srcOrd="4" destOrd="0" presId="urn:microsoft.com/office/officeart/2005/8/layout/lProcess2"/>
    <dgm:cxn modelId="{BC402F36-3804-42E9-B4DF-D2102BE38E44}" type="presParOf" srcId="{8BE2AB35-EE42-AA4C-84E6-296546E4A33C}" destId="{39D0C3CC-B6A0-9B4B-9D76-D9D43E22926A}" srcOrd="1" destOrd="0" presId="urn:microsoft.com/office/officeart/2005/8/layout/lProcess2"/>
    <dgm:cxn modelId="{049C9594-68B3-473F-AC55-1AA917A8659B}" type="presParOf" srcId="{8BE2AB35-EE42-AA4C-84E6-296546E4A33C}" destId="{1F39AD8F-A142-1843-82DF-DC1EB565EEE4}" srcOrd="2" destOrd="0" presId="urn:microsoft.com/office/officeart/2005/8/layout/lProcess2"/>
    <dgm:cxn modelId="{B6E8951F-D65D-4A8D-A94D-61766174ADF5}" type="presParOf" srcId="{1F39AD8F-A142-1843-82DF-DC1EB565EEE4}" destId="{B7731BC4-1EF3-9C49-9FF7-9898C4D3DFDA}" srcOrd="0" destOrd="0" presId="urn:microsoft.com/office/officeart/2005/8/layout/lProcess2"/>
    <dgm:cxn modelId="{C717FA04-F88D-41E0-BC10-886372C7D746}" type="presParOf" srcId="{1F39AD8F-A142-1843-82DF-DC1EB565EEE4}" destId="{0908CEE3-857C-5F40-A339-9225C34A1566}" srcOrd="1" destOrd="0" presId="urn:microsoft.com/office/officeart/2005/8/layout/lProcess2"/>
    <dgm:cxn modelId="{5E4E3C53-08E6-4FB1-8D51-26B46F5872E8}" type="presParOf" srcId="{1F39AD8F-A142-1843-82DF-DC1EB565EEE4}" destId="{1FBDB781-7080-8242-AD24-CB6A4656DBF7}" srcOrd="2" destOrd="0" presId="urn:microsoft.com/office/officeart/2005/8/layout/lProcess2"/>
    <dgm:cxn modelId="{EFCCBFEF-C83F-44F0-809E-7CE0BE17B0AC}" type="presParOf" srcId="{1FBDB781-7080-8242-AD24-CB6A4656DBF7}" destId="{BB18CBBE-46A7-B44A-B829-D82E2EF977B4}" srcOrd="0" destOrd="0" presId="urn:microsoft.com/office/officeart/2005/8/layout/lProcess2"/>
    <dgm:cxn modelId="{B613407A-A23A-42C4-B6A2-AF77852C97C4}" type="presParOf" srcId="{BB18CBBE-46A7-B44A-B829-D82E2EF977B4}" destId="{DD1C2396-2B14-CB45-825D-5769AE125B67}" srcOrd="0" destOrd="0" presId="urn:microsoft.com/office/officeart/2005/8/layout/lProcess2"/>
    <dgm:cxn modelId="{0FED2DA7-034E-4ECF-814A-ACD0E2E9877F}" type="presParOf" srcId="{BB18CBBE-46A7-B44A-B829-D82E2EF977B4}" destId="{7DAF6A76-121B-1D41-8694-5EB2570796A5}" srcOrd="1" destOrd="0" presId="urn:microsoft.com/office/officeart/2005/8/layout/lProcess2"/>
    <dgm:cxn modelId="{A5C49EB8-9873-4692-AA26-43710EEBD8FB}" type="presParOf" srcId="{BB18CBBE-46A7-B44A-B829-D82E2EF977B4}" destId="{2E3E5265-A621-7543-9558-697F00D73101}" srcOrd="2" destOrd="0" presId="urn:microsoft.com/office/officeart/2005/8/layout/lProcess2"/>
    <dgm:cxn modelId="{13DF0553-1783-4B3B-B8ED-851DEC91BD8F}" type="presParOf" srcId="{8BE2AB35-EE42-AA4C-84E6-296546E4A33C}" destId="{75CE08A5-B6C7-FD45-89F4-7A174005EB46}" srcOrd="3" destOrd="0" presId="urn:microsoft.com/office/officeart/2005/8/layout/lProcess2"/>
    <dgm:cxn modelId="{26D0855A-DC6D-4273-A326-77B7901B7DD2}" type="presParOf" srcId="{8BE2AB35-EE42-AA4C-84E6-296546E4A33C}" destId="{1C1119DB-21B9-604A-B67C-A9BE635290CC}" srcOrd="4" destOrd="0" presId="urn:microsoft.com/office/officeart/2005/8/layout/lProcess2"/>
    <dgm:cxn modelId="{C21DB941-4E9F-4358-8527-985607CC669C}" type="presParOf" srcId="{1C1119DB-21B9-604A-B67C-A9BE635290CC}" destId="{DD1A700D-48CC-A047-A11C-9F28671DE414}" srcOrd="0" destOrd="0" presId="urn:microsoft.com/office/officeart/2005/8/layout/lProcess2"/>
    <dgm:cxn modelId="{21BB46FD-62D6-4542-8797-9F523D7FFDD1}" type="presParOf" srcId="{1C1119DB-21B9-604A-B67C-A9BE635290CC}" destId="{0EB22D33-FD47-4E43-9226-C9F5BED13765}" srcOrd="1" destOrd="0" presId="urn:microsoft.com/office/officeart/2005/8/layout/lProcess2"/>
    <dgm:cxn modelId="{26DA8D0B-A673-4D0F-8FEE-9E3A26C15FDF}" type="presParOf" srcId="{1C1119DB-21B9-604A-B67C-A9BE635290CC}" destId="{018ACA32-0EFE-0843-82CB-98BB3A5307B3}" srcOrd="2" destOrd="0" presId="urn:microsoft.com/office/officeart/2005/8/layout/lProcess2"/>
    <dgm:cxn modelId="{66C6CF9E-F2F6-4C2D-98A7-7DE87665F8E4}" type="presParOf" srcId="{018ACA32-0EFE-0843-82CB-98BB3A5307B3}" destId="{A3EF9BB5-1D2C-E549-959B-9DD71B275988}" srcOrd="0" destOrd="0" presId="urn:microsoft.com/office/officeart/2005/8/layout/lProcess2"/>
    <dgm:cxn modelId="{EF0C30F0-0C9C-431B-A3DF-0E980355E728}" type="presParOf" srcId="{A3EF9BB5-1D2C-E549-959B-9DD71B275988}" destId="{D377BAF3-F55A-AF44-B28B-1F9B9147BB0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A6D51-D0B5-4409-97F9-B146AD45914E}">
      <dsp:nvSpPr>
        <dsp:cNvPr id="0" name=""/>
        <dsp:cNvSpPr/>
      </dsp:nvSpPr>
      <dsp:spPr>
        <a:xfrm>
          <a:off x="0" y="0"/>
          <a:ext cx="1562706" cy="5072081"/>
        </a:xfrm>
        <a:prstGeom prst="roundRect">
          <a:avLst>
            <a:gd name="adj" fmla="val 10000"/>
          </a:avLst>
        </a:prstGeom>
        <a:solidFill>
          <a:srgbClr val="CC0000">
            <a:alpha val="72157"/>
          </a:srgb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/>
              </a:solidFill>
            </a:rPr>
            <a:t>Penyimpanan</a:t>
          </a:r>
          <a:r>
            <a:rPr lang="en-US" sz="1500" b="1" kern="1200" dirty="0" smtClean="0">
              <a:solidFill>
                <a:schemeClr val="bg1"/>
              </a:solidFill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&amp;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/>
              </a:solidFill>
            </a:rPr>
            <a:t>Pengumpulan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0" y="2028832"/>
        <a:ext cx="1562706" cy="2028832"/>
      </dsp:txXfrm>
    </dsp:sp>
    <dsp:sp modelId="{1668F5E2-5F9B-439A-B016-5786310C8C56}">
      <dsp:nvSpPr>
        <dsp:cNvPr id="0" name=""/>
        <dsp:cNvSpPr/>
      </dsp:nvSpPr>
      <dsp:spPr>
        <a:xfrm>
          <a:off x="46881" y="304324"/>
          <a:ext cx="1468943" cy="1689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1DB675-17CA-40BE-A30B-13171C1CC039}">
      <dsp:nvSpPr>
        <dsp:cNvPr id="0" name=""/>
        <dsp:cNvSpPr/>
      </dsp:nvSpPr>
      <dsp:spPr>
        <a:xfrm>
          <a:off x="1609587" y="0"/>
          <a:ext cx="1562706" cy="507208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Pemanfaatan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609587" y="2028832"/>
        <a:ext cx="1562706" cy="2028832"/>
      </dsp:txXfrm>
    </dsp:sp>
    <dsp:sp modelId="{2A86712B-1195-4C86-8255-238F318BC688}">
      <dsp:nvSpPr>
        <dsp:cNvPr id="0" name=""/>
        <dsp:cNvSpPr/>
      </dsp:nvSpPr>
      <dsp:spPr>
        <a:xfrm>
          <a:off x="1656468" y="304324"/>
          <a:ext cx="1468943" cy="16890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F50071-2FB5-44CB-9D7E-4CBB557A6CC3}">
      <dsp:nvSpPr>
        <dsp:cNvPr id="0" name=""/>
        <dsp:cNvSpPr/>
      </dsp:nvSpPr>
      <dsp:spPr>
        <a:xfrm>
          <a:off x="3184764" y="0"/>
          <a:ext cx="1562706" cy="5072081"/>
        </a:xfrm>
        <a:prstGeom prst="roundRect">
          <a:avLst>
            <a:gd name="adj" fmla="val 10000"/>
          </a:avLst>
        </a:prstGeom>
        <a:solidFill>
          <a:srgbClr val="9966FF">
            <a:alpha val="61961"/>
          </a:srgb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/>
              </a:solidFill>
            </a:rPr>
            <a:t>Pengangkutan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184764" y="2028832"/>
        <a:ext cx="1562706" cy="2028832"/>
      </dsp:txXfrm>
    </dsp:sp>
    <dsp:sp modelId="{DDD9CA16-1523-4063-AD0D-EE32AA545F08}">
      <dsp:nvSpPr>
        <dsp:cNvPr id="0" name=""/>
        <dsp:cNvSpPr/>
      </dsp:nvSpPr>
      <dsp:spPr>
        <a:xfrm>
          <a:off x="3266056" y="304324"/>
          <a:ext cx="1468943" cy="16890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20FD84-F009-4D7B-951B-8C85F528BDB1}">
      <dsp:nvSpPr>
        <dsp:cNvPr id="0" name=""/>
        <dsp:cNvSpPr/>
      </dsp:nvSpPr>
      <dsp:spPr>
        <a:xfrm>
          <a:off x="4828762" y="0"/>
          <a:ext cx="1562706" cy="507208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/>
              </a:solidFill>
            </a:rPr>
            <a:t>Pengolahan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4828762" y="2028832"/>
        <a:ext cx="1562706" cy="2028832"/>
      </dsp:txXfrm>
    </dsp:sp>
    <dsp:sp modelId="{21D198D6-1D49-407E-A5D4-02BA54C0CD7D}">
      <dsp:nvSpPr>
        <dsp:cNvPr id="0" name=""/>
        <dsp:cNvSpPr/>
      </dsp:nvSpPr>
      <dsp:spPr>
        <a:xfrm>
          <a:off x="4875643" y="304324"/>
          <a:ext cx="1468943" cy="16890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1EA897-CD14-4C4A-960B-A4841BC4CF3A}">
      <dsp:nvSpPr>
        <dsp:cNvPr id="0" name=""/>
        <dsp:cNvSpPr/>
      </dsp:nvSpPr>
      <dsp:spPr>
        <a:xfrm>
          <a:off x="6438349" y="0"/>
          <a:ext cx="1562706" cy="5072081"/>
        </a:xfrm>
        <a:prstGeom prst="roundRect">
          <a:avLst>
            <a:gd name="adj" fmla="val 10000"/>
          </a:avLst>
        </a:prstGeom>
        <a:solidFill>
          <a:srgbClr val="FF6600">
            <a:alpha val="65098"/>
          </a:srgb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/>
              </a:solidFill>
            </a:rPr>
            <a:t>Penimbunan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6438349" y="2028832"/>
        <a:ext cx="1562706" cy="2028832"/>
      </dsp:txXfrm>
    </dsp:sp>
    <dsp:sp modelId="{85B632DB-09C2-47EA-B78F-905073F1F57D}">
      <dsp:nvSpPr>
        <dsp:cNvPr id="0" name=""/>
        <dsp:cNvSpPr/>
      </dsp:nvSpPr>
      <dsp:spPr>
        <a:xfrm>
          <a:off x="6485230" y="304324"/>
          <a:ext cx="1468943" cy="168900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62B6C25-9B9D-4D1C-94E1-61B06C306998}">
      <dsp:nvSpPr>
        <dsp:cNvPr id="0" name=""/>
        <dsp:cNvSpPr/>
      </dsp:nvSpPr>
      <dsp:spPr>
        <a:xfrm>
          <a:off x="320042" y="4311267"/>
          <a:ext cx="7360971" cy="760812"/>
        </a:xfrm>
        <a:prstGeom prst="leftRightArrow">
          <a:avLst/>
        </a:prstGeom>
        <a:solidFill>
          <a:srgbClr val="FFC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4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613BAD-1FB9-4438-8C6D-E68CD461B92F}">
      <dsp:nvSpPr>
        <dsp:cNvPr id="0" name=""/>
        <dsp:cNvSpPr/>
      </dsp:nvSpPr>
      <dsp:spPr>
        <a:xfrm>
          <a:off x="448032" y="3795"/>
          <a:ext cx="2244104" cy="1346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1</a:t>
          </a:r>
          <a:r>
            <a:rPr lang="id-ID" sz="1800" kern="1200" dirty="0" smtClean="0">
              <a:solidFill>
                <a:schemeClr val="bg1"/>
              </a:solidFill>
              <a:latin typeface="+mj-lt"/>
            </a:rPr>
            <a:t>. 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Identifikasi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,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Pencatatan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dan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Pendataan</a:t>
          </a:r>
          <a:endParaRPr lang="en-US" sz="1800" kern="1200" dirty="0"/>
        </a:p>
      </dsp:txBody>
      <dsp:txXfrm>
        <a:off x="448032" y="3795"/>
        <a:ext cx="2244104" cy="1346462"/>
      </dsp:txXfrm>
    </dsp:sp>
    <dsp:sp modelId="{8317E36D-FF39-4EAA-A360-211AF4CD0D63}">
      <dsp:nvSpPr>
        <dsp:cNvPr id="0" name=""/>
        <dsp:cNvSpPr/>
      </dsp:nvSpPr>
      <dsp:spPr>
        <a:xfrm>
          <a:off x="2916547" y="3795"/>
          <a:ext cx="2244104" cy="1346462"/>
        </a:xfrm>
        <a:prstGeom prst="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bg1"/>
              </a:solidFill>
              <a:latin typeface="+mj-lt"/>
            </a:rPr>
            <a:t>2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.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Pelaporan</a:t>
          </a:r>
          <a:endParaRPr lang="en-US" sz="1800" kern="1200" dirty="0"/>
        </a:p>
      </dsp:txBody>
      <dsp:txXfrm>
        <a:off x="2916547" y="3795"/>
        <a:ext cx="2244104" cy="1346462"/>
      </dsp:txXfrm>
    </dsp:sp>
    <dsp:sp modelId="{CDDE105D-E1A5-4C9D-87E6-ECF39F546965}">
      <dsp:nvSpPr>
        <dsp:cNvPr id="0" name=""/>
        <dsp:cNvSpPr/>
      </dsp:nvSpPr>
      <dsp:spPr>
        <a:xfrm>
          <a:off x="5385062" y="3795"/>
          <a:ext cx="2244104" cy="1346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bg1"/>
              </a:solidFill>
              <a:latin typeface="+mj-lt"/>
            </a:rPr>
            <a:t>3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. Status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Perizinan</a:t>
          </a:r>
          <a:endParaRPr lang="en-US" sz="1800" kern="1200" dirty="0"/>
        </a:p>
      </dsp:txBody>
      <dsp:txXfrm>
        <a:off x="5385062" y="3795"/>
        <a:ext cx="2244104" cy="1346462"/>
      </dsp:txXfrm>
    </dsp:sp>
    <dsp:sp modelId="{95E388B5-52FE-4608-A0C7-5808080E115E}">
      <dsp:nvSpPr>
        <dsp:cNvPr id="0" name=""/>
        <dsp:cNvSpPr/>
      </dsp:nvSpPr>
      <dsp:spPr>
        <a:xfrm>
          <a:off x="448032" y="1574668"/>
          <a:ext cx="2244104" cy="1346462"/>
        </a:xfrm>
        <a:prstGeom prst="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bg1"/>
              </a:solidFill>
              <a:latin typeface="+mj-lt"/>
            </a:rPr>
            <a:t>4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.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Pemenuhan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Ketentuan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Izin</a:t>
          </a:r>
          <a:endParaRPr lang="en-US" sz="1800" kern="1200" dirty="0"/>
        </a:p>
      </dsp:txBody>
      <dsp:txXfrm>
        <a:off x="448032" y="1574668"/>
        <a:ext cx="2244104" cy="1346462"/>
      </dsp:txXfrm>
    </dsp:sp>
    <dsp:sp modelId="{31A94BF8-1F64-4FD7-A884-8F54D3881F1F}">
      <dsp:nvSpPr>
        <dsp:cNvPr id="0" name=""/>
        <dsp:cNvSpPr/>
      </dsp:nvSpPr>
      <dsp:spPr>
        <a:xfrm>
          <a:off x="5410196" y="1625335"/>
          <a:ext cx="2244104" cy="1346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6. </a:t>
          </a:r>
          <a:r>
            <a:rPr lang="en-US" sz="1800" i="1" kern="1200" dirty="0" smtClean="0">
              <a:solidFill>
                <a:schemeClr val="bg1"/>
              </a:solidFill>
              <a:latin typeface="+mn-lt"/>
            </a:rPr>
            <a:t>Open Dumping,</a:t>
          </a:r>
          <a:r>
            <a:rPr lang="id-ID" sz="1800" i="1" kern="1200" dirty="0" smtClean="0">
              <a:solidFill>
                <a:schemeClr val="bg1"/>
              </a:solidFill>
              <a:latin typeface="+mn-lt"/>
            </a:rPr>
            <a:t> </a:t>
          </a:r>
          <a:r>
            <a:rPr lang="en-US" sz="1800" i="1" kern="1200" dirty="0" smtClean="0">
              <a:solidFill>
                <a:schemeClr val="bg1"/>
              </a:solidFill>
              <a:latin typeface="+mn-lt"/>
            </a:rPr>
            <a:t>open burning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Pemulihan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Lahan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Terkontaminasi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endParaRPr lang="en-US" sz="1800" kern="1200" dirty="0"/>
        </a:p>
      </dsp:txBody>
      <dsp:txXfrm>
        <a:off x="5410196" y="1625335"/>
        <a:ext cx="2244104" cy="1346462"/>
      </dsp:txXfrm>
    </dsp:sp>
    <dsp:sp modelId="{B01BD1B4-1D58-4EE4-B47B-7E71FE208C49}">
      <dsp:nvSpPr>
        <dsp:cNvPr id="0" name=""/>
        <dsp:cNvSpPr/>
      </dsp:nvSpPr>
      <dsp:spPr>
        <a:xfrm>
          <a:off x="457210" y="3149337"/>
          <a:ext cx="2244104" cy="1346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7.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Jumlah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Limbah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B3 yang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dikelola</a:t>
          </a:r>
          <a:endParaRPr lang="en-US" sz="1800" kern="1200" dirty="0"/>
        </a:p>
      </dsp:txBody>
      <dsp:txXfrm>
        <a:off x="457210" y="3149337"/>
        <a:ext cx="2244104" cy="1346462"/>
      </dsp:txXfrm>
    </dsp:sp>
    <dsp:sp modelId="{1A98DB34-0310-4062-8FD0-7F13D5A3F16F}">
      <dsp:nvSpPr>
        <dsp:cNvPr id="0" name=""/>
        <dsp:cNvSpPr/>
      </dsp:nvSpPr>
      <dsp:spPr>
        <a:xfrm>
          <a:off x="2890673" y="3145541"/>
          <a:ext cx="2244104" cy="1346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j-lt"/>
            </a:rPr>
            <a:t>8.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Pengelolaan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Limbah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B3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oleh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+mj-lt"/>
            </a:rPr>
            <a:t>pihak</a:t>
          </a:r>
          <a:r>
            <a:rPr lang="en-US" sz="1800" kern="1200" dirty="0" smtClean="0">
              <a:solidFill>
                <a:schemeClr val="bg1"/>
              </a:solidFill>
              <a:latin typeface="+mj-lt"/>
            </a:rPr>
            <a:t> ke-3</a:t>
          </a:r>
          <a:endParaRPr lang="en-US" sz="1800" kern="1200" dirty="0"/>
        </a:p>
      </dsp:txBody>
      <dsp:txXfrm>
        <a:off x="2890673" y="3145541"/>
        <a:ext cx="2244104" cy="1346462"/>
      </dsp:txXfrm>
    </dsp:sp>
    <dsp:sp modelId="{A58A91F5-3517-40E6-9DEE-51BF00CE2A10}">
      <dsp:nvSpPr>
        <dsp:cNvPr id="0" name=""/>
        <dsp:cNvSpPr/>
      </dsp:nvSpPr>
      <dsp:spPr>
        <a:xfrm>
          <a:off x="5399088" y="3145541"/>
          <a:ext cx="2244104" cy="1346462"/>
        </a:xfrm>
        <a:prstGeom prst="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9. </a:t>
          </a:r>
          <a:r>
            <a:rPr lang="en-US" sz="1800" i="1" kern="1200" dirty="0" smtClean="0">
              <a:solidFill>
                <a:schemeClr val="bg1"/>
              </a:solidFill>
            </a:rPr>
            <a:t>Dumping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dan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pengelolaan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limbah</a:t>
          </a:r>
          <a:r>
            <a:rPr lang="en-US" sz="1800" kern="1200" dirty="0" smtClean="0">
              <a:solidFill>
                <a:schemeClr val="bg1"/>
              </a:solidFill>
            </a:rPr>
            <a:t> B3 </a:t>
          </a:r>
          <a:r>
            <a:rPr lang="en-US" sz="1800" kern="1200" dirty="0" err="1" smtClean="0">
              <a:solidFill>
                <a:schemeClr val="bg1"/>
              </a:solidFill>
            </a:rPr>
            <a:t>cara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tertentu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399088" y="3145541"/>
        <a:ext cx="2244104" cy="1346462"/>
      </dsp:txXfrm>
    </dsp:sp>
    <dsp:sp modelId="{BCA73C54-2510-498C-82C2-833CC9029F2C}">
      <dsp:nvSpPr>
        <dsp:cNvPr id="0" name=""/>
        <dsp:cNvSpPr/>
      </dsp:nvSpPr>
      <dsp:spPr>
        <a:xfrm>
          <a:off x="2890673" y="1575795"/>
          <a:ext cx="2244104" cy="1346462"/>
        </a:xfrm>
        <a:prstGeom prst="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5. </a:t>
          </a:r>
          <a:r>
            <a:rPr lang="id-ID" sz="1800" kern="1200" dirty="0" smtClean="0"/>
            <a:t>Struktur dan Tanggungjawab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890673" y="1575795"/>
        <a:ext cx="2244104" cy="13464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2687AD-3471-914E-92C0-7959E586BE94}">
      <dsp:nvSpPr>
        <dsp:cNvPr id="0" name=""/>
        <dsp:cNvSpPr/>
      </dsp:nvSpPr>
      <dsp:spPr>
        <a:xfrm>
          <a:off x="622" y="868352"/>
          <a:ext cx="2680245" cy="3216294"/>
        </a:xfrm>
        <a:prstGeom prst="roundRect">
          <a:avLst>
            <a:gd name="adj" fmla="val 5000"/>
          </a:avLst>
        </a:prstGeom>
        <a:solidFill>
          <a:srgbClr val="00009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BIRU</a:t>
          </a:r>
          <a:endParaRPr lang="en-US" sz="2400" kern="1200" dirty="0"/>
        </a:p>
      </dsp:txBody>
      <dsp:txXfrm rot="16200000">
        <a:off x="-1050033" y="1919008"/>
        <a:ext cx="2637361" cy="536049"/>
      </dsp:txXfrm>
    </dsp:sp>
    <dsp:sp modelId="{B486F8F1-E742-8241-89BD-C89E1DD08B5D}">
      <dsp:nvSpPr>
        <dsp:cNvPr id="0" name=""/>
        <dsp:cNvSpPr/>
      </dsp:nvSpPr>
      <dsp:spPr>
        <a:xfrm>
          <a:off x="536671" y="868352"/>
          <a:ext cx="1996783" cy="321629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Se</a:t>
          </a:r>
          <a:r>
            <a:rPr lang="en-US" sz="1300" kern="1200" dirty="0" err="1" smtClean="0"/>
            <a:t>luruh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limbah</a:t>
          </a:r>
          <a:r>
            <a:rPr lang="en-US" sz="1300" kern="1200" dirty="0" smtClean="0"/>
            <a:t> B3 yang </a:t>
          </a:r>
          <a:r>
            <a:rPr lang="en-US" sz="1300" kern="1200" dirty="0" err="1" smtClean="0"/>
            <a:t>dihasilkan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atau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potensial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dihasilkan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teridentifikasi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tercatat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terdata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pengelolaannya</a:t>
          </a:r>
          <a:endParaRPr lang="en-US" sz="1300" kern="1200" dirty="0"/>
        </a:p>
      </dsp:txBody>
      <dsp:txXfrm>
        <a:off x="536671" y="868352"/>
        <a:ext cx="1996783" cy="3216294"/>
      </dsp:txXfrm>
    </dsp:sp>
    <dsp:sp modelId="{04CE1D93-BFB5-7E44-A370-7BE5EBE99108}">
      <dsp:nvSpPr>
        <dsp:cNvPr id="0" name=""/>
        <dsp:cNvSpPr/>
      </dsp:nvSpPr>
      <dsp:spPr>
        <a:xfrm>
          <a:off x="2774677" y="868352"/>
          <a:ext cx="2680245" cy="3216294"/>
        </a:xfrm>
        <a:prstGeom prst="roundRect">
          <a:avLst>
            <a:gd name="adj" fmla="val 5000"/>
          </a:avLst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</a:t>
          </a:r>
          <a:r>
            <a:rPr lang="en-US" sz="2400" kern="1200" dirty="0" smtClean="0"/>
            <a:t>ERAH</a:t>
          </a:r>
          <a:endParaRPr lang="en-US" sz="2400" kern="1200" dirty="0"/>
        </a:p>
      </dsp:txBody>
      <dsp:txXfrm rot="16200000">
        <a:off x="1724020" y="1919008"/>
        <a:ext cx="2637361" cy="536049"/>
      </dsp:txXfrm>
    </dsp:sp>
    <dsp:sp modelId="{1F762713-6252-B14C-A460-DB18A8642510}">
      <dsp:nvSpPr>
        <dsp:cNvPr id="0" name=""/>
        <dsp:cNvSpPr/>
      </dsp:nvSpPr>
      <dsp:spPr>
        <a:xfrm rot="5400000">
          <a:off x="2551650" y="3425659"/>
          <a:ext cx="472855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D4DEF-053F-8647-87D9-412CEC79FCBA}">
      <dsp:nvSpPr>
        <dsp:cNvPr id="0" name=""/>
        <dsp:cNvSpPr/>
      </dsp:nvSpPr>
      <dsp:spPr>
        <a:xfrm>
          <a:off x="3310726" y="868352"/>
          <a:ext cx="1996783" cy="321629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Tidak </a:t>
          </a:r>
          <a:r>
            <a:rPr lang="en-US" sz="1300" kern="1200" dirty="0" err="1" smtClean="0"/>
            <a:t>mengidentifikasi</a:t>
          </a:r>
          <a:r>
            <a:rPr lang="en-US" sz="1300" kern="1200" dirty="0" smtClean="0"/>
            <a:t> </a:t>
          </a:r>
          <a:r>
            <a:rPr lang="id-ID" sz="1300" kern="1200" dirty="0" smtClean="0"/>
            <a:t>seluruh limbah</a:t>
          </a:r>
          <a:r>
            <a:rPr lang="en-US" sz="1300" kern="1200" dirty="0" smtClean="0"/>
            <a:t> B3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Tidak melakukan Pencatatan jenis LB3 yang dihasilkan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secara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teratur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Tidak seluruh LB3 dilakukan pendataan pengelolaan lanjutan.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Melakukan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kesalahan</a:t>
          </a:r>
          <a:r>
            <a:rPr lang="en-US" sz="1300" kern="1200" dirty="0" smtClean="0"/>
            <a:t> yang </a:t>
          </a:r>
          <a:r>
            <a:rPr lang="en-US" sz="1300" kern="1200" dirty="0" err="1" smtClean="0"/>
            <a:t>sama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tahun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sebelumnya</a:t>
          </a:r>
          <a:r>
            <a:rPr lang="en-US" sz="1300" kern="1200" dirty="0" smtClean="0"/>
            <a:t>. </a:t>
          </a:r>
          <a:endParaRPr lang="en-US" sz="1300" kern="1200" dirty="0"/>
        </a:p>
      </dsp:txBody>
      <dsp:txXfrm>
        <a:off x="3310726" y="868352"/>
        <a:ext cx="1996783" cy="3216294"/>
      </dsp:txXfrm>
    </dsp:sp>
    <dsp:sp modelId="{24DE1E83-960F-E149-9794-86D2C45B64FA}">
      <dsp:nvSpPr>
        <dsp:cNvPr id="0" name=""/>
        <dsp:cNvSpPr/>
      </dsp:nvSpPr>
      <dsp:spPr>
        <a:xfrm>
          <a:off x="5548731" y="868352"/>
          <a:ext cx="2680245" cy="3216294"/>
        </a:xfrm>
        <a:prstGeom prst="roundRect">
          <a:avLst>
            <a:gd name="adj" fmla="val 5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HITAM</a:t>
          </a:r>
          <a:endParaRPr lang="en-US" sz="2400" kern="1200" dirty="0"/>
        </a:p>
      </dsp:txBody>
      <dsp:txXfrm rot="16200000">
        <a:off x="4498075" y="1919008"/>
        <a:ext cx="2637361" cy="536049"/>
      </dsp:txXfrm>
    </dsp:sp>
    <dsp:sp modelId="{2BC829A1-7172-6C40-B59D-E0ED492D9628}">
      <dsp:nvSpPr>
        <dsp:cNvPr id="0" name=""/>
        <dsp:cNvSpPr/>
      </dsp:nvSpPr>
      <dsp:spPr>
        <a:xfrm rot="5400000">
          <a:off x="5325704" y="3425659"/>
          <a:ext cx="472855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5E62-6D55-374B-B2AA-ACA33522E8BA}">
      <dsp:nvSpPr>
        <dsp:cNvPr id="0" name=""/>
        <dsp:cNvSpPr/>
      </dsp:nvSpPr>
      <dsp:spPr>
        <a:xfrm>
          <a:off x="6084780" y="868352"/>
          <a:ext cx="1996783" cy="321629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Tidak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ada</a:t>
          </a:r>
          <a:r>
            <a:rPr lang="en-US" sz="1300" kern="1200" dirty="0" smtClean="0"/>
            <a:t> </a:t>
          </a:r>
          <a:endParaRPr lang="id-ID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kriteria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hitam</a:t>
          </a:r>
          <a:endParaRPr lang="en-US" sz="1300" kern="1200" dirty="0"/>
        </a:p>
      </dsp:txBody>
      <dsp:txXfrm>
        <a:off x="6084780" y="868352"/>
        <a:ext cx="1996783" cy="32162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C9C894-F258-F249-8EF7-6F90E81D356E}">
      <dsp:nvSpPr>
        <dsp:cNvPr id="0" name=""/>
        <dsp:cNvSpPr/>
      </dsp:nvSpPr>
      <dsp:spPr>
        <a:xfrm>
          <a:off x="1004" y="0"/>
          <a:ext cx="2611933" cy="5105399"/>
        </a:xfrm>
        <a:prstGeom prst="roundRect">
          <a:avLst>
            <a:gd name="adj" fmla="val 10000"/>
          </a:avLst>
        </a:prstGeom>
        <a:solidFill>
          <a:srgbClr val="00009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FFFFF"/>
              </a:solidFill>
            </a:rPr>
            <a:t>BIRU</a:t>
          </a:r>
          <a:endParaRPr lang="en-US" sz="4400" kern="1200" dirty="0">
            <a:solidFill>
              <a:srgbClr val="FFFFFF"/>
            </a:solidFill>
          </a:endParaRPr>
        </a:p>
      </dsp:txBody>
      <dsp:txXfrm>
        <a:off x="1004" y="0"/>
        <a:ext cx="2611933" cy="1531620"/>
      </dsp:txXfrm>
    </dsp:sp>
    <dsp:sp modelId="{A1346B9C-5912-0247-9425-A0AE79B3D1D1}">
      <dsp:nvSpPr>
        <dsp:cNvPr id="0" name=""/>
        <dsp:cNvSpPr/>
      </dsp:nvSpPr>
      <dsp:spPr>
        <a:xfrm>
          <a:off x="262197" y="1355630"/>
          <a:ext cx="2089546" cy="1089416"/>
        </a:xfrm>
        <a:prstGeom prst="roundRect">
          <a:avLst>
            <a:gd name="adj" fmla="val 10000"/>
          </a:avLst>
        </a:prstGeom>
        <a:solidFill>
          <a:schemeClr val="accent4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Melakukan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pelaporan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khusus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pengelolaan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limbah</a:t>
          </a:r>
          <a:r>
            <a:rPr lang="en-US" sz="1000" kern="1200" dirty="0" smtClean="0"/>
            <a:t> B3 </a:t>
          </a:r>
          <a:r>
            <a:rPr lang="en-US" sz="1000" kern="1200" dirty="0" err="1" smtClean="0"/>
            <a:t>secara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teratur</a:t>
          </a:r>
          <a:r>
            <a:rPr lang="en-US" sz="1000" kern="1200" dirty="0" smtClean="0"/>
            <a:t> </a:t>
          </a:r>
          <a:r>
            <a:rPr lang="id-ID" sz="1000" kern="1200" dirty="0" smtClean="0"/>
            <a:t>dengan substansi pelaporan sesuai format pada Lampiran XX </a:t>
          </a:r>
          <a:endParaRPr lang="en-US" sz="1000" kern="1200" dirty="0"/>
        </a:p>
      </dsp:txBody>
      <dsp:txXfrm>
        <a:off x="262197" y="1355630"/>
        <a:ext cx="2089546" cy="1089416"/>
      </dsp:txXfrm>
    </dsp:sp>
    <dsp:sp modelId="{998D0ED4-C879-BA41-AE58-9DA7BF28C599}">
      <dsp:nvSpPr>
        <dsp:cNvPr id="0" name=""/>
        <dsp:cNvSpPr/>
      </dsp:nvSpPr>
      <dsp:spPr>
        <a:xfrm>
          <a:off x="262197" y="2637656"/>
          <a:ext cx="2089546" cy="937675"/>
        </a:xfrm>
        <a:prstGeom prst="roundRect">
          <a:avLst>
            <a:gd name="adj" fmla="val 10000"/>
          </a:avLst>
        </a:prstGeom>
        <a:solidFill>
          <a:schemeClr val="accent4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Frekuensi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pelaporan</a:t>
          </a:r>
          <a:r>
            <a:rPr lang="id-ID" sz="1100" kern="1200" dirty="0" smtClean="0"/>
            <a:t> sesuai dengan </a:t>
          </a:r>
          <a:r>
            <a:rPr lang="en-US" sz="1100" kern="1200" dirty="0" err="1" smtClean="0"/>
            <a:t>ketentuan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</a:t>
          </a:r>
          <a:r>
            <a:rPr lang="id-ID" sz="1100" kern="1200" dirty="0" smtClean="0"/>
            <a:t>izin atau peraturan (paling sedikit 1 kali dalam 3 bulan).</a:t>
          </a:r>
          <a:endParaRPr lang="en-US" sz="1100" kern="1200" dirty="0"/>
        </a:p>
      </dsp:txBody>
      <dsp:txXfrm>
        <a:off x="262197" y="2637656"/>
        <a:ext cx="2089546" cy="937675"/>
      </dsp:txXfrm>
    </dsp:sp>
    <dsp:sp modelId="{7E3667DD-DD46-BA40-A123-6FF1B7B31054}">
      <dsp:nvSpPr>
        <dsp:cNvPr id="0" name=""/>
        <dsp:cNvSpPr/>
      </dsp:nvSpPr>
      <dsp:spPr>
        <a:xfrm>
          <a:off x="262197" y="3701495"/>
          <a:ext cx="2089546" cy="1147445"/>
        </a:xfrm>
        <a:prstGeom prst="roundRect">
          <a:avLst>
            <a:gd name="adj" fmla="val 10000"/>
          </a:avLst>
        </a:prstGeom>
        <a:solidFill>
          <a:schemeClr val="accent4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Menyampaikan </a:t>
          </a:r>
          <a:r>
            <a:rPr lang="en-US" sz="1100" kern="1200" dirty="0" err="1" smtClean="0"/>
            <a:t>pelaporan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kepada</a:t>
          </a:r>
          <a:r>
            <a:rPr lang="en-US" sz="1100" kern="1200" dirty="0" smtClean="0"/>
            <a:t> KLH</a:t>
          </a:r>
          <a:r>
            <a:rPr lang="id-ID" sz="1100" kern="1200" dirty="0" smtClean="0"/>
            <a:t>K</a:t>
          </a:r>
          <a:r>
            <a:rPr lang="en-US" sz="1100" kern="1200" dirty="0" smtClean="0"/>
            <a:t>, BLH </a:t>
          </a:r>
          <a:r>
            <a:rPr lang="en-US" sz="1100" kern="1200" dirty="0" err="1" smtClean="0"/>
            <a:t>Provinsi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BLH </a:t>
          </a:r>
          <a:r>
            <a:rPr lang="en-US" sz="1100" kern="1200" dirty="0" err="1" smtClean="0"/>
            <a:t>Kabupaten</a:t>
          </a:r>
          <a:r>
            <a:rPr lang="en-US" sz="1100" kern="1200" dirty="0" smtClean="0"/>
            <a:t>/ Kota (</a:t>
          </a:r>
          <a:r>
            <a:rPr lang="en-US" sz="1100" kern="1200" dirty="0" err="1" smtClean="0"/>
            <a:t>termasuk</a:t>
          </a:r>
          <a:r>
            <a:rPr lang="en-US" sz="1100" kern="1200" dirty="0" smtClean="0"/>
            <a:t> </a:t>
          </a:r>
          <a:r>
            <a:rPr lang="id-ID" sz="1100" kern="1200" dirty="0" smtClean="0"/>
            <a:t>PPE (Pusat Pengelolaan Ekoregion) j</a:t>
          </a:r>
          <a:r>
            <a:rPr lang="en-US" sz="1100" kern="1200" dirty="0" err="1" smtClean="0"/>
            <a:t>ika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tercantum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izin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62197" y="3701495"/>
        <a:ext cx="2089546" cy="1147445"/>
      </dsp:txXfrm>
    </dsp:sp>
    <dsp:sp modelId="{D9A11710-8497-2443-8C21-42AABB003EAF}">
      <dsp:nvSpPr>
        <dsp:cNvPr id="0" name=""/>
        <dsp:cNvSpPr/>
      </dsp:nvSpPr>
      <dsp:spPr>
        <a:xfrm>
          <a:off x="2808833" y="0"/>
          <a:ext cx="2611933" cy="510539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FFFFF"/>
              </a:solidFill>
            </a:rPr>
            <a:t>MERAH</a:t>
          </a:r>
          <a:endParaRPr lang="en-US" sz="4400" kern="1200" dirty="0">
            <a:solidFill>
              <a:srgbClr val="FFFFFF"/>
            </a:solidFill>
          </a:endParaRPr>
        </a:p>
      </dsp:txBody>
      <dsp:txXfrm>
        <a:off x="2808833" y="0"/>
        <a:ext cx="2611933" cy="1531620"/>
      </dsp:txXfrm>
    </dsp:sp>
    <dsp:sp modelId="{FD1E0266-CBD3-AA41-8F83-650FA3853132}">
      <dsp:nvSpPr>
        <dsp:cNvPr id="0" name=""/>
        <dsp:cNvSpPr/>
      </dsp:nvSpPr>
      <dsp:spPr>
        <a:xfrm>
          <a:off x="3106698" y="1250867"/>
          <a:ext cx="2089546" cy="594702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Tidak m</a:t>
          </a:r>
          <a:r>
            <a:rPr lang="en-US" sz="1100" kern="1200" dirty="0" err="1" smtClean="0"/>
            <a:t>elakukan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pelaporan</a:t>
          </a:r>
          <a:r>
            <a:rPr lang="en-US" sz="1100" kern="1200" dirty="0" smtClean="0"/>
            <a:t> </a:t>
          </a:r>
          <a:r>
            <a:rPr lang="id-ID" sz="1100" kern="1200" dirty="0" smtClean="0"/>
            <a:t>khusus </a:t>
          </a:r>
          <a:r>
            <a:rPr lang="en-US" sz="1100" kern="1200" dirty="0" err="1" smtClean="0"/>
            <a:t>pengelolaan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limbah</a:t>
          </a:r>
          <a:r>
            <a:rPr lang="en-US" sz="1100" kern="1200" dirty="0" smtClean="0"/>
            <a:t> B3</a:t>
          </a:r>
          <a:endParaRPr lang="en-US" sz="1100" kern="1200" dirty="0"/>
        </a:p>
      </dsp:txBody>
      <dsp:txXfrm>
        <a:off x="3106698" y="1250867"/>
        <a:ext cx="2089546" cy="594702"/>
      </dsp:txXfrm>
    </dsp:sp>
    <dsp:sp modelId="{EA3A7769-F78B-9445-9D64-4690923E3514}">
      <dsp:nvSpPr>
        <dsp:cNvPr id="0" name=""/>
        <dsp:cNvSpPr/>
      </dsp:nvSpPr>
      <dsp:spPr>
        <a:xfrm>
          <a:off x="3106698" y="1948386"/>
          <a:ext cx="2089546" cy="816983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M</a:t>
          </a:r>
          <a:r>
            <a:rPr lang="en-US" sz="1100" kern="1200" dirty="0" err="1" smtClean="0"/>
            <a:t>elakukan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pelaporan</a:t>
          </a:r>
          <a:r>
            <a:rPr lang="en-US" sz="1100" kern="1200" dirty="0" smtClean="0"/>
            <a:t> </a:t>
          </a:r>
          <a:r>
            <a:rPr lang="id-ID" sz="1100" kern="1200" dirty="0" smtClean="0"/>
            <a:t>tetapi substansi pelaporan tidak sesuai format pelaporan pada Lampiran XX 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3106698" y="1948386"/>
        <a:ext cx="2089546" cy="816983"/>
      </dsp:txXfrm>
    </dsp:sp>
    <dsp:sp modelId="{479BE88A-DACD-8846-9803-00E17E3F2AA6}">
      <dsp:nvSpPr>
        <dsp:cNvPr id="0" name=""/>
        <dsp:cNvSpPr/>
      </dsp:nvSpPr>
      <dsp:spPr>
        <a:xfrm>
          <a:off x="3070026" y="2892305"/>
          <a:ext cx="2089546" cy="762521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Frekuensi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pelaporan</a:t>
          </a:r>
          <a:r>
            <a:rPr lang="id-ID" sz="1100" kern="1200" dirty="0" smtClean="0"/>
            <a:t> tidak sesuai dengan </a:t>
          </a:r>
          <a:r>
            <a:rPr lang="en-US" sz="1100" kern="1200" dirty="0" err="1" smtClean="0"/>
            <a:t>ketentuan</a:t>
          </a:r>
          <a:r>
            <a:rPr lang="en-US" sz="1100" kern="1200" dirty="0" smtClean="0"/>
            <a:t> </a:t>
          </a:r>
          <a:r>
            <a:rPr lang="id-ID" sz="1100" kern="1200" dirty="0" smtClean="0"/>
            <a:t>izin atau peraturan (paling sedikit 1 kali dalam 3 bulan)</a:t>
          </a:r>
          <a:endParaRPr lang="en-US" sz="1100" kern="1200" dirty="0"/>
        </a:p>
      </dsp:txBody>
      <dsp:txXfrm>
        <a:off x="3070026" y="2892305"/>
        <a:ext cx="2089546" cy="762521"/>
      </dsp:txXfrm>
    </dsp:sp>
    <dsp:sp modelId="{10106BEF-837A-B14B-9903-8AB01338D717}">
      <dsp:nvSpPr>
        <dsp:cNvPr id="0" name=""/>
        <dsp:cNvSpPr/>
      </dsp:nvSpPr>
      <dsp:spPr>
        <a:xfrm>
          <a:off x="3106698" y="3752921"/>
          <a:ext cx="2089546" cy="1044974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Tidak mmenyampaikan </a:t>
          </a:r>
          <a:r>
            <a:rPr lang="en-US" sz="1100" kern="1200" dirty="0" err="1" smtClean="0"/>
            <a:t>pelaporan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kepada</a:t>
          </a:r>
          <a:r>
            <a:rPr lang="en-US" sz="1100" kern="1200" dirty="0" smtClean="0"/>
            <a:t> KLH</a:t>
          </a:r>
          <a:r>
            <a:rPr lang="id-ID" sz="1100" kern="1200" dirty="0" smtClean="0"/>
            <a:t>K</a:t>
          </a:r>
          <a:r>
            <a:rPr lang="en-US" sz="1100" kern="1200" dirty="0" smtClean="0"/>
            <a:t>, BLH </a:t>
          </a:r>
          <a:r>
            <a:rPr lang="en-US" sz="1100" kern="1200" dirty="0" err="1" smtClean="0"/>
            <a:t>Provinsi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BLH </a:t>
          </a:r>
          <a:r>
            <a:rPr lang="en-US" sz="1100" kern="1200" dirty="0" err="1" smtClean="0"/>
            <a:t>Kabupaten</a:t>
          </a:r>
          <a:r>
            <a:rPr lang="en-US" sz="1100" kern="1200" dirty="0" smtClean="0"/>
            <a:t>/Kota</a:t>
          </a:r>
          <a:r>
            <a:rPr lang="id-ID" sz="1100" kern="1200" dirty="0" smtClean="0"/>
            <a:t>, PPE (Pusat Pengelolaan Ekoregion) j</a:t>
          </a:r>
          <a:r>
            <a:rPr lang="en-US" sz="1100" kern="1200" dirty="0" err="1" smtClean="0"/>
            <a:t>ika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tercantum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izin</a:t>
          </a:r>
          <a:r>
            <a:rPr lang="en-US" sz="1100" kern="1200" dirty="0" smtClean="0"/>
            <a:t>)</a:t>
          </a:r>
          <a:r>
            <a:rPr lang="id-ID" sz="1100" kern="1200" dirty="0" smtClean="0"/>
            <a:t>. </a:t>
          </a:r>
          <a:endParaRPr lang="en-US" sz="1100" kern="1200" dirty="0"/>
        </a:p>
      </dsp:txBody>
      <dsp:txXfrm>
        <a:off x="3106698" y="3752921"/>
        <a:ext cx="2089546" cy="1044974"/>
      </dsp:txXfrm>
    </dsp:sp>
    <dsp:sp modelId="{28201BAD-A633-5B41-AB1C-D6A73867A49F}">
      <dsp:nvSpPr>
        <dsp:cNvPr id="0" name=""/>
        <dsp:cNvSpPr/>
      </dsp:nvSpPr>
      <dsp:spPr>
        <a:xfrm>
          <a:off x="5617666" y="0"/>
          <a:ext cx="2611933" cy="5105399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FFFFF"/>
              </a:solidFill>
            </a:rPr>
            <a:t>HITAM</a:t>
          </a:r>
          <a:endParaRPr lang="en-US" sz="4400" kern="1200" dirty="0">
            <a:solidFill>
              <a:srgbClr val="FFFFFF"/>
            </a:solidFill>
          </a:endParaRPr>
        </a:p>
      </dsp:txBody>
      <dsp:txXfrm>
        <a:off x="5617666" y="0"/>
        <a:ext cx="2611933" cy="1531620"/>
      </dsp:txXfrm>
    </dsp:sp>
    <dsp:sp modelId="{C7155FFF-452A-0945-A2F9-C49D32B2A8AB}">
      <dsp:nvSpPr>
        <dsp:cNvPr id="0" name=""/>
        <dsp:cNvSpPr/>
      </dsp:nvSpPr>
      <dsp:spPr>
        <a:xfrm>
          <a:off x="5877855" y="1413514"/>
          <a:ext cx="2089546" cy="3318510"/>
        </a:xfrm>
        <a:prstGeom prst="roundRect">
          <a:avLst>
            <a:gd name="adj" fmla="val 10000"/>
          </a:avLst>
        </a:prstGeom>
        <a:solidFill>
          <a:schemeClr val="dk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</a:rPr>
            <a:t>Tidak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ada</a:t>
          </a:r>
          <a:endParaRPr lang="id-ID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kriteria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hitam</a:t>
          </a:r>
          <a:endParaRPr lang="en-US" sz="2000" kern="1200" dirty="0"/>
        </a:p>
      </dsp:txBody>
      <dsp:txXfrm>
        <a:off x="5877855" y="1413514"/>
        <a:ext cx="2089546" cy="33185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099DC1-2862-5345-ABD7-AC2AF8119B71}">
      <dsp:nvSpPr>
        <dsp:cNvPr id="0" name=""/>
        <dsp:cNvSpPr/>
      </dsp:nvSpPr>
      <dsp:spPr>
        <a:xfrm>
          <a:off x="0" y="0"/>
          <a:ext cx="2611933" cy="45259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rgbClr val="000090"/>
              </a:solidFill>
            </a:rPr>
            <a:t>BIRU</a:t>
          </a:r>
          <a:endParaRPr lang="en-US" sz="5000" kern="1200" dirty="0">
            <a:solidFill>
              <a:srgbClr val="000090"/>
            </a:solidFill>
          </a:endParaRPr>
        </a:p>
      </dsp:txBody>
      <dsp:txXfrm>
        <a:off x="0" y="0"/>
        <a:ext cx="2611933" cy="1357788"/>
      </dsp:txXfrm>
    </dsp:sp>
    <dsp:sp modelId="{59159E5E-2324-6149-B837-96FF428EA19B}">
      <dsp:nvSpPr>
        <dsp:cNvPr id="0" name=""/>
        <dsp:cNvSpPr/>
      </dsp:nvSpPr>
      <dsp:spPr>
        <a:xfrm>
          <a:off x="262197" y="1359475"/>
          <a:ext cx="2089546" cy="236847"/>
        </a:xfrm>
        <a:prstGeom prst="roundRect">
          <a:avLst>
            <a:gd name="adj" fmla="val 10000"/>
          </a:avLst>
        </a:prstGeom>
        <a:solidFill>
          <a:srgbClr val="00009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Memiliki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izin</a:t>
          </a:r>
          <a:r>
            <a:rPr lang="en-US" sz="1000" kern="1200" dirty="0" smtClean="0"/>
            <a:t> </a:t>
          </a:r>
          <a:r>
            <a:rPr lang="en-US" sz="1000" i="1" kern="1200" dirty="0" smtClean="0"/>
            <a:t>dumping</a:t>
          </a:r>
          <a:endParaRPr lang="en-US" sz="1000" kern="1200" dirty="0"/>
        </a:p>
      </dsp:txBody>
      <dsp:txXfrm>
        <a:off x="262197" y="1359475"/>
        <a:ext cx="2089546" cy="236847"/>
      </dsp:txXfrm>
    </dsp:sp>
    <dsp:sp modelId="{AE54E4B1-6EA2-D748-9552-168EEE7EA754}">
      <dsp:nvSpPr>
        <dsp:cNvPr id="0" name=""/>
        <dsp:cNvSpPr/>
      </dsp:nvSpPr>
      <dsp:spPr>
        <a:xfrm>
          <a:off x="262197" y="1776433"/>
          <a:ext cx="2089546" cy="1170716"/>
        </a:xfrm>
        <a:prstGeom prst="roundRect">
          <a:avLst>
            <a:gd name="adj" fmla="val 10000"/>
          </a:avLst>
        </a:prstGeom>
        <a:solidFill>
          <a:srgbClr val="00009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Memiliki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izin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pengelolaan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limbah</a:t>
          </a:r>
          <a:r>
            <a:rPr lang="en-US" sz="1000" kern="1200" dirty="0" smtClean="0"/>
            <a:t> B3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cara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tertentu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seperti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penimbusan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akhir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sumur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injeksi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penempatan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kembali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di</a:t>
          </a:r>
          <a:r>
            <a:rPr lang="en-US" sz="1000" kern="1200" dirty="0" smtClean="0"/>
            <a:t> area </a:t>
          </a:r>
          <a:r>
            <a:rPr lang="en-US" sz="1000" kern="1200" dirty="0" err="1" smtClean="0"/>
            <a:t>bekas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tambang</a:t>
          </a:r>
          <a:r>
            <a:rPr lang="en-US" sz="1000" kern="1200" dirty="0" smtClean="0"/>
            <a:t>, </a:t>
          </a:r>
          <a:r>
            <a:rPr lang="en-US" sz="1000" i="1" kern="1200" dirty="0" smtClean="0"/>
            <a:t>dam tailing</a:t>
          </a:r>
          <a:endParaRPr lang="en-US" sz="1000" kern="1200" dirty="0" smtClean="0"/>
        </a:p>
      </dsp:txBody>
      <dsp:txXfrm>
        <a:off x="262197" y="1776433"/>
        <a:ext cx="2089546" cy="1170716"/>
      </dsp:txXfrm>
    </dsp:sp>
    <dsp:sp modelId="{BBC8BA0C-0DE4-44FB-877F-4B9EF5BEF0A0}">
      <dsp:nvSpPr>
        <dsp:cNvPr id="0" name=""/>
        <dsp:cNvSpPr/>
      </dsp:nvSpPr>
      <dsp:spPr>
        <a:xfrm>
          <a:off x="262197" y="3127260"/>
          <a:ext cx="2089546" cy="1170716"/>
        </a:xfrm>
        <a:prstGeom prst="roundRect">
          <a:avLst>
            <a:gd name="adj" fmla="val 10000"/>
          </a:avLst>
        </a:prstGeom>
        <a:solidFill>
          <a:srgbClr val="00009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Seluruh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persyaratan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kewajiban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larangan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izin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dipenuhi</a:t>
          </a:r>
          <a:endParaRPr lang="en-US" sz="1000" kern="1200" dirty="0" smtClean="0"/>
        </a:p>
      </dsp:txBody>
      <dsp:txXfrm>
        <a:off x="262197" y="3127260"/>
        <a:ext cx="2089546" cy="1170716"/>
      </dsp:txXfrm>
    </dsp:sp>
    <dsp:sp modelId="{B7731BC4-1EF3-9C49-9FF7-9898C4D3DFDA}">
      <dsp:nvSpPr>
        <dsp:cNvPr id="0" name=""/>
        <dsp:cNvSpPr/>
      </dsp:nvSpPr>
      <dsp:spPr>
        <a:xfrm>
          <a:off x="2808833" y="0"/>
          <a:ext cx="2611933" cy="45259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rgbClr val="800000"/>
              </a:solidFill>
            </a:rPr>
            <a:t>MERAH</a:t>
          </a:r>
          <a:endParaRPr lang="en-US" sz="5000" kern="1200" dirty="0">
            <a:solidFill>
              <a:srgbClr val="800000"/>
            </a:solidFill>
          </a:endParaRPr>
        </a:p>
      </dsp:txBody>
      <dsp:txXfrm>
        <a:off x="2808833" y="0"/>
        <a:ext cx="2611933" cy="1357788"/>
      </dsp:txXfrm>
    </dsp:sp>
    <dsp:sp modelId="{DD1C2396-2B14-CB45-825D-5769AE125B67}">
      <dsp:nvSpPr>
        <dsp:cNvPr id="0" name=""/>
        <dsp:cNvSpPr/>
      </dsp:nvSpPr>
      <dsp:spPr>
        <a:xfrm>
          <a:off x="3070026" y="1359114"/>
          <a:ext cx="2089546" cy="1364639"/>
        </a:xfrm>
        <a:prstGeom prst="roundRect">
          <a:avLst>
            <a:gd name="adj" fmla="val 10000"/>
          </a:avLst>
        </a:prstGeom>
        <a:solidFill>
          <a:srgbClr val="84181E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Telah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mengajukan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izin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namun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belum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menyelesaikan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persyaratan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teknis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ditemukan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penyimpangan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pelaksanaannya</a:t>
          </a:r>
          <a:endParaRPr lang="en-US" sz="1000" kern="1200" dirty="0"/>
        </a:p>
      </dsp:txBody>
      <dsp:txXfrm>
        <a:off x="3070026" y="1359114"/>
        <a:ext cx="2089546" cy="1364639"/>
      </dsp:txXfrm>
    </dsp:sp>
    <dsp:sp modelId="{2E3E5265-A621-7543-9558-697F00D73101}">
      <dsp:nvSpPr>
        <dsp:cNvPr id="0" name=""/>
        <dsp:cNvSpPr/>
      </dsp:nvSpPr>
      <dsp:spPr>
        <a:xfrm>
          <a:off x="3070026" y="2933698"/>
          <a:ext cx="2089546" cy="1364639"/>
        </a:xfrm>
        <a:prstGeom prst="roundRect">
          <a:avLst>
            <a:gd name="adj" fmla="val 10000"/>
          </a:avLst>
        </a:prstGeom>
        <a:solidFill>
          <a:srgbClr val="84181E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Memiliki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izin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namun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persyaratan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kewajiban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larangan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izin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tidak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dipenuhi</a:t>
          </a:r>
          <a:r>
            <a:rPr lang="en-US" sz="1000" kern="1200" dirty="0" smtClean="0"/>
            <a:t>/</a:t>
          </a:r>
          <a:r>
            <a:rPr lang="en-US" sz="1000" kern="1200" dirty="0" err="1" smtClean="0"/>
            <a:t>melanggar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salah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satu</a:t>
          </a:r>
          <a:r>
            <a:rPr lang="en-US" sz="1000" kern="1200" dirty="0" smtClean="0"/>
            <a:t>/</a:t>
          </a:r>
          <a:r>
            <a:rPr lang="en-US" sz="1000" kern="1200" dirty="0" err="1" smtClean="0"/>
            <a:t>sebagian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/</a:t>
          </a:r>
          <a:r>
            <a:rPr lang="en-US" sz="1000" kern="1200" dirty="0" err="1" smtClean="0"/>
            <a:t>atau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seluruh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ketentuaan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izin</a:t>
          </a:r>
          <a:endParaRPr lang="en-US" sz="1000" kern="1200" dirty="0"/>
        </a:p>
      </dsp:txBody>
      <dsp:txXfrm>
        <a:off x="3070026" y="2933698"/>
        <a:ext cx="2089546" cy="1364639"/>
      </dsp:txXfrm>
    </dsp:sp>
    <dsp:sp modelId="{DD1A700D-48CC-A047-A11C-9F28671DE414}">
      <dsp:nvSpPr>
        <dsp:cNvPr id="0" name=""/>
        <dsp:cNvSpPr/>
      </dsp:nvSpPr>
      <dsp:spPr>
        <a:xfrm>
          <a:off x="5616661" y="0"/>
          <a:ext cx="2611933" cy="45259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HITAM</a:t>
          </a:r>
          <a:endParaRPr lang="en-US" sz="5000" kern="1200" dirty="0"/>
        </a:p>
      </dsp:txBody>
      <dsp:txXfrm>
        <a:off x="5616661" y="0"/>
        <a:ext cx="2611933" cy="1357788"/>
      </dsp:txXfrm>
    </dsp:sp>
    <dsp:sp modelId="{D377BAF3-F55A-AF44-B28B-1F9B9147BB0B}">
      <dsp:nvSpPr>
        <dsp:cNvPr id="0" name=""/>
        <dsp:cNvSpPr/>
      </dsp:nvSpPr>
      <dsp:spPr>
        <a:xfrm>
          <a:off x="5877855" y="1357788"/>
          <a:ext cx="2089546" cy="29418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Melakukan</a:t>
          </a:r>
          <a:r>
            <a:rPr lang="en-US" sz="1600" kern="1200" dirty="0" smtClean="0"/>
            <a:t> dumping </a:t>
          </a:r>
          <a:r>
            <a:rPr lang="en-US" sz="1600" kern="1200" dirty="0" err="1" smtClean="0"/>
            <a:t>tanpa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izin</a:t>
          </a:r>
          <a:endParaRPr lang="en-US" sz="1600" kern="1200" dirty="0"/>
        </a:p>
      </dsp:txBody>
      <dsp:txXfrm>
        <a:off x="5877855" y="1357788"/>
        <a:ext cx="2089546" cy="294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l"/>
                <dgm:param type="parTxRTLAlign" val="l"/>
                <dgm:param type="txAnchorVert" val="t"/>
              </dgm:alg>
              <dgm:shape xmlns:r="http://schemas.openxmlformats.org/officeDocument/2006/relationships" type="rect" r:blip="" rot="90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type="flowChartExtract" r:blip="" rot="90">
                  <dgm:adjLst/>
                </dgm:shape>
              </dgm:if>
              <dgm:else name="Name17">
                <dgm:shape xmlns:r="http://schemas.openxmlformats.org/officeDocument/2006/relationships" type="flowChartExtract" r:blip="" rot="-90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CA3E145-7EA3-4352-8CB4-C680D0A984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DBBF993-BB1D-495D-A076-E2BCC6670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47742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/>
          <a:lstStyle>
            <a:lvl1pPr algn="r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37A586-DA47-4246-936B-2874B11CCA7E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22288"/>
            <a:ext cx="3476625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03549"/>
            <a:ext cx="7447279" cy="312967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05889"/>
            <a:ext cx="4033943" cy="347742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/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0890828-D45D-487D-9807-0CCFF5AD2A0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4E0D8E-AD27-418C-8D06-CBCC5362353A}" type="slidenum">
              <a:rPr lang="id-ID"/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046136B4-7608-4100-9344-964B36C75C9E}" type="slidenum">
              <a:rPr lang="id-ID" smtClean="0"/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MS PGothic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015" indent="-2901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1415" indent="-2324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26235" indent="-2324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1055" indent="-2324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5875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006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488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970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EC9143-0E39-4275-8ED8-38ED11FE8166}" type="slidenum">
              <a:rPr lang="en-US">
                <a:latin typeface="Calibri" panose="020F0502020204030204" pitchFamily="34" charset="0"/>
              </a:rPr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KEMENTERIAN LINGKUNGAN HIDUP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C0C6F-5078-4EB9-BB2C-6E13A95B472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MS PGothic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015" indent="-2901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1415" indent="-2324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26235" indent="-2324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1055" indent="-2324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5875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006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488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970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455C9C4-D182-4B92-AC6A-67D56D5545AC}" type="slidenum">
              <a:rPr lang="en-US">
                <a:latin typeface="Calibri" panose="020F0502020204030204" pitchFamily="34" charset="0"/>
              </a:rPr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d-ID" altLang="id-ID" smtClean="0">
              <a:ea typeface="MS PGothic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5015" indent="-29019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1415" indent="-23241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26235" indent="-23241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1055" indent="-23241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5875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006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488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9700" indent="-232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ABE4F3-8F44-4342-862F-2FD83E30FBCD}" type="slidenum">
              <a:rPr lang="id-ID" altLang="id-ID">
                <a:latin typeface="Calibri" panose="020F0502020204030204" pitchFamily="34" charset="0"/>
              </a:rPr>
            </a:fld>
            <a:endParaRPr lang="id-ID" altLang="id-ID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BCD215-9D2E-496C-8A91-A578C1A566F4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FAC1A-7A5E-43DD-B653-D3CD594176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3785C-542E-4A78-9960-ED883BE0C99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58EA-636B-4A20-8076-A7D40927A3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42EDA-F949-4087-A73A-9C537930CB1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C5B-79FA-4E3B-AA98-63DBDC234E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3D010-A154-482F-BD04-76FD69CC0FA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AA9-74FA-405B-A196-61ACFD2A06DB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6E9B5-7DE2-49F8-B562-515042B872C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E2DA-4084-4155-AF63-5F9DDB93102C}" type="slidenum">
              <a:rPr lang="en-US" smtClean="0"/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060DB-B11E-42BC-A2E3-0C1328E7A1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2AD6-BA02-4E05-9772-3919E585E008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A0B1B-C17E-4476-B18C-DB901BF078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8976-9A94-41B1-9FB2-8CFD9F416117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6F6EF-0E7F-4E91-9F2D-DDD83C29731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56BA-08B0-4E00-B4B4-FE06FF0DF06C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6DFD5-0BFC-438A-A388-A4DC935264E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F67-0ACC-4683-A528-C0CD98AA32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06EBAFA7-F85E-48DD-8F0C-93510940B09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6196-01B5-4E0A-B552-F228B5806EF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4C3C7F-511C-4521-AADD-2C78933B46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AC819-4AA3-4906-A5E3-1925EC1832D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A77365-245C-4B2A-9796-FE379F06AC52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3AD533-0794-45D7-8258-EC03495A1C5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12" Type="http://schemas.openxmlformats.org/officeDocument/2006/relationships/image" Target="../media/image13.jpeg"/><Relationship Id="rId11" Type="http://schemas.openxmlformats.org/officeDocument/2006/relationships/image" Target="../media/image12.wmf"/><Relationship Id="rId10" Type="http://schemas.openxmlformats.org/officeDocument/2006/relationships/image" Target="../media/image11.jpe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hyperlink" Target="FORM%20EVALUASI%20PLB3%20PROPER%202012-2013%20revisi2_baru%20cheklist%20(update%20040313).xls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764" y="-288752"/>
            <a:ext cx="9345979" cy="7185992"/>
            <a:chOff x="-124039" y="-228600"/>
            <a:chExt cx="9345979" cy="7185992"/>
          </a:xfrm>
        </p:grpSpPr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1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0" y="4002442"/>
              <a:ext cx="4071934" cy="2567732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  <a:softEdge rad="63500"/>
            </a:effectLst>
          </p:spPr>
        </p:pic>
        <p:pic>
          <p:nvPicPr>
            <p:cNvPr id="36" name="Picture 46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870398" y="4755055"/>
              <a:ext cx="1517646" cy="1120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4039" y="5721097"/>
              <a:ext cx="2087964" cy="1236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28" name="Picture 4" descr="http://www.4freeimagehost.com/uploads/98a6558f4682.jpg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-27638"/>
              <a:ext cx="4214810" cy="2952582"/>
            </a:xfrm>
            <a:prstGeom prst="rect">
              <a:avLst/>
            </a:prstGeom>
            <a:noFill/>
          </p:spPr>
        </p:pic>
        <p:pic>
          <p:nvPicPr>
            <p:cNvPr id="29" name="Picture 6" descr="http://cdn-u.kaskus.us/49/kenr0aah.jpg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1405828"/>
              <a:ext cx="4304894" cy="2643206"/>
            </a:xfrm>
            <a:prstGeom prst="flowChartPunchedTape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4143375" y="0"/>
              <a:ext cx="5000625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5" descr="E:\Fakfak_1070.jpg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928926" y="-228600"/>
              <a:ext cx="2000264" cy="134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5134" name="Picture 9" descr="Cethosia myrina_0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0000"/>
            </a:blip>
            <a:srcRect/>
            <a:stretch>
              <a:fillRect/>
            </a:stretch>
          </p:blipFill>
          <p:spPr bwMode="auto">
            <a:xfrm rot="1151835">
              <a:off x="3189185" y="631236"/>
              <a:ext cx="1035050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" descr="_41302574_wired_ap416"/>
            <p:cNvPicPr>
              <a:picLocks noChangeAspect="1" noChangeArrowheads="1"/>
            </p:cNvPicPr>
            <p:nvPr/>
          </p:nvPicPr>
          <p:blipFill>
            <a:blip r:embed="rId8" cstate="print">
              <a:lum bright="40000"/>
            </a:blip>
            <a:srcRect t="18020"/>
            <a:stretch>
              <a:fillRect/>
            </a:stretch>
          </p:blipFill>
          <p:spPr bwMode="auto">
            <a:xfrm>
              <a:off x="3071802" y="638196"/>
              <a:ext cx="120903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4071936" y="5999163"/>
              <a:ext cx="4429125" cy="158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>
              <a:spLocks noChangeArrowheads="1"/>
            </p:cNvSpPr>
            <p:nvPr/>
          </p:nvSpPr>
          <p:spPr bwMode="auto">
            <a:xfrm>
              <a:off x="5078565" y="6040135"/>
              <a:ext cx="4143375" cy="8309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37" tIns="45718" rIns="91437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Kementerian Lingkungan </a:t>
              </a:r>
              <a:r>
                <a:rPr lang="id-ID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Hidup dan Kehutanan</a:t>
              </a:r>
              <a:endParaRPr lang="id-ID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Dirjen Pengelolaan Sampah, Limbah dan B3</a:t>
              </a:r>
              <a:endParaRPr lang="id-ID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Asdep </a:t>
              </a:r>
              <a:r>
                <a:rPr lang="en-US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PLB3 </a:t>
              </a:r>
              <a:r>
                <a:rPr lang="en-US" sz="1200" b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Pemulihan</a:t>
              </a:r>
              <a:r>
                <a:rPr lang="en-US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Lahan</a:t>
              </a:r>
              <a:r>
                <a:rPr lang="en-US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Terkontaminasi</a:t>
              </a:r>
              <a:r>
                <a:rPr lang="en-US" sz="1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LB3</a:t>
              </a:r>
              <a:endParaRPr lang="id-ID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2" descr="http://cdn-u.kaskus.us/49/hkyicep9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5AA4D3"/>
                </a:clrFrom>
                <a:clrTo>
                  <a:srgbClr val="5AA4D3">
                    <a:alpha val="0"/>
                  </a:srgbClr>
                </a:clrTo>
              </a:clrChange>
              <a:lum bright="40000"/>
            </a:blip>
            <a:srcRect/>
            <a:stretch>
              <a:fillRect/>
            </a:stretch>
          </p:blipFill>
          <p:spPr bwMode="auto">
            <a:xfrm>
              <a:off x="-71438" y="1305633"/>
              <a:ext cx="2357422" cy="1807357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2" name="Picture 8" descr="D:\Data Kegiatan 2009\Fdisk8Ju09\Tomini\10-Teluk Tomini 2008\Tomini-Hasil UNG2007\KLH Report\Documentasi\Terumbu Karang\IMG_1929.jpg"/>
            <p:cNvPicPr>
              <a:picLocks noChangeAspect="1" noChangeArrowheads="1"/>
            </p:cNvPicPr>
            <p:nvPr/>
          </p:nvPicPr>
          <p:blipFill>
            <a:blip r:embed="rId10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2667000" y="3318970"/>
              <a:ext cx="1733547" cy="130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bg1">
                  <a:alpha val="40000"/>
                </a:schemeClr>
              </a:glow>
              <a:reflection blurRad="6350" stA="50000" endA="300" endPos="55500" dist="101600" dir="5400000" sy="-100000" algn="bl" rotWithShape="0"/>
              <a:softEdge rad="127000"/>
            </a:effectLst>
          </p:spPr>
        </p:pic>
        <p:pic>
          <p:nvPicPr>
            <p:cNvPr id="35" name="Picture 38"/>
            <p:cNvPicPr>
              <a:picLocks noChangeAspect="1" noChangeArrowheads="1"/>
            </p:cNvPicPr>
            <p:nvPr/>
          </p:nvPicPr>
          <p:blipFill>
            <a:blip r:embed="rId11" cstate="print">
              <a:lum bright="30000"/>
            </a:blip>
            <a:srcRect l="1781" t="4718" r="3484" b="3928"/>
            <a:stretch>
              <a:fillRect/>
            </a:stretch>
          </p:blipFill>
          <p:spPr bwMode="auto">
            <a:xfrm>
              <a:off x="1309966" y="4593102"/>
              <a:ext cx="1646653" cy="119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277166" y="1354373"/>
              <a:ext cx="46776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n-lt"/>
                </a:rPr>
                <a:t>KRITERIA PENILAIAN PROPER : </a:t>
              </a:r>
              <a:r>
                <a:rPr lang="id-I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+mn-lt"/>
                </a:rPr>
                <a:t>PENGELOLAAN LIMBAH B3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+mn-lt"/>
                </a:rPr>
                <a:t> + FORM SA </a:t>
              </a:r>
              <a:endPara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+mn-lt"/>
                </a:rPr>
                <a:t>(PENYESUAIAN DENGAN PP 101/2014)</a:t>
              </a:r>
              <a:endParaRPr lang="id-ID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1" name="Picture 30" descr="PROPER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69" y="252954"/>
            <a:ext cx="3603560" cy="10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E:\2015\gambar logo kementrian lingkungan hidup kehutanan 10 c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28" y="6111571"/>
            <a:ext cx="721660" cy="6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20" y="533149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Lingkup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Identifikasi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Pencatatan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dan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Pendataan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763860" y="2132856"/>
            <a:ext cx="7620000" cy="2743200"/>
            <a:chOff x="762000" y="1557338"/>
            <a:chExt cx="7620000" cy="27432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905000" y="2936875"/>
              <a:ext cx="5257800" cy="1588"/>
            </a:xfrm>
            <a:prstGeom prst="line">
              <a:avLst/>
            </a:prstGeom>
            <a:ln w="47625">
              <a:solidFill>
                <a:srgbClr val="E4E4E4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5"/>
            <p:cNvGrpSpPr/>
            <p:nvPr/>
          </p:nvGrpSpPr>
          <p:grpSpPr bwMode="auto">
            <a:xfrm>
              <a:off x="762000" y="1557338"/>
              <a:ext cx="2057400" cy="2708275"/>
              <a:chOff x="762000" y="1557456"/>
              <a:chExt cx="2057400" cy="270843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62000" y="1946209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39C29"/>
                  </a:gs>
                  <a:gs pos="50000">
                    <a:srgbClr val="F7931D"/>
                  </a:gs>
                  <a:gs pos="100000">
                    <a:srgbClr val="FF6600"/>
                  </a:gs>
                </a:gsLst>
                <a:path path="circle">
                  <a:fillToRect l="50000" t="50000" r="50000" b="50000"/>
                </a:path>
                <a:tileRect/>
              </a:gradFill>
              <a:ln w="8255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            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21392" y="1557456"/>
                <a:ext cx="1219200" cy="27084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000" b="1" dirty="0">
                    <a:solidFill>
                      <a:srgbClr val="F26200">
                        <a:alpha val="40000"/>
                      </a:srgbClr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1</a:t>
                </a:r>
                <a:endPara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3913" y="2667183"/>
                <a:ext cx="1930400" cy="68266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Identifikasi Limbah B3</a:t>
                </a:r>
                <a:endPara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07328" y="1992354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      </a:t>
                </a:r>
                <a:endParaRPr lang="en-US" dirty="0"/>
              </a:p>
            </p:txBody>
          </p:sp>
        </p:grpSp>
        <p:grpSp>
          <p:nvGrpSpPr>
            <p:cNvPr id="6" name="Group 22"/>
            <p:cNvGrpSpPr/>
            <p:nvPr/>
          </p:nvGrpSpPr>
          <p:grpSpPr bwMode="auto">
            <a:xfrm>
              <a:off x="3543300" y="1592263"/>
              <a:ext cx="2057400" cy="2708275"/>
              <a:chOff x="3543300" y="1591943"/>
              <a:chExt cx="2057400" cy="270843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543300" y="1946209"/>
                <a:ext cx="2057400" cy="20574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50000">
                    <a:srgbClr val="399ECB"/>
                  </a:gs>
                  <a:gs pos="100000">
                    <a:srgbClr val="0077D0"/>
                  </a:gs>
                </a:gsLst>
                <a:path path="circle">
                  <a:fillToRect l="50000" t="50000" r="50000" b="50000"/>
                </a:path>
              </a:gradFill>
              <a:ln w="82550">
                <a:noFill/>
              </a:ln>
              <a:effectLst>
                <a:outerShdw blurRad="1270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            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33968" y="1591943"/>
                <a:ext cx="1219200" cy="27084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000" b="1" dirty="0">
                    <a:solidFill>
                      <a:srgbClr val="2A7A9E">
                        <a:alpha val="40000"/>
                      </a:srgbClr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2</a:t>
                </a:r>
                <a:endPara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02038" y="2701670"/>
                <a:ext cx="1930400" cy="66520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60000"/>
                  </a:lnSpc>
                  <a:defRPr/>
                </a:pPr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Pencatatan Jenis &amp; Volume</a:t>
                </a:r>
                <a:endPara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 algn="ctr">
                  <a:lnSpc>
                    <a:spcPct val="60000"/>
                  </a:lnSpc>
                  <a:defRPr/>
                </a:pPr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Limbah B3</a:t>
                </a:r>
                <a:endPara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82124" y="1988634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      </a:t>
                </a:r>
                <a:endParaRPr lang="en-US" dirty="0"/>
              </a:p>
            </p:txBody>
          </p:sp>
        </p:grpSp>
        <p:grpSp>
          <p:nvGrpSpPr>
            <p:cNvPr id="7" name="Group 23"/>
            <p:cNvGrpSpPr/>
            <p:nvPr/>
          </p:nvGrpSpPr>
          <p:grpSpPr bwMode="auto">
            <a:xfrm>
              <a:off x="6324600" y="1587500"/>
              <a:ext cx="2057400" cy="2708275"/>
              <a:chOff x="6324600" y="1587511"/>
              <a:chExt cx="2057400" cy="270843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324600" y="1953643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5000">
                    <a:srgbClr val="84D830"/>
                  </a:gs>
                  <a:gs pos="48000">
                    <a:srgbClr val="7BCF27"/>
                  </a:gs>
                  <a:gs pos="100000">
                    <a:srgbClr val="56901C"/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            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21604" y="1587511"/>
                <a:ext cx="1219200" cy="27084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000" b="1" dirty="0">
                    <a:solidFill>
                      <a:srgbClr val="65B131">
                        <a:alpha val="64000"/>
                      </a:srgbClr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3</a:t>
                </a:r>
                <a:endPara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11913" y="2675013"/>
                <a:ext cx="1930400" cy="6652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60000"/>
                  </a:lnSpc>
                  <a:defRPr/>
                </a:pPr>
                <a:r>
                  <a:rPr lang="en-US" sz="2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Pendataan</a:t>
                </a: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Pengelolaan</a:t>
                </a: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Lanjuta</a:t>
                </a:r>
                <a:r>
                  <a:rPr lang="id-ID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Rounded Rectangle 19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ea typeface="+mj-ea"/>
                <a:cs typeface="+mj-cs"/>
              </a:rPr>
              <a:t>Kriteria </a:t>
            </a:r>
            <a:r>
              <a:rPr lang="en-US" dirty="0" err="1" smtClean="0">
                <a:ea typeface="+mj-ea"/>
                <a:cs typeface="+mj-cs"/>
              </a:rPr>
              <a:t>Identifikasi</a:t>
            </a:r>
            <a:r>
              <a:rPr lang="en-US" dirty="0" smtClean="0">
                <a:ea typeface="+mj-ea"/>
                <a:cs typeface="+mj-cs"/>
              </a:rPr>
              <a:t>, </a:t>
            </a:r>
            <a:r>
              <a:rPr lang="en-US" dirty="0" err="1" smtClean="0">
                <a:ea typeface="+mj-ea"/>
                <a:cs typeface="+mj-cs"/>
              </a:rPr>
              <a:t>Pencatatan</a:t>
            </a:r>
            <a:r>
              <a:rPr lang="en-US" dirty="0" smtClean="0">
                <a:ea typeface="+mj-ea"/>
                <a:cs typeface="+mj-cs"/>
              </a:rPr>
              <a:t> </a:t>
            </a:r>
            <a:br>
              <a:rPr lang="id-ID" dirty="0" smtClean="0">
                <a:ea typeface="+mj-ea"/>
                <a:cs typeface="+mj-cs"/>
              </a:rPr>
            </a:br>
            <a:r>
              <a:rPr lang="id-ID" dirty="0" smtClean="0">
                <a:ea typeface="+mj-ea"/>
                <a:cs typeface="+mj-cs"/>
              </a:rPr>
              <a:t>dan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Pendataan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391992"/>
          <a:ext cx="7886700" cy="3906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LIMBAH B3 YANG DISIMPAN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600" dirty="0" smtClean="0"/>
                        <a:t>WAKTU PENYIMPANAN (MAKSIMUM)</a:t>
                      </a:r>
                      <a:endParaRPr lang="id-ID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Webdings" panose="05030102010509060703" pitchFamily="18" charset="2"/>
                        <a:buChar char="n"/>
                      </a:pPr>
                      <a:r>
                        <a:rPr lang="id-ID" sz="1600" kern="1200" dirty="0" smtClean="0">
                          <a:effectLst/>
                        </a:rPr>
                        <a:t>Limbah B3 yang dihasilkan 50 (lima puluh) kilogram per hari atau lebih;</a:t>
                      </a:r>
                      <a:endParaRPr lang="id-ID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600" kern="1200" dirty="0" smtClean="0">
                          <a:effectLst/>
                        </a:rPr>
                        <a:t>90 (sembilan puluh) hari sejak Limbah B3 dihasilkan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n"/>
                        <a:defRPr/>
                      </a:pPr>
                      <a:r>
                        <a:rPr lang="id-ID" sz="1600" kern="1200" dirty="0" smtClean="0">
                          <a:effectLst/>
                        </a:rPr>
                        <a:t>Limbah B3 yang dihasilkan kurang dari 50 (lima puluh) kilogram per hari untuk Limbah B3 kategori 1;</a:t>
                      </a:r>
                      <a:endParaRPr lang="id-ID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600" kern="1200" dirty="0" smtClean="0">
                          <a:effectLst/>
                        </a:rPr>
                        <a:t>180 (seratus delapan puluh) hari sejak Limbah B3 dihasilkan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ebdings" panose="05030102010509060703" pitchFamily="18" charset="2"/>
                        <a:buChar char="n"/>
                      </a:pPr>
                      <a:r>
                        <a:rPr lang="id-ID" sz="1600" kern="1200" dirty="0" smtClean="0">
                          <a:effectLst/>
                        </a:rPr>
                        <a:t>Limbah B3 yang dihasilkan kurang dari 50 (lima puluh) kilogram per hari untuk Limbah B3 kategori 2 dari sumber tidak spesifik dan dari sumber spesifik umum; 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600" kern="1200" dirty="0" smtClean="0">
                          <a:effectLst/>
                        </a:rPr>
                        <a:t>365 (tiga ratus enam puluh lima) hari sejak Limbah B3 dihasilkan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n"/>
                        <a:defRPr/>
                      </a:pPr>
                      <a:r>
                        <a:rPr lang="id-ID" sz="1600" kern="1200" dirty="0" smtClean="0">
                          <a:effectLst/>
                        </a:rPr>
                        <a:t>Limbah B3 kategori 2 dari sumber spesifik khusus.</a:t>
                      </a:r>
                      <a:endParaRPr lang="id-ID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600" kern="1200" dirty="0" smtClean="0">
                          <a:effectLst/>
                        </a:rPr>
                        <a:t>365 (tiga ratus enam puluh lima) hari sejak Limbah B3 dihasilkan 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337A-DD22-46E9-AEE4-33F2DA76A486}" type="slidenum">
              <a:rPr lang="id-ID" sz="1000" smtClean="0"/>
            </a:fld>
            <a:endParaRPr lang="id-ID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 PENYIMPANAN LIMBAH B3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742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 smtClean="0"/>
              <a:t>Catatan: </a:t>
            </a:r>
            <a:r>
              <a:rPr lang="id-ID" sz="1200" b="1" dirty="0"/>
              <a:t>Jumlah 50 (lima puluh) kilogram per hari merupakan jumlah kumulatif dari 1 (satu) atau lebih nama limbah B3</a:t>
            </a:r>
            <a:endParaRPr lang="id-ID" sz="1200" b="1" dirty="0"/>
          </a:p>
        </p:txBody>
      </p:sp>
      <p:sp>
        <p:nvSpPr>
          <p:cNvPr id="6" name="Action Button: Back or Previous 5">
            <a:hlinkClick r:id="rId1" action="ppaction://hlinksldjump" highlightClick="1"/>
          </p:cNvPr>
          <p:cNvSpPr/>
          <p:nvPr/>
        </p:nvSpPr>
        <p:spPr>
          <a:xfrm>
            <a:off x="8287829" y="250167"/>
            <a:ext cx="698740" cy="646981"/>
          </a:xfrm>
          <a:prstGeom prst="actionButtonBackPrevious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id-ID" sz="3100" dirty="0" smtClean="0">
                <a:solidFill>
                  <a:schemeClr val="tx1"/>
                </a:solidFill>
                <a:ea typeface="+mj-ea"/>
                <a:cs typeface="+mj-cs"/>
              </a:rPr>
              <a:t>2. Kriteria </a:t>
            </a:r>
            <a:r>
              <a:rPr lang="en-US" sz="3100" dirty="0" err="1" smtClean="0">
                <a:solidFill>
                  <a:schemeClr val="tx1"/>
                </a:solidFill>
                <a:ea typeface="+mj-ea"/>
                <a:cs typeface="+mj-cs"/>
              </a:rPr>
              <a:t>Pelaporan</a:t>
            </a:r>
            <a:r>
              <a:rPr lang="en-US" sz="3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a typeface="+mj-ea"/>
                <a:cs typeface="+mj-cs"/>
              </a:rPr>
              <a:t>Pengelolaan</a:t>
            </a:r>
            <a:r>
              <a:rPr lang="en-US" sz="3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a typeface="+mj-ea"/>
                <a:cs typeface="+mj-cs"/>
              </a:rPr>
              <a:t>Limbah</a:t>
            </a:r>
            <a:r>
              <a:rPr lang="en-US" sz="3100" dirty="0" smtClean="0">
                <a:solidFill>
                  <a:schemeClr val="tx1"/>
                </a:solidFill>
                <a:ea typeface="+mj-ea"/>
                <a:cs typeface="+mj-cs"/>
              </a:rPr>
              <a:t> B3</a:t>
            </a:r>
            <a:endParaRPr lang="en-US" sz="3100" dirty="0" smtClean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100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3.a. Kriteria </a:t>
            </a:r>
            <a:r>
              <a:rPr lang="en-US" sz="3100" dirty="0" err="1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Perizinan</a:t>
            </a:r>
            <a:r>
              <a:rPr lang="en-US" sz="3100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Pengelolaan</a:t>
            </a:r>
            <a:r>
              <a:rPr lang="en-US" sz="3100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Limbah</a:t>
            </a:r>
            <a:r>
              <a:rPr lang="en-US" sz="3100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 B3 </a:t>
            </a:r>
            <a:br>
              <a:rPr lang="id-ID" sz="3100" dirty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</a:br>
            <a:r>
              <a:rPr lang="en-US" sz="3600" dirty="0" err="1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Kegiatan</a:t>
            </a:r>
            <a:r>
              <a:rPr lang="en-US" sz="3600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MS PGothic" panose="020B0600070205080204" pitchFamily="34" charset="-128"/>
              </a:rPr>
              <a:t>Penyimpanan</a:t>
            </a:r>
            <a:endParaRPr lang="en-US" sz="3600" dirty="0" err="1" smtClean="0">
              <a:ln w="381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MS PGothic" panose="020B0600070205080204" pitchFamily="34" charset="-128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228600" y="1885950"/>
            <a:ext cx="2589213" cy="4057650"/>
          </a:xfrm>
          <a:prstGeom prst="roundRect">
            <a:avLst>
              <a:gd name="adj" fmla="val 4690"/>
            </a:avLst>
          </a:prstGeom>
          <a:solidFill>
            <a:srgbClr val="000090">
              <a:alpha val="50980"/>
            </a:srgbClr>
          </a:solidFill>
          <a:ln w="9525"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  <a:contourClr>
              <a:srgbClr val="00009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228600" y="1143000"/>
            <a:ext cx="2749550" cy="565150"/>
          </a:xfrm>
          <a:prstGeom prst="roundRect">
            <a:avLst>
              <a:gd name="adj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gray">
          <a:xfrm>
            <a:off x="3230563" y="1885950"/>
            <a:ext cx="2587625" cy="4057650"/>
          </a:xfrm>
          <a:prstGeom prst="roundRect">
            <a:avLst>
              <a:gd name="adj" fmla="val 4690"/>
            </a:avLst>
          </a:prstGeom>
          <a:solidFill>
            <a:srgbClr val="FF0000">
              <a:alpha val="70195"/>
            </a:srgbClr>
          </a:solidFill>
          <a:ln w="9525"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1D08F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gray">
          <a:xfrm>
            <a:off x="6234113" y="1885950"/>
            <a:ext cx="2586037" cy="4057650"/>
          </a:xfrm>
          <a:prstGeom prst="roundRect">
            <a:avLst>
              <a:gd name="adj" fmla="val 4690"/>
            </a:avLst>
          </a:prstGeom>
          <a:solidFill>
            <a:schemeClr val="bg1">
              <a:alpha val="70195"/>
            </a:schemeClr>
          </a:solidFill>
          <a:ln w="9525"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  <a:contourClr>
              <a:srgbClr val="00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3" name="Text Box 17"/>
          <p:cNvSpPr txBox="1">
            <a:spLocks noChangeArrowheads="1"/>
          </p:cNvSpPr>
          <p:nvPr/>
        </p:nvSpPr>
        <p:spPr bwMode="gray">
          <a:xfrm>
            <a:off x="1206500" y="1176338"/>
            <a:ext cx="7397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BIRU</a:t>
            </a: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gray">
          <a:xfrm>
            <a:off x="314325" y="1970088"/>
            <a:ext cx="2405063" cy="3724096"/>
          </a:xfrm>
          <a:prstGeom prst="rect">
            <a:avLst/>
          </a:prstGeom>
          <a:solidFill>
            <a:srgbClr val="00009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izin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dipersyaratkan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berlaku</a:t>
            </a:r>
            <a:endParaRPr lang="en-US" sz="1600" dirty="0" smtClean="0"/>
          </a:p>
          <a:p>
            <a:pPr lvl="0">
              <a:buFont typeface="+mj-lt"/>
              <a:buAutoNum type="arabicPeriod"/>
            </a:pP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mengajukan</a:t>
            </a:r>
            <a:r>
              <a:rPr lang="en-US" sz="1600" dirty="0" smtClean="0"/>
              <a:t> </a:t>
            </a:r>
            <a:r>
              <a:rPr lang="en-US" sz="1600" dirty="0" err="1" smtClean="0"/>
              <a:t>izin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  <a:r>
              <a:rPr lang="id-ID" sz="1600" dirty="0" smtClean="0"/>
              <a:t>serta melengkapi persyaratan teknis.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mengajukan</a:t>
            </a:r>
            <a:r>
              <a:rPr lang="en-US" sz="1600" dirty="0" smtClean="0"/>
              <a:t> </a:t>
            </a:r>
            <a:r>
              <a:rPr lang="en-US" sz="1600" dirty="0" err="1" smtClean="0"/>
              <a:t>perpanjangan</a:t>
            </a:r>
            <a:r>
              <a:rPr lang="en-US" sz="1600" dirty="0" smtClean="0"/>
              <a:t> </a:t>
            </a:r>
            <a:r>
              <a:rPr lang="en-US" sz="1600" dirty="0" err="1" smtClean="0"/>
              <a:t>izin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  <a:r>
              <a:rPr lang="en-US" sz="1600" dirty="0" err="1" smtClean="0"/>
              <a:t>izin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gray">
          <a:xfrm>
            <a:off x="3321049" y="1999724"/>
            <a:ext cx="26638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id-ID" sz="1500" dirty="0" smtClean="0"/>
              <a:t>Tidak memiliki izin atau masa berlaku izin telah habis tetapi tidak mengajukan perpanjangan.</a:t>
            </a:r>
            <a:endParaRPr lang="en-US" sz="1500" dirty="0" smtClean="0"/>
          </a:p>
          <a:p>
            <a:pPr>
              <a:buFont typeface="+mj-lt"/>
              <a:buAutoNum type="arabicPeriod"/>
            </a:pPr>
            <a:r>
              <a:rPr lang="id-ID" sz="1500" dirty="0" smtClean="0"/>
              <a:t>Telah mengajukan izin, namun belum menyelesaikan persyaratan teknis</a:t>
            </a:r>
            <a:endParaRPr lang="en-US" sz="1500" dirty="0" smtClean="0"/>
          </a:p>
          <a:p>
            <a:pPr>
              <a:buFont typeface="+mj-lt"/>
              <a:buAutoNum type="arabicPeriod"/>
            </a:pPr>
            <a:r>
              <a:rPr lang="en-US" sz="1500" dirty="0" err="1" smtClean="0"/>
              <a:t>Telah</a:t>
            </a:r>
            <a:r>
              <a:rPr lang="en-US" sz="1500" dirty="0" smtClean="0"/>
              <a:t> </a:t>
            </a:r>
            <a:r>
              <a:rPr lang="en-US" sz="1500" dirty="0" err="1" smtClean="0"/>
              <a:t>mengajukan</a:t>
            </a:r>
            <a:r>
              <a:rPr lang="en-US" sz="1500" dirty="0" smtClean="0"/>
              <a:t> </a:t>
            </a:r>
            <a:r>
              <a:rPr lang="en-US" sz="1500" dirty="0" err="1" smtClean="0"/>
              <a:t>perpanjangan</a:t>
            </a:r>
            <a:r>
              <a:rPr lang="en-US" sz="1500" dirty="0" smtClean="0"/>
              <a:t> </a:t>
            </a:r>
            <a:r>
              <a:rPr lang="en-US" sz="1500" dirty="0" err="1" smtClean="0"/>
              <a:t>izin</a:t>
            </a:r>
            <a:r>
              <a:rPr lang="en-US" sz="1500" dirty="0" smtClean="0"/>
              <a:t> </a:t>
            </a:r>
            <a:r>
              <a:rPr lang="en-US" sz="1500" dirty="0" err="1" smtClean="0"/>
              <a:t>namun</a:t>
            </a:r>
            <a:r>
              <a:rPr lang="en-US" sz="1500" dirty="0" smtClean="0"/>
              <a:t> </a:t>
            </a:r>
            <a:r>
              <a:rPr lang="en-US" sz="1500" dirty="0" err="1" smtClean="0"/>
              <a:t>saat</a:t>
            </a:r>
            <a:r>
              <a:rPr lang="en-US" sz="1500" dirty="0" smtClean="0"/>
              <a:t> </a:t>
            </a:r>
            <a:r>
              <a:rPr lang="en-US" sz="1500" dirty="0" err="1" smtClean="0"/>
              <a:t>pengawasan</a:t>
            </a:r>
            <a:r>
              <a:rPr lang="en-US" sz="1500" dirty="0" smtClean="0"/>
              <a:t> </a:t>
            </a:r>
            <a:r>
              <a:rPr lang="id-ID" sz="1500" dirty="0" smtClean="0"/>
              <a:t>ditemukan ketidaksesuaian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ketentuan</a:t>
            </a:r>
            <a:r>
              <a:rPr lang="en-US" sz="1500" dirty="0" smtClean="0"/>
              <a:t> </a:t>
            </a:r>
            <a:r>
              <a:rPr lang="en-US" sz="1500" dirty="0" err="1" smtClean="0"/>
              <a:t>izin</a:t>
            </a:r>
            <a:r>
              <a:rPr lang="en-US" sz="1500" dirty="0" smtClean="0"/>
              <a:t> </a:t>
            </a:r>
            <a:r>
              <a:rPr lang="en-US" sz="1500" dirty="0" err="1" smtClean="0"/>
              <a:t>sebelumnya</a:t>
            </a:r>
            <a:endParaRPr lang="en-US" sz="1500" dirty="0"/>
          </a:p>
        </p:txBody>
      </p:sp>
      <p:sp>
        <p:nvSpPr>
          <p:cNvPr id="14347" name="AutoShape 23"/>
          <p:cNvSpPr>
            <a:spLocks noChangeArrowheads="1"/>
          </p:cNvSpPr>
          <p:nvPr/>
        </p:nvSpPr>
        <p:spPr bwMode="gray">
          <a:xfrm>
            <a:off x="3235325" y="1165225"/>
            <a:ext cx="2749550" cy="5651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gray">
          <a:xfrm>
            <a:off x="4008438" y="1198563"/>
            <a:ext cx="1031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MERAH</a:t>
            </a: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9" name="AutoShape 24"/>
          <p:cNvSpPr>
            <a:spLocks noChangeArrowheads="1"/>
          </p:cNvSpPr>
          <p:nvPr/>
        </p:nvSpPr>
        <p:spPr bwMode="gray">
          <a:xfrm>
            <a:off x="6242050" y="1143000"/>
            <a:ext cx="2749550" cy="565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50" name="Text Box 25"/>
          <p:cNvSpPr txBox="1">
            <a:spLocks noChangeArrowheads="1"/>
          </p:cNvSpPr>
          <p:nvPr/>
        </p:nvSpPr>
        <p:spPr bwMode="gray">
          <a:xfrm>
            <a:off x="7128733" y="1259468"/>
            <a:ext cx="971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HITAM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id-ID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3.</a:t>
            </a:r>
            <a:r>
              <a:rPr 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b</a:t>
            </a:r>
            <a:r>
              <a:rPr lang="id-ID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. </a:t>
            </a:r>
            <a:r>
              <a:rPr 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Perizinan</a:t>
            </a:r>
            <a:r>
              <a:rPr 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Pengelolaan</a:t>
            </a:r>
            <a:r>
              <a:rPr 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Limbah</a:t>
            </a:r>
            <a:r>
              <a:rPr 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 B3 </a:t>
            </a:r>
            <a:r>
              <a:rPr lang="en-US" sz="28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Kegiatan</a:t>
            </a:r>
            <a:r>
              <a:rPr 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br>
              <a:rPr lang="id-ID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</a:br>
            <a:r>
              <a:rPr lang="id-ID" sz="28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id-ID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MS PGothic" panose="020B0600070205080204" pitchFamily="34" charset="-128"/>
              </a:rPr>
              <a:t>    Pemanfaatan, Pengolahan, Penimbunan</a:t>
            </a:r>
            <a:endParaRPr lang="en-US" sz="2800" dirty="0" err="1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228600" y="1885950"/>
            <a:ext cx="2589213" cy="4057650"/>
          </a:xfrm>
          <a:prstGeom prst="roundRect">
            <a:avLst>
              <a:gd name="adj" fmla="val 4690"/>
            </a:avLst>
          </a:prstGeom>
          <a:solidFill>
            <a:srgbClr val="000090">
              <a:alpha val="50980"/>
            </a:srgbClr>
          </a:solidFill>
          <a:ln w="9525"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  <a:contourClr>
              <a:srgbClr val="00009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228600" y="1143000"/>
            <a:ext cx="2749550" cy="565150"/>
          </a:xfrm>
          <a:prstGeom prst="roundRect">
            <a:avLst>
              <a:gd name="adj" fmla="val 50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gray">
          <a:xfrm>
            <a:off x="3230563" y="1885950"/>
            <a:ext cx="2587625" cy="4057650"/>
          </a:xfrm>
          <a:prstGeom prst="roundRect">
            <a:avLst>
              <a:gd name="adj" fmla="val 4690"/>
            </a:avLst>
          </a:prstGeom>
          <a:solidFill>
            <a:srgbClr val="FF0000">
              <a:alpha val="70195"/>
            </a:srgbClr>
          </a:solidFill>
          <a:ln w="9525"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1D08F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gray">
          <a:xfrm>
            <a:off x="6234113" y="1885950"/>
            <a:ext cx="2586037" cy="4057650"/>
          </a:xfrm>
          <a:prstGeom prst="roundRect">
            <a:avLst>
              <a:gd name="adj" fmla="val 4690"/>
            </a:avLst>
          </a:prstGeom>
          <a:solidFill>
            <a:srgbClr val="000000">
              <a:alpha val="70195"/>
            </a:srgbClr>
          </a:solidFill>
          <a:ln w="9525"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  <a:contourClr>
              <a:srgbClr val="000000"/>
            </a:contourClr>
          </a:sp3d>
        </p:spPr>
        <p:txBody>
          <a:bodyPr wrap="square" anchor="ctr">
            <a:norm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B3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id-ID" dirty="0" smtClean="0"/>
              <a:t>atau masa berlaku izin telah habis tetapi tidak mengajukan perpanjangan</a:t>
            </a:r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4343" name="Text Box 17"/>
          <p:cNvSpPr txBox="1">
            <a:spLocks noChangeArrowheads="1"/>
          </p:cNvSpPr>
          <p:nvPr/>
        </p:nvSpPr>
        <p:spPr bwMode="gray">
          <a:xfrm>
            <a:off x="1206500" y="1176338"/>
            <a:ext cx="7397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BIRU</a:t>
            </a: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gray">
          <a:xfrm>
            <a:off x="314325" y="1970088"/>
            <a:ext cx="2405063" cy="3785652"/>
          </a:xfrm>
          <a:prstGeom prst="rect">
            <a:avLst/>
          </a:prstGeom>
          <a:solidFill>
            <a:srgbClr val="00009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izin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dipersyaratkan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berlaku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mengajukan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perpanjangan</a:t>
            </a:r>
            <a:r>
              <a:rPr lang="en-US" sz="2000" dirty="0" smtClean="0"/>
              <a:t> </a:t>
            </a:r>
            <a:r>
              <a:rPr lang="en-US" sz="2000" dirty="0" err="1" smtClean="0"/>
              <a:t>izin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ketentuan</a:t>
            </a:r>
            <a:r>
              <a:rPr lang="en-US" sz="2000" dirty="0" smtClean="0"/>
              <a:t> </a:t>
            </a:r>
            <a:r>
              <a:rPr lang="en-US" sz="2000" dirty="0" err="1" smtClean="0"/>
              <a:t>izin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gray">
          <a:xfrm>
            <a:off x="3321050" y="1999724"/>
            <a:ext cx="2406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perpanjangan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id-ID" dirty="0" smtClean="0"/>
              <a:t>ditemukan ketidaksesuaian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/>
          </a:p>
        </p:txBody>
      </p:sp>
      <p:sp>
        <p:nvSpPr>
          <p:cNvPr id="14347" name="AutoShape 23"/>
          <p:cNvSpPr>
            <a:spLocks noChangeArrowheads="1"/>
          </p:cNvSpPr>
          <p:nvPr/>
        </p:nvSpPr>
        <p:spPr bwMode="gray">
          <a:xfrm>
            <a:off x="3235325" y="1165225"/>
            <a:ext cx="2749550" cy="5651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gray">
          <a:xfrm>
            <a:off x="4008438" y="1198563"/>
            <a:ext cx="1031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MERAH</a:t>
            </a: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9" name="AutoShape 24"/>
          <p:cNvSpPr>
            <a:spLocks noChangeArrowheads="1"/>
          </p:cNvSpPr>
          <p:nvPr/>
        </p:nvSpPr>
        <p:spPr bwMode="gray">
          <a:xfrm>
            <a:off x="6242050" y="1143000"/>
            <a:ext cx="2749550" cy="565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>
              <a:latin typeface="Calibri" panose="020F0502020204030204" pitchFamily="34" charset="0"/>
            </a:endParaRPr>
          </a:p>
        </p:txBody>
      </p:sp>
      <p:sp>
        <p:nvSpPr>
          <p:cNvPr id="14350" name="Text Box 25"/>
          <p:cNvSpPr txBox="1">
            <a:spLocks noChangeArrowheads="1"/>
          </p:cNvSpPr>
          <p:nvPr/>
        </p:nvSpPr>
        <p:spPr bwMode="gray">
          <a:xfrm>
            <a:off x="7091363" y="1176338"/>
            <a:ext cx="828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HITAM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325" y="5931277"/>
            <a:ext cx="6129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1400" b="1" dirty="0" smtClean="0"/>
              <a:t>Catatan :</a:t>
            </a:r>
            <a:endParaRPr lang="id-ID" sz="1400" b="1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1400" b="1" dirty="0" smtClean="0"/>
              <a:t>APABILA </a:t>
            </a:r>
            <a:r>
              <a:rPr lang="id-ID" sz="1400" b="1" dirty="0"/>
              <a:t>STATUS PERIZINAN PENGELOLAAN LIMBAH B3 MASIH DALAM PROSES MAKA PERINGKAT </a:t>
            </a:r>
            <a:r>
              <a:rPr lang="en-US" sz="1400" b="1" dirty="0"/>
              <a:t>TERTINGGI</a:t>
            </a:r>
            <a:r>
              <a:rPr lang="id-ID" sz="1400" b="1" dirty="0"/>
              <a:t> ADALAH BIRU </a:t>
            </a:r>
            <a:r>
              <a:rPr lang="id-ID" altLang="id-ID" sz="1400" b="1" dirty="0"/>
              <a:t>(tidak dapat diusulkan menjadi kandidat hijau)</a:t>
            </a:r>
            <a:endParaRPr lang="id-ID" altLang="id-ID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KEWENANGAN PENERBITAN IZIN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(UU 23/2014+PP 101/2014)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565150">
                <a:tc>
                  <a:txBody>
                    <a:bodyPr/>
                    <a:lstStyle/>
                    <a:p>
                      <a:endParaRPr lang="id-ID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BUPATI/WALIKOTA</a:t>
                      </a:r>
                      <a:endParaRPr lang="id-ID" sz="1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GUBERNUR</a:t>
                      </a:r>
                      <a:endParaRPr lang="id-ID" sz="1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MENTERI</a:t>
                      </a:r>
                      <a:endParaRPr lang="id-ID" sz="1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PENYIMPANAN</a:t>
                      </a:r>
                      <a:endParaRPr lang="id-ID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PENGUMPULAN</a:t>
                      </a:r>
                      <a:endParaRPr lang="id-ID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PENGANGKUTAN</a:t>
                      </a:r>
                      <a:endParaRPr lang="id-ID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PEMANFAATAN</a:t>
                      </a:r>
                      <a:endParaRPr lang="id-ID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PENGOLAHAN</a:t>
                      </a:r>
                      <a:endParaRPr lang="id-ID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PENIMBUNAN</a:t>
                      </a:r>
                      <a:endParaRPr lang="id-ID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 panose="05020102010507070707" pitchFamily="18" charset="2"/>
                        </a:rPr>
                        <a:t></a:t>
                      </a:r>
                      <a:endParaRPr lang="id-ID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 2" panose="05020102010507070707" pitchFamily="18" charset="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337A-DD22-46E9-AEE4-33F2DA76A486}" type="slidenum">
              <a:rPr lang="id-ID" sz="900" smtClean="0"/>
            </a:fld>
            <a:endParaRPr lang="id-ID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id-ID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MS PGothic" panose="020B0600070205080204" pitchFamily="34" charset="-128"/>
              </a:rPr>
              <a:t>4. Kriteria Pemenuhan Ketentuan izin</a:t>
            </a:r>
            <a:endParaRPr lang="en-US" sz="3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MS PGothic" panose="020B0600070205080204" pitchFamily="34" charset="-128"/>
            </a:endParaRPr>
          </a:p>
        </p:txBody>
      </p:sp>
      <p:grpSp>
        <p:nvGrpSpPr>
          <p:cNvPr id="16387" name="Group 2"/>
          <p:cNvGrpSpPr/>
          <p:nvPr/>
        </p:nvGrpSpPr>
        <p:grpSpPr bwMode="auto">
          <a:xfrm>
            <a:off x="2514600" y="985277"/>
            <a:ext cx="6324600" cy="4667250"/>
            <a:chOff x="1447800" y="1600200"/>
            <a:chExt cx="6324600" cy="466725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1447800" y="1600200"/>
              <a:ext cx="6324600" cy="14478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blurRad="63500"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390" name="AutoShape 4"/>
            <p:cNvSpPr>
              <a:spLocks noChangeArrowheads="1"/>
            </p:cNvSpPr>
            <p:nvPr/>
          </p:nvSpPr>
          <p:spPr bwMode="gray">
            <a:xfrm>
              <a:off x="1585913" y="1733550"/>
              <a:ext cx="1219200" cy="1184275"/>
            </a:xfrm>
            <a:prstGeom prst="roundRect">
              <a:avLst>
                <a:gd name="adj" fmla="val 11921"/>
              </a:avLst>
            </a:prstGeom>
            <a:solidFill>
              <a:srgbClr val="000090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gray">
            <a:xfrm>
              <a:off x="1662113" y="1809750"/>
              <a:ext cx="608012" cy="5921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00">
                    <a:gamma/>
                    <a:tint val="54510"/>
                    <a:invGamma/>
                  </a:srgbClr>
                </a:gs>
                <a:gs pos="50000">
                  <a:srgbClr val="99CC00">
                    <a:alpha val="0"/>
                  </a:srgbClr>
                </a:gs>
                <a:gs pos="100000">
                  <a:srgbClr val="99CC00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752600" y="2057400"/>
              <a:ext cx="895350" cy="523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BIRU</a:t>
              </a: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395" name="Text Box 7"/>
            <p:cNvSpPr txBox="1">
              <a:spLocks noChangeArrowheads="1"/>
            </p:cNvSpPr>
            <p:nvPr/>
          </p:nvSpPr>
          <p:spPr bwMode="gray">
            <a:xfrm>
              <a:off x="2961456" y="1677680"/>
              <a:ext cx="4648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/>
              <a:r>
                <a:rPr lang="en-US" dirty="0" err="1" smtClean="0">
                  <a:solidFill>
                    <a:schemeClr val="bg1"/>
                  </a:solidFill>
                </a:rPr>
                <a:t>Memenuhi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u="sng" dirty="0" smtClean="0">
                  <a:solidFill>
                    <a:schemeClr val="bg1"/>
                  </a:solidFill>
                </a:rPr>
                <a:t>&gt;</a:t>
              </a:r>
              <a:r>
                <a:rPr lang="en-US" dirty="0" smtClean="0">
                  <a:solidFill>
                    <a:schemeClr val="bg1"/>
                  </a:solidFill>
                </a:rPr>
                <a:t> 90% </a:t>
              </a:r>
              <a:r>
                <a:rPr lang="en-US" dirty="0" err="1" smtClean="0">
                  <a:solidFill>
                    <a:schemeClr val="bg1"/>
                  </a:solidFill>
                </a:rPr>
                <a:t>dari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ketentuan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persyaratan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izin</a:t>
              </a:r>
              <a:r>
                <a:rPr lang="en-US" dirty="0" smtClean="0">
                  <a:solidFill>
                    <a:schemeClr val="bg1"/>
                  </a:solidFill>
                </a:rPr>
                <a:t>,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tidak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ditemukan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d-ID" dirty="0" smtClean="0">
                  <a:solidFill>
                    <a:schemeClr val="bg1"/>
                  </a:solidFill>
                </a:rPr>
                <a:t>fakta </a:t>
              </a:r>
              <a:r>
                <a:rPr lang="en-US" dirty="0" err="1" smtClean="0">
                  <a:solidFill>
                    <a:schemeClr val="bg1"/>
                  </a:solidFill>
                </a:rPr>
                <a:t>pencemaran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lingkungan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/</a:t>
              </a:r>
              <a:r>
                <a:rPr lang="en-US" dirty="0" err="1" smtClean="0">
                  <a:solidFill>
                    <a:schemeClr val="bg1"/>
                  </a:solidFill>
                </a:rPr>
                <a:t>atau</a:t>
              </a:r>
              <a:r>
                <a:rPr lang="id-ID" dirty="0" smtClean="0">
                  <a:solidFill>
                    <a:schemeClr val="bg1"/>
                  </a:solidFill>
                </a:rPr>
                <a:t> tidak ditemukan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gangguan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kesehatan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manusia</a:t>
              </a:r>
              <a:endParaRPr lang="en-US" altLang="id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1447800" y="3200400"/>
              <a:ext cx="6324600" cy="14478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blurRad="63500"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397" name="AutoShape 9"/>
            <p:cNvSpPr>
              <a:spLocks noChangeArrowheads="1"/>
            </p:cNvSpPr>
            <p:nvPr/>
          </p:nvSpPr>
          <p:spPr bwMode="gray">
            <a:xfrm>
              <a:off x="1585913" y="3333750"/>
              <a:ext cx="1219200" cy="1184275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  <p:sp>
          <p:nvSpPr>
            <p:cNvPr id="16398" name="Freeform 10"/>
            <p:cNvSpPr/>
            <p:nvPr/>
          </p:nvSpPr>
          <p:spPr bwMode="gray">
            <a:xfrm>
              <a:off x="1662113" y="3409950"/>
              <a:ext cx="608012" cy="592138"/>
            </a:xfrm>
            <a:custGeom>
              <a:avLst/>
              <a:gdLst>
                <a:gd name="T0" fmla="*/ 2147483647 w 596"/>
                <a:gd name="T1" fmla="*/ 0 h 598"/>
                <a:gd name="T2" fmla="*/ 0 w 596"/>
                <a:gd name="T3" fmla="*/ 2147483647 h 598"/>
                <a:gd name="T4" fmla="*/ 0 w 596"/>
                <a:gd name="T5" fmla="*/ 2147483647 h 598"/>
                <a:gd name="T6" fmla="*/ 2147483647 w 596"/>
                <a:gd name="T7" fmla="*/ 2147483647 h 598"/>
                <a:gd name="T8" fmla="*/ 2147483647 w 596"/>
                <a:gd name="T9" fmla="*/ 0 h 598"/>
                <a:gd name="T10" fmla="*/ 2147483647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93D4D4"/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gray">
            <a:xfrm>
              <a:off x="1524000" y="3657600"/>
              <a:ext cx="1293813" cy="523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MERAH</a:t>
              </a: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400" name="Text Box 12"/>
            <p:cNvSpPr txBox="1">
              <a:spLocks noChangeArrowheads="1"/>
            </p:cNvSpPr>
            <p:nvPr/>
          </p:nvSpPr>
          <p:spPr bwMode="gray">
            <a:xfrm>
              <a:off x="2979391" y="3251835"/>
              <a:ext cx="46482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 eaLnBrk="1" hangingPunct="1"/>
              <a:r>
                <a:rPr lang="en-US" dirty="0" err="1" smtClean="0">
                  <a:solidFill>
                    <a:schemeClr val="bg1"/>
                  </a:solidFill>
                </a:rPr>
                <a:t>Memenuhi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kurang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dari</a:t>
              </a:r>
              <a:r>
                <a:rPr lang="en-US" dirty="0" smtClean="0">
                  <a:solidFill>
                    <a:schemeClr val="bg1"/>
                  </a:solidFill>
                </a:rPr>
                <a:t> 90% </a:t>
              </a:r>
              <a:r>
                <a:rPr lang="en-US" dirty="0" err="1" smtClean="0">
                  <a:solidFill>
                    <a:schemeClr val="bg1"/>
                  </a:solidFill>
                </a:rPr>
                <a:t>dari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ketentuan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persyaratan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izin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tidak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ditemukan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d-ID" dirty="0" smtClean="0">
                  <a:solidFill>
                    <a:schemeClr val="bg1"/>
                  </a:solidFill>
                </a:rPr>
                <a:t>fakta </a:t>
              </a:r>
              <a:r>
                <a:rPr lang="en-US" dirty="0" err="1" smtClean="0">
                  <a:solidFill>
                    <a:schemeClr val="bg1"/>
                  </a:solidFill>
                </a:rPr>
                <a:t>pencemaran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lingkungan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/</a:t>
              </a:r>
              <a:r>
                <a:rPr lang="en-US" dirty="0" err="1" smtClean="0">
                  <a:solidFill>
                    <a:schemeClr val="bg1"/>
                  </a:solidFill>
                </a:rPr>
                <a:t>atau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d-ID" dirty="0" smtClean="0">
                  <a:solidFill>
                    <a:schemeClr val="bg1"/>
                  </a:solidFill>
                </a:rPr>
                <a:t>tidak ditemukan </a:t>
              </a:r>
              <a:r>
                <a:rPr lang="en-US" dirty="0" err="1" smtClean="0">
                  <a:solidFill>
                    <a:schemeClr val="bg1"/>
                  </a:solidFill>
                </a:rPr>
                <a:t>gangguan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kesehatan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manusia</a:t>
              </a:r>
              <a:endParaRPr lang="en-US" altLang="id-ID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gray">
            <a:xfrm>
              <a:off x="1447800" y="4819650"/>
              <a:ext cx="6324600" cy="14478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blurRad="63500"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402" name="AutoShape 14"/>
            <p:cNvSpPr>
              <a:spLocks noChangeArrowheads="1"/>
            </p:cNvSpPr>
            <p:nvPr/>
          </p:nvSpPr>
          <p:spPr bwMode="gray">
            <a:xfrm>
              <a:off x="1585913" y="4953000"/>
              <a:ext cx="1219200" cy="1184275"/>
            </a:xfrm>
            <a:prstGeom prst="roundRect">
              <a:avLst>
                <a:gd name="adj" fmla="val 1192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  <p:sp>
          <p:nvSpPr>
            <p:cNvPr id="16403" name="Freeform 15"/>
            <p:cNvSpPr/>
            <p:nvPr/>
          </p:nvSpPr>
          <p:spPr bwMode="gray">
            <a:xfrm>
              <a:off x="1662113" y="5029200"/>
              <a:ext cx="608012" cy="592138"/>
            </a:xfrm>
            <a:custGeom>
              <a:avLst/>
              <a:gdLst>
                <a:gd name="T0" fmla="*/ 2147483647 w 596"/>
                <a:gd name="T1" fmla="*/ 0 h 598"/>
                <a:gd name="T2" fmla="*/ 0 w 596"/>
                <a:gd name="T3" fmla="*/ 2147483647 h 598"/>
                <a:gd name="T4" fmla="*/ 0 w 596"/>
                <a:gd name="T5" fmla="*/ 2147483647 h 598"/>
                <a:gd name="T6" fmla="*/ 2147483647 w 596"/>
                <a:gd name="T7" fmla="*/ 2147483647 h 598"/>
                <a:gd name="T8" fmla="*/ 2147483647 w 596"/>
                <a:gd name="T9" fmla="*/ 0 h 598"/>
                <a:gd name="T10" fmla="*/ 2147483647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600200" y="5276850"/>
              <a:ext cx="1189038" cy="523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HITAM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405" name="Text Box 17"/>
            <p:cNvSpPr txBox="1">
              <a:spLocks noChangeArrowheads="1"/>
            </p:cNvSpPr>
            <p:nvPr/>
          </p:nvSpPr>
          <p:spPr bwMode="gray">
            <a:xfrm>
              <a:off x="2983672" y="4992801"/>
              <a:ext cx="4648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/>
              <a:r>
                <a:rPr lang="id-ID" dirty="0" smtClean="0">
                  <a:solidFill>
                    <a:schemeClr val="bg1"/>
                  </a:solidFill>
                </a:rPr>
                <a:t>D</a:t>
              </a:r>
              <a:r>
                <a:rPr lang="en-US" dirty="0" err="1" smtClean="0">
                  <a:solidFill>
                    <a:schemeClr val="bg1"/>
                  </a:solidFill>
                </a:rPr>
                <a:t>itemukan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d-ID" dirty="0" smtClean="0">
                  <a:solidFill>
                    <a:schemeClr val="bg1"/>
                  </a:solidFill>
                </a:rPr>
                <a:t>fakta </a:t>
              </a:r>
              <a:r>
                <a:rPr lang="en-US" dirty="0" err="1" smtClean="0">
                  <a:solidFill>
                    <a:schemeClr val="bg1"/>
                  </a:solidFill>
                </a:rPr>
                <a:t>pencemaran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lingkungan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/</a:t>
              </a:r>
              <a:r>
                <a:rPr lang="en-US" dirty="0" err="1" smtClean="0">
                  <a:solidFill>
                    <a:schemeClr val="bg1"/>
                  </a:solidFill>
                </a:rPr>
                <a:t>atau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d-ID" dirty="0" smtClean="0">
                  <a:solidFill>
                    <a:schemeClr val="bg1"/>
                  </a:solidFill>
                </a:rPr>
                <a:t>ditemukan </a:t>
              </a:r>
              <a:r>
                <a:rPr lang="en-US" dirty="0" err="1" smtClean="0">
                  <a:solidFill>
                    <a:schemeClr val="bg1"/>
                  </a:solidFill>
                </a:rPr>
                <a:t>gangguan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kesehatan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manusia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d-ID" dirty="0" smtClean="0">
                  <a:solidFill>
                    <a:schemeClr val="bg1"/>
                  </a:solidFill>
                </a:rPr>
                <a:t>akibat limbah B3</a:t>
              </a:r>
              <a:endParaRPr lang="en-US" alt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8" name="TextBox 19"/>
          <p:cNvSpPr txBox="1">
            <a:spLocks noChangeArrowheads="1"/>
          </p:cNvSpPr>
          <p:nvPr/>
        </p:nvSpPr>
        <p:spPr bwMode="auto">
          <a:xfrm>
            <a:off x="323528" y="1716430"/>
            <a:ext cx="1981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Pemenuhan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ketentuan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teknis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selain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Baku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Mutu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Lingkungan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: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Emisi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, Effluent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Standard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Mutu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450225" y="1373796"/>
            <a:ext cx="8229600" cy="4608512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</a:pPr>
            <a:r>
              <a:rPr lang="id-ID" sz="1600" dirty="0" smtClean="0">
                <a:ea typeface="MS PGothic" panose="020B0600070205080204" pitchFamily="34" charset="-128"/>
              </a:rPr>
              <a:t>Penilaian ketentuan teknis berdasarkan </a:t>
            </a:r>
            <a:r>
              <a:rPr lang="id-ID" sz="1600" dirty="0" smtClean="0">
                <a:ea typeface="MS PGothic" panose="020B0600070205080204" pitchFamily="34" charset="-128"/>
                <a:hlinkClick r:id="rId1" action="ppaction://hlinkfile"/>
              </a:rPr>
              <a:t>checklist P.01-P.10 </a:t>
            </a:r>
            <a:r>
              <a:rPr lang="id-ID" sz="1600" dirty="0" smtClean="0">
                <a:ea typeface="MS PGothic" panose="020B0600070205080204" pitchFamily="34" charset="-128"/>
              </a:rPr>
              <a:t>(% penaatan).</a:t>
            </a:r>
            <a:endParaRPr lang="id-ID" sz="1600" dirty="0" smtClean="0">
              <a:ea typeface="MS PGothic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AutoNum type="arabicPeriod"/>
            </a:pPr>
            <a:r>
              <a:rPr lang="id-ID" altLang="id-ID" sz="1600" dirty="0" smtClean="0">
                <a:ea typeface="MS PGothic" panose="020B0600070205080204" pitchFamily="34" charset="-128"/>
              </a:rPr>
              <a:t>Apabila </a:t>
            </a:r>
            <a:r>
              <a:rPr lang="id-ID" altLang="id-ID" sz="1600" dirty="0">
                <a:ea typeface="MS PGothic" panose="020B0600070205080204" pitchFamily="34" charset="-128"/>
              </a:rPr>
              <a:t>pemenuhan kriteria teknis pengelolaan limbah </a:t>
            </a:r>
            <a:r>
              <a:rPr lang="en-US" altLang="id-ID" sz="1600" dirty="0">
                <a:ea typeface="MS PGothic" panose="020B0600070205080204" pitchFamily="34" charset="-128"/>
              </a:rPr>
              <a:t>B</a:t>
            </a:r>
            <a:r>
              <a:rPr lang="id-ID" altLang="id-ID" sz="1600" dirty="0">
                <a:ea typeface="MS PGothic" panose="020B0600070205080204" pitchFamily="34" charset="-128"/>
              </a:rPr>
              <a:t>3 </a:t>
            </a:r>
            <a:r>
              <a:rPr lang="en-US" altLang="id-ID" sz="1600" b="1" dirty="0">
                <a:ea typeface="MS PGothic" panose="020B0600070205080204" pitchFamily="34" charset="-128"/>
              </a:rPr>
              <a:t>10</a:t>
            </a:r>
            <a:r>
              <a:rPr lang="id-ID" altLang="id-ID" sz="1600" b="1" dirty="0">
                <a:ea typeface="MS PGothic" panose="020B0600070205080204" pitchFamily="34" charset="-128"/>
              </a:rPr>
              <a:t>0% &gt; x </a:t>
            </a:r>
            <a:r>
              <a:rPr lang="id-ID" altLang="id-ID" sz="1600" b="1" u="sng" dirty="0">
                <a:ea typeface="MS PGothic" panose="020B0600070205080204" pitchFamily="34" charset="-128"/>
              </a:rPr>
              <a:t>&gt;</a:t>
            </a:r>
            <a:r>
              <a:rPr lang="id-ID" altLang="id-ID" sz="1600" b="1" dirty="0">
                <a:ea typeface="MS PGothic" panose="020B0600070205080204" pitchFamily="34" charset="-128"/>
              </a:rPr>
              <a:t> 90% </a:t>
            </a:r>
            <a:r>
              <a:rPr lang="en-US" altLang="id-ID" sz="1600" b="1" dirty="0" err="1">
                <a:ea typeface="MS PGothic" panose="020B0600070205080204" pitchFamily="34" charset="-128"/>
              </a:rPr>
              <a:t>maka</a:t>
            </a:r>
            <a:r>
              <a:rPr lang="en-US" altLang="id-ID" sz="1600" b="1" dirty="0">
                <a:ea typeface="MS PGothic" panose="020B0600070205080204" pitchFamily="34" charset="-128"/>
              </a:rPr>
              <a:t> </a:t>
            </a:r>
            <a:r>
              <a:rPr lang="id-ID" altLang="id-ID" sz="1600" b="1" dirty="0">
                <a:ea typeface="MS PGothic" panose="020B0600070205080204" pitchFamily="34" charset="-128"/>
              </a:rPr>
              <a:t>peringkat </a:t>
            </a:r>
            <a:r>
              <a:rPr lang="en-US" altLang="id-ID" sz="1600" b="1" dirty="0" err="1">
                <a:ea typeface="MS PGothic" panose="020B0600070205080204" pitchFamily="34" charset="-128"/>
              </a:rPr>
              <a:t>tertinggi</a:t>
            </a:r>
            <a:r>
              <a:rPr lang="id-ID" altLang="id-ID" sz="1600" b="1" dirty="0">
                <a:ea typeface="MS PGothic" panose="020B0600070205080204" pitchFamily="34" charset="-128"/>
              </a:rPr>
              <a:t> adalah biru </a:t>
            </a:r>
            <a:r>
              <a:rPr lang="id-ID" altLang="id-ID" sz="1600" b="1" dirty="0" smtClean="0">
                <a:ea typeface="MS PGothic" panose="020B0600070205080204" pitchFamily="34" charset="-128"/>
              </a:rPr>
              <a:t>dan tidak dapat diusulkan </a:t>
            </a:r>
            <a:r>
              <a:rPr lang="id-ID" altLang="id-ID" sz="1600" b="1" dirty="0">
                <a:ea typeface="MS PGothic" panose="020B0600070205080204" pitchFamily="34" charset="-128"/>
              </a:rPr>
              <a:t>menjadi kandidat </a:t>
            </a:r>
            <a:r>
              <a:rPr lang="id-ID" altLang="id-ID" sz="1600" b="1" dirty="0" smtClean="0">
                <a:ea typeface="MS PGothic" panose="020B0600070205080204" pitchFamily="34" charset="-128"/>
              </a:rPr>
              <a:t>hijau</a:t>
            </a:r>
            <a:endParaRPr lang="en-US" altLang="id-ID" sz="1600" b="1" dirty="0" smtClean="0">
              <a:ea typeface="MS PGothic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AutoNum type="arabicPeriod"/>
            </a:pPr>
            <a:r>
              <a:rPr lang="id-ID" altLang="id-ID" sz="1600" b="1" dirty="0" smtClean="0">
                <a:ea typeface="MS PGothic" panose="020B0600070205080204" pitchFamily="34" charset="-128"/>
              </a:rPr>
              <a:t>Indikator adanya pencemaran lingkungan meliputi:</a:t>
            </a:r>
            <a:endParaRPr lang="en-US" altLang="id-ID" sz="1600" b="1" dirty="0" smtClean="0">
              <a:ea typeface="MS PGothic" panose="020B0600070205080204" pitchFamily="34" charset="-128"/>
            </a:endParaRPr>
          </a:p>
          <a:p>
            <a:pPr lvl="0"/>
            <a:r>
              <a:rPr lang="id-ID" altLang="id-ID" sz="1600" b="1" dirty="0" smtClean="0">
                <a:ea typeface="MS PGothic" panose="020B0600070205080204" pitchFamily="34" charset="-128"/>
              </a:rPr>
              <a:t>Temuan adanya fakta tentang kematian suatu jenis 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biota/species parameter </a:t>
            </a:r>
            <a:r>
              <a:rPr lang="id-ID" altLang="id-ID" sz="1600" b="1" dirty="0" smtClean="0">
                <a:ea typeface="MS PGothic" panose="020B0600070205080204" pitchFamily="34" charset="-128"/>
              </a:rPr>
              <a:t>akibat adanya timbulan limbah atau kegiatan pengelolaan limbah B3 di suatu perusahaan (kematian ikan dan/atau makhluk lain);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dan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/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atau</a:t>
            </a:r>
            <a:endParaRPr lang="en-US" altLang="id-ID" sz="1600" b="1" dirty="0" smtClean="0">
              <a:ea typeface="MS PGothic" panose="020B0600070205080204" pitchFamily="34" charset="-128"/>
            </a:endParaRPr>
          </a:p>
          <a:p>
            <a:pPr lvl="0"/>
            <a:r>
              <a:rPr lang="en-US" altLang="id-ID" sz="1600" b="1" dirty="0" err="1" smtClean="0">
                <a:ea typeface="MS PGothic" panose="020B0600070205080204" pitchFamily="34" charset="-128"/>
              </a:rPr>
              <a:t>Melampaui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ketentuan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baku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mutu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dalam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izin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 yang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dipersyaratkan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; 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dan</a:t>
            </a:r>
            <a:r>
              <a:rPr lang="en-US" altLang="id-ID" sz="1600" b="1" dirty="0" smtClean="0">
                <a:ea typeface="MS PGothic" panose="020B0600070205080204" pitchFamily="34" charset="-128"/>
              </a:rPr>
              <a:t>/</a:t>
            </a:r>
            <a:r>
              <a:rPr lang="en-US" altLang="id-ID" sz="1600" b="1" dirty="0" err="1" smtClean="0">
                <a:ea typeface="MS PGothic" panose="020B0600070205080204" pitchFamily="34" charset="-128"/>
              </a:rPr>
              <a:t>atau</a:t>
            </a:r>
            <a:endParaRPr lang="en-US" altLang="id-ID" sz="1600" b="1" dirty="0" smtClean="0">
              <a:ea typeface="MS PGothic" panose="020B0600070205080204" pitchFamily="34" charset="-128"/>
            </a:endParaRPr>
          </a:p>
          <a:p>
            <a:pPr lvl="0"/>
            <a:r>
              <a:rPr lang="id-ID" altLang="id-ID" sz="1600" b="1" dirty="0" smtClean="0">
                <a:ea typeface="MS PGothic" panose="020B0600070205080204" pitchFamily="34" charset="-128"/>
              </a:rPr>
              <a:t>Temuan adanya indikasi kegiatan pengelolaan limbah B3 yang tidak sesuai dengan ketentuan yang berlaku dan disertai oleh adanya kontaminasi lahan/ pencemaran lingkungan oleh limbah yang dikelolanya; dan/atau</a:t>
            </a:r>
            <a:endParaRPr lang="en-US" altLang="id-ID" sz="1600" b="1" dirty="0" smtClean="0">
              <a:ea typeface="MS PGothic" panose="020B0600070205080204" pitchFamily="34" charset="-128"/>
            </a:endParaRPr>
          </a:p>
          <a:p>
            <a:r>
              <a:rPr lang="id-ID" altLang="id-ID" sz="1600" b="1" dirty="0" smtClean="0">
                <a:ea typeface="MS PGothic" panose="020B0600070205080204" pitchFamily="34" charset="-128"/>
              </a:rPr>
              <a:t>Informasi hasil penelitian yang menyimpulkan bahwa telah terjadi kepunahan/penurunan populasi suatu jenis makhluk hidup akibat adanya timbulan dan pengelolaan limbah di suatu perusahaan</a:t>
            </a:r>
            <a:r>
              <a:rPr lang="id-ID" sz="1600" dirty="0" smtClean="0"/>
              <a:t>.</a:t>
            </a:r>
            <a:endParaRPr lang="id-ID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600" dirty="0"/>
              <a:t> </a:t>
            </a:r>
            <a:endParaRPr lang="id-ID" sz="1600" dirty="0"/>
          </a:p>
          <a:p>
            <a:pPr algn="just" eaLnBrk="1" hangingPunct="1">
              <a:buFont typeface="Arial" panose="020B0604020202020204" pitchFamily="34" charset="0"/>
              <a:buAutoNum type="arabicPeriod"/>
            </a:pPr>
            <a:endParaRPr lang="id-ID" altLang="id-ID" sz="1600" b="1" dirty="0" smtClean="0">
              <a:ea typeface="MS PGothic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AutoNum type="arabicPeriod"/>
            </a:pPr>
            <a:endParaRPr lang="id-ID" altLang="id-ID" sz="1600" b="1" dirty="0">
              <a:ea typeface="MS PGothic" panose="020B0600070205080204" pitchFamily="34" charset="-128"/>
            </a:endParaRPr>
          </a:p>
          <a:p>
            <a:endParaRPr lang="en-US" sz="1600" dirty="0" smtClean="0">
              <a:ea typeface="MS PGothic" panose="020B0600070205080204" pitchFamily="34" charset="-128"/>
            </a:endParaRPr>
          </a:p>
        </p:txBody>
      </p:sp>
      <p:sp>
        <p:nvSpPr>
          <p:cNvPr id="5" name="Title 1"/>
          <p:cNvSpPr txBox="1"/>
          <p:nvPr/>
        </p:nvSpPr>
        <p:spPr bwMode="auto">
          <a:xfrm>
            <a:off x="450225" y="188640"/>
            <a:ext cx="8229600" cy="54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sz="32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. P</a:t>
            </a:r>
            <a:r>
              <a:rPr lang="id-ID" sz="32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emenuhan</a:t>
            </a:r>
            <a:r>
              <a:rPr lang="en-US" sz="3200" b="1" dirty="0" smtClean="0">
                <a:ea typeface="MS PGothic" panose="020B0600070205080204" pitchFamily="34" charset="-128"/>
              </a:rPr>
              <a:t> </a:t>
            </a:r>
            <a:r>
              <a:rPr lang="en-US" sz="3200" b="1" dirty="0" err="1" smtClean="0">
                <a:ea typeface="MS PGothic" panose="020B0600070205080204" pitchFamily="34" charset="-128"/>
              </a:rPr>
              <a:t>Ketentuan</a:t>
            </a:r>
            <a:r>
              <a:rPr lang="en-US" sz="3200" b="1" dirty="0" smtClean="0">
                <a:ea typeface="MS PGothic" panose="020B0600070205080204" pitchFamily="34" charset="-128"/>
              </a:rPr>
              <a:t> </a:t>
            </a:r>
            <a:r>
              <a:rPr lang="en-US" sz="3200" b="1" dirty="0" err="1" smtClean="0">
                <a:ea typeface="MS PGothic" panose="020B0600070205080204" pitchFamily="34" charset="-128"/>
              </a:rPr>
              <a:t>Izin</a:t>
            </a:r>
            <a:endParaRPr lang="en-US" sz="3200" b="1" dirty="0" smtClean="0">
              <a:ea typeface="MS PGothic" panose="020B060007020508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225" y="735907"/>
            <a:ext cx="8191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n-lt"/>
              </a:rPr>
              <a:t>Ketentuan pemenuhan izin diberlakukan jika izin telah ada, sebagai contoh </a:t>
            </a:r>
            <a:endParaRPr lang="id-ID" sz="1600" b="1" dirty="0" smtClean="0">
              <a:latin typeface="+mn-lt"/>
            </a:endParaRPr>
          </a:p>
          <a:p>
            <a:r>
              <a:rPr lang="id-ID" sz="1600" dirty="0" smtClean="0">
                <a:latin typeface="+mn-lt"/>
              </a:rPr>
              <a:t>apabila </a:t>
            </a:r>
            <a:r>
              <a:rPr lang="id-ID" sz="1600" dirty="0">
                <a:latin typeface="+mn-lt"/>
              </a:rPr>
              <a:t>tidak memiliki izin TPS </a:t>
            </a:r>
            <a:r>
              <a:rPr lang="id-ID" sz="1600" dirty="0" smtClean="0">
                <a:latin typeface="+mn-lt"/>
              </a:rPr>
              <a:t>LB3, </a:t>
            </a:r>
            <a:r>
              <a:rPr lang="id-ID" sz="1600" dirty="0">
                <a:latin typeface="+mn-lt"/>
              </a:rPr>
              <a:t>tidak perlu mengisi ceklist TPS.</a:t>
            </a:r>
            <a:endParaRPr lang="en-US" sz="1600" dirty="0">
              <a:latin typeface="+mn-lt"/>
            </a:endParaRPr>
          </a:p>
          <a:p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28814" y="-65404"/>
            <a:ext cx="7888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PENGEMASAN LIMBAH B3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(PP 101/2014)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628814" y="1395095"/>
            <a:ext cx="788875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Pengemasan Limbah B3 dilakukan dengan menggunakan kemasan yang: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terbuat dari bahan yang dapat mengemas Limbah B3 sesuai dengan karakteristik Limbah B3 yang akan disimpan;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mampu mengungkung Limbah B3 untuk tetap berada dalam kemasan;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memiliki penutup yang kuat untuk mencegah terjadinya tumpahan saat dilakukan penyimpanan, pemindahan atau pengangkutan; dan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berada dalam kondisi baik, tidak bocor, tidak berkarat, atau tidak rusak.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Kemasan Limbah B3 wajib dilekati Label Limbah B3 dan Simbol Limbah B3.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Limbah B3 paling sedikit meliputi keterangan mengenai: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nama Limbah B3;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identitas Penghasil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Limbah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B3</a:t>
            </a: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tanggal dihasilkannya Limbah B3; dan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1530" marR="0" lvl="1" indent="-35433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²"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tanggal Pengemasan Limbah B3.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Dasar</a:t>
            </a:r>
            <a:r>
              <a:rPr lang="en-US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Penilaian</a:t>
            </a:r>
            <a:r>
              <a:rPr lang="en-US" b="1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 </a:t>
            </a:r>
            <a:endParaRPr lang="en-US" b="1" dirty="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7863" y="1649413"/>
            <a:ext cx="7608887" cy="3992562"/>
            <a:chOff x="677863" y="1649413"/>
            <a:chExt cx="7608887" cy="3992562"/>
          </a:xfrm>
        </p:grpSpPr>
        <p:grpSp>
          <p:nvGrpSpPr>
            <p:cNvPr id="3076" name="Group 28"/>
            <p:cNvGrpSpPr/>
            <p:nvPr/>
          </p:nvGrpSpPr>
          <p:grpSpPr bwMode="auto">
            <a:xfrm>
              <a:off x="677863" y="1676644"/>
              <a:ext cx="1760113" cy="629835"/>
              <a:chOff x="997" y="2379"/>
              <a:chExt cx="1440" cy="448"/>
            </a:xfrm>
          </p:grpSpPr>
          <p:sp>
            <p:nvSpPr>
              <p:cNvPr id="3089" name="Freeform 29"/>
              <p:cNvSpPr/>
              <p:nvPr/>
            </p:nvSpPr>
            <p:spPr bwMode="gray">
              <a:xfrm>
                <a:off x="1082" y="2637"/>
                <a:ext cx="1270" cy="190"/>
              </a:xfrm>
              <a:custGeom>
                <a:avLst/>
                <a:gdLst>
                  <a:gd name="T0" fmla="*/ 15690 w 1120"/>
                  <a:gd name="T1" fmla="*/ 2 h 252"/>
                  <a:gd name="T2" fmla="*/ 15620 w 1120"/>
                  <a:gd name="T3" fmla="*/ 2 h 252"/>
                  <a:gd name="T4" fmla="*/ 15393 w 1120"/>
                  <a:gd name="T5" fmla="*/ 2 h 252"/>
                  <a:gd name="T6" fmla="*/ 15046 w 1120"/>
                  <a:gd name="T7" fmla="*/ 2 h 252"/>
                  <a:gd name="T8" fmla="*/ 14545 w 1120"/>
                  <a:gd name="T9" fmla="*/ 2 h 252"/>
                  <a:gd name="T10" fmla="*/ 13901 w 1120"/>
                  <a:gd name="T11" fmla="*/ 2 h 252"/>
                  <a:gd name="T12" fmla="*/ 13149 w 1120"/>
                  <a:gd name="T13" fmla="*/ 2 h 252"/>
                  <a:gd name="T14" fmla="*/ 12270 w 1120"/>
                  <a:gd name="T15" fmla="*/ 2 h 252"/>
                  <a:gd name="T16" fmla="*/ 11280 w 1120"/>
                  <a:gd name="T17" fmla="*/ 2 h 252"/>
                  <a:gd name="T18" fmla="*/ 10230 w 1120"/>
                  <a:gd name="T19" fmla="*/ 2 h 252"/>
                  <a:gd name="T20" fmla="*/ 9048 w 1120"/>
                  <a:gd name="T21" fmla="*/ 2 h 252"/>
                  <a:gd name="T22" fmla="*/ 7773 w 1120"/>
                  <a:gd name="T23" fmla="*/ 2 h 252"/>
                  <a:gd name="T24" fmla="*/ 6519 w 1120"/>
                  <a:gd name="T25" fmla="*/ 2 h 252"/>
                  <a:gd name="T26" fmla="*/ 5367 w 1120"/>
                  <a:gd name="T27" fmla="*/ 2 h 252"/>
                  <a:gd name="T28" fmla="*/ 4309 w 1120"/>
                  <a:gd name="T29" fmla="*/ 2 h 252"/>
                  <a:gd name="T30" fmla="*/ 3333 w 1120"/>
                  <a:gd name="T31" fmla="*/ 2 h 252"/>
                  <a:gd name="T32" fmla="*/ 2504 w 1120"/>
                  <a:gd name="T33" fmla="*/ 2 h 252"/>
                  <a:gd name="T34" fmla="*/ 1777 w 1120"/>
                  <a:gd name="T35" fmla="*/ 2 h 252"/>
                  <a:gd name="T36" fmla="*/ 1136 w 1120"/>
                  <a:gd name="T37" fmla="*/ 2 h 252"/>
                  <a:gd name="T38" fmla="*/ 650 w 1120"/>
                  <a:gd name="T39" fmla="*/ 2 h 252"/>
                  <a:gd name="T40" fmla="*/ 271 w 1120"/>
                  <a:gd name="T41" fmla="*/ 2 h 252"/>
                  <a:gd name="T42" fmla="*/ 7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7837 w 1120"/>
                  <a:gd name="T49" fmla="*/ 0 h 252"/>
                  <a:gd name="T50" fmla="*/ 15690 w 1120"/>
                  <a:gd name="T51" fmla="*/ 2 h 252"/>
                  <a:gd name="T52" fmla="*/ 15690 w 1120"/>
                  <a:gd name="T53" fmla="*/ 2 h 252"/>
                  <a:gd name="T54" fmla="*/ 15690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6C6C6C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44" name="Rectangle 30"/>
              <p:cNvSpPr>
                <a:spLocks noChangeArrowheads="1"/>
              </p:cNvSpPr>
              <p:nvPr/>
            </p:nvSpPr>
            <p:spPr bwMode="gray">
              <a:xfrm>
                <a:off x="997" y="2379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accent1">
                      <a:gamma/>
                      <a:tint val="57647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dirty="0">
                    <a:latin typeface="+mn-lt"/>
                    <a:ea typeface="+mn-ea"/>
                  </a:rPr>
                  <a:t>UU 32 Tahun 2009</a:t>
                </a:r>
                <a:endParaRPr lang="en-US" sz="1400" b="1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3077" name="Group 31"/>
            <p:cNvGrpSpPr/>
            <p:nvPr/>
          </p:nvGrpSpPr>
          <p:grpSpPr bwMode="auto">
            <a:xfrm>
              <a:off x="677863" y="3168355"/>
              <a:ext cx="1760113" cy="629835"/>
              <a:chOff x="997" y="2379"/>
              <a:chExt cx="1440" cy="448"/>
            </a:xfrm>
          </p:grpSpPr>
          <p:sp>
            <p:nvSpPr>
              <p:cNvPr id="41" name="Freeform 32"/>
              <p:cNvSpPr/>
              <p:nvPr/>
            </p:nvSpPr>
            <p:spPr bwMode="gray">
              <a:xfrm>
                <a:off x="1081" y="2639"/>
                <a:ext cx="1272" cy="193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57647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800">
                  <a:latin typeface="+mn-lt"/>
                  <a:ea typeface="+mn-ea"/>
                </a:endParaRPr>
              </a:p>
            </p:txBody>
          </p:sp>
          <p:sp>
            <p:nvSpPr>
              <p:cNvPr id="3088" name="Rectangle 33"/>
              <p:cNvSpPr>
                <a:spLocks noChangeArrowheads="1"/>
              </p:cNvSpPr>
              <p:nvPr/>
            </p:nvSpPr>
            <p:spPr bwMode="gray">
              <a:xfrm>
                <a:off x="997" y="2379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id-ID" b="1" dirty="0">
                    <a:latin typeface="Calibri" panose="020F0502020204030204" pitchFamily="34" charset="0"/>
                  </a:rPr>
                  <a:t>PP </a:t>
                </a:r>
                <a:r>
                  <a:rPr lang="id-ID" b="1" dirty="0" smtClean="0">
                    <a:latin typeface="Calibri" panose="020F0502020204030204" pitchFamily="34" charset="0"/>
                  </a:rPr>
                  <a:t>101</a:t>
                </a:r>
                <a:endParaRPr lang="id-ID" b="1" dirty="0">
                  <a:latin typeface="Calibri" panose="020F0502020204030204" pitchFamily="34" charset="0"/>
                </a:endParaRPr>
              </a:p>
              <a:p>
                <a:pPr algn="ctr"/>
                <a:r>
                  <a:rPr lang="id-ID" b="1" dirty="0">
                    <a:latin typeface="Calibri" panose="020F0502020204030204" pitchFamily="34" charset="0"/>
                  </a:rPr>
                  <a:t>Tahun </a:t>
                </a:r>
                <a:r>
                  <a:rPr lang="id-ID" b="1" dirty="0" smtClean="0">
                    <a:latin typeface="Calibri" panose="020F0502020204030204" pitchFamily="34" charset="0"/>
                  </a:rPr>
                  <a:t>2014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078" name="Group 34"/>
            <p:cNvGrpSpPr/>
            <p:nvPr/>
          </p:nvGrpSpPr>
          <p:grpSpPr bwMode="auto">
            <a:xfrm>
              <a:off x="677863" y="4660065"/>
              <a:ext cx="1760113" cy="629835"/>
              <a:chOff x="997" y="2379"/>
              <a:chExt cx="1440" cy="448"/>
            </a:xfrm>
          </p:grpSpPr>
          <p:sp>
            <p:nvSpPr>
              <p:cNvPr id="3085" name="Freeform 35"/>
              <p:cNvSpPr/>
              <p:nvPr/>
            </p:nvSpPr>
            <p:spPr bwMode="gray">
              <a:xfrm>
                <a:off x="1082" y="2637"/>
                <a:ext cx="1270" cy="190"/>
              </a:xfrm>
              <a:custGeom>
                <a:avLst/>
                <a:gdLst>
                  <a:gd name="T0" fmla="*/ 15690 w 1120"/>
                  <a:gd name="T1" fmla="*/ 2 h 252"/>
                  <a:gd name="T2" fmla="*/ 15620 w 1120"/>
                  <a:gd name="T3" fmla="*/ 2 h 252"/>
                  <a:gd name="T4" fmla="*/ 15393 w 1120"/>
                  <a:gd name="T5" fmla="*/ 2 h 252"/>
                  <a:gd name="T6" fmla="*/ 15046 w 1120"/>
                  <a:gd name="T7" fmla="*/ 2 h 252"/>
                  <a:gd name="T8" fmla="*/ 14545 w 1120"/>
                  <a:gd name="T9" fmla="*/ 2 h 252"/>
                  <a:gd name="T10" fmla="*/ 13901 w 1120"/>
                  <a:gd name="T11" fmla="*/ 2 h 252"/>
                  <a:gd name="T12" fmla="*/ 13149 w 1120"/>
                  <a:gd name="T13" fmla="*/ 2 h 252"/>
                  <a:gd name="T14" fmla="*/ 12270 w 1120"/>
                  <a:gd name="T15" fmla="*/ 2 h 252"/>
                  <a:gd name="T16" fmla="*/ 11280 w 1120"/>
                  <a:gd name="T17" fmla="*/ 2 h 252"/>
                  <a:gd name="T18" fmla="*/ 10230 w 1120"/>
                  <a:gd name="T19" fmla="*/ 2 h 252"/>
                  <a:gd name="T20" fmla="*/ 9048 w 1120"/>
                  <a:gd name="T21" fmla="*/ 2 h 252"/>
                  <a:gd name="T22" fmla="*/ 7773 w 1120"/>
                  <a:gd name="T23" fmla="*/ 2 h 252"/>
                  <a:gd name="T24" fmla="*/ 6519 w 1120"/>
                  <a:gd name="T25" fmla="*/ 2 h 252"/>
                  <a:gd name="T26" fmla="*/ 5367 w 1120"/>
                  <a:gd name="T27" fmla="*/ 2 h 252"/>
                  <a:gd name="T28" fmla="*/ 4309 w 1120"/>
                  <a:gd name="T29" fmla="*/ 2 h 252"/>
                  <a:gd name="T30" fmla="*/ 3333 w 1120"/>
                  <a:gd name="T31" fmla="*/ 2 h 252"/>
                  <a:gd name="T32" fmla="*/ 2504 w 1120"/>
                  <a:gd name="T33" fmla="*/ 2 h 252"/>
                  <a:gd name="T34" fmla="*/ 1777 w 1120"/>
                  <a:gd name="T35" fmla="*/ 2 h 252"/>
                  <a:gd name="T36" fmla="*/ 1136 w 1120"/>
                  <a:gd name="T37" fmla="*/ 2 h 252"/>
                  <a:gd name="T38" fmla="*/ 650 w 1120"/>
                  <a:gd name="T39" fmla="*/ 2 h 252"/>
                  <a:gd name="T40" fmla="*/ 271 w 1120"/>
                  <a:gd name="T41" fmla="*/ 2 h 252"/>
                  <a:gd name="T42" fmla="*/ 7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7837 w 1120"/>
                  <a:gd name="T49" fmla="*/ 0 h 252"/>
                  <a:gd name="T50" fmla="*/ 15690 w 1120"/>
                  <a:gd name="T51" fmla="*/ 2 h 252"/>
                  <a:gd name="T52" fmla="*/ 15690 w 1120"/>
                  <a:gd name="T53" fmla="*/ 2 h 252"/>
                  <a:gd name="T54" fmla="*/ 15690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6C6C6C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3086" name="Rectangle 36"/>
              <p:cNvSpPr>
                <a:spLocks noChangeArrowheads="1"/>
              </p:cNvSpPr>
              <p:nvPr/>
            </p:nvSpPr>
            <p:spPr bwMode="gray">
              <a:xfrm>
                <a:off x="997" y="2379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id-ID" b="1">
                    <a:latin typeface="Calibri" panose="020F0502020204030204" pitchFamily="34" charset="0"/>
                  </a:rPr>
                  <a:t>Peraturan Lainnya</a:t>
                </a:r>
                <a:endParaRPr lang="en-US" b="1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079" name="Line 43"/>
            <p:cNvSpPr>
              <a:spLocks noChangeShapeType="1"/>
            </p:cNvSpPr>
            <p:nvPr/>
          </p:nvSpPr>
          <p:spPr bwMode="auto">
            <a:xfrm>
              <a:off x="1335517" y="2478012"/>
              <a:ext cx="6951232" cy="53524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44"/>
            <p:cNvSpPr>
              <a:spLocks noChangeShapeType="1"/>
            </p:cNvSpPr>
            <p:nvPr/>
          </p:nvSpPr>
          <p:spPr bwMode="auto">
            <a:xfrm>
              <a:off x="1390168" y="4125747"/>
              <a:ext cx="6896582" cy="53524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45"/>
            <p:cNvSpPr>
              <a:spLocks noChangeShapeType="1"/>
            </p:cNvSpPr>
            <p:nvPr/>
          </p:nvSpPr>
          <p:spPr bwMode="auto">
            <a:xfrm>
              <a:off x="1390168" y="5588451"/>
              <a:ext cx="6896582" cy="53524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46"/>
            <p:cNvSpPr txBox="1">
              <a:spLocks noChangeArrowheads="1"/>
            </p:cNvSpPr>
            <p:nvPr/>
          </p:nvSpPr>
          <p:spPr bwMode="auto">
            <a:xfrm>
              <a:off x="2712682" y="1649413"/>
              <a:ext cx="5091452" cy="92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d-ID">
                  <a:latin typeface="Verdana" panose="020B0604030504040204" pitchFamily="34" charset="0"/>
                </a:rPr>
                <a:t>Perlindungan dan Pengelolaan Lingkungan </a:t>
              </a:r>
              <a:endParaRPr lang="id-ID">
                <a:latin typeface="Verdana" panose="020B0604030504040204" pitchFamily="34" charset="0"/>
              </a:endParaRPr>
            </a:p>
            <a:p>
              <a:r>
                <a:rPr lang="id-ID">
                  <a:latin typeface="Verdana" panose="020B0604030504040204" pitchFamily="34" charset="0"/>
                </a:rPr>
                <a:t>(Pasal 58 </a:t>
              </a:r>
              <a:r>
                <a:rPr lang="en-US">
                  <a:latin typeface="Verdana" panose="020B0604030504040204" pitchFamily="34" charset="0"/>
                </a:rPr>
                <a:t>–</a:t>
              </a:r>
              <a:r>
                <a:rPr lang="id-ID">
                  <a:latin typeface="Verdana" panose="020B0604030504040204" pitchFamily="34" charset="0"/>
                </a:rPr>
                <a:t> 61)</a:t>
              </a:r>
              <a:endParaRPr lang="id-ID">
                <a:latin typeface="Verdana" panose="020B0604030504040204" pitchFamily="34" charset="0"/>
              </a:endParaRPr>
            </a:p>
            <a:p>
              <a:endParaRPr lang="en-US">
                <a:latin typeface="Verdana" panose="020B0604030504040204" pitchFamily="34" charset="0"/>
              </a:endParaRPr>
            </a:p>
          </p:txBody>
        </p:sp>
        <p:sp>
          <p:nvSpPr>
            <p:cNvPr id="3083" name="Text Box 47"/>
            <p:cNvSpPr txBox="1">
              <a:spLocks noChangeArrowheads="1"/>
            </p:cNvSpPr>
            <p:nvPr/>
          </p:nvSpPr>
          <p:spPr bwMode="auto">
            <a:xfrm>
              <a:off x="2712683" y="3154805"/>
              <a:ext cx="3025527" cy="432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d-ID">
                  <a:latin typeface="Verdana" panose="020B0604030504040204" pitchFamily="34" charset="0"/>
                </a:rPr>
                <a:t>Pengelolaan Limbah B3</a:t>
              </a:r>
              <a:endParaRPr lang="en-US">
                <a:latin typeface="Verdana" panose="020B0604030504040204" pitchFamily="34" charset="0"/>
              </a:endParaRPr>
            </a:p>
          </p:txBody>
        </p:sp>
        <p:sp>
          <p:nvSpPr>
            <p:cNvPr id="3084" name="Text Box 48"/>
            <p:cNvSpPr txBox="1">
              <a:spLocks noChangeArrowheads="1"/>
            </p:cNvSpPr>
            <p:nvPr/>
          </p:nvSpPr>
          <p:spPr bwMode="auto">
            <a:xfrm>
              <a:off x="2712683" y="4547304"/>
              <a:ext cx="5212065" cy="83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Tx/>
                <a:buChar char="-"/>
              </a:pPr>
              <a:r>
                <a:rPr lang="id-ID" sz="1600">
                  <a:latin typeface="Verdana" panose="020B0604030504040204" pitchFamily="34" charset="0"/>
                </a:rPr>
                <a:t> Keputusan Kepala Bapedal</a:t>
              </a:r>
              <a:endParaRPr lang="id-ID" sz="1600">
                <a:latin typeface="Verdana" panose="020B0604030504040204" pitchFamily="34" charset="0"/>
              </a:endParaRPr>
            </a:p>
            <a:p>
              <a:pPr>
                <a:buFontTx/>
                <a:buChar char="-"/>
              </a:pPr>
              <a:r>
                <a:rPr lang="id-ID" sz="1600">
                  <a:latin typeface="Verdana" panose="020B0604030504040204" pitchFamily="34" charset="0"/>
                </a:rPr>
                <a:t> Keputusan Menteri Negara Lingkungan Hidup</a:t>
              </a:r>
              <a:endParaRPr lang="id-ID" sz="1600">
                <a:latin typeface="Verdana" panose="020B0604030504040204" pitchFamily="34" charset="0"/>
              </a:endParaRPr>
            </a:p>
            <a:p>
              <a:pPr>
                <a:buFontTx/>
                <a:buChar char="-"/>
              </a:pPr>
              <a:r>
                <a:rPr lang="id-ID" sz="1600">
                  <a:latin typeface="Verdana" panose="020B0604030504040204" pitchFamily="34" charset="0"/>
                </a:rPr>
                <a:t> Peraturan Menteri Negara Lingkungan Hidup</a:t>
              </a:r>
              <a:endParaRPr lang="en-US" sz="1600">
                <a:latin typeface="Verdana" panose="020B060403050404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1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0300" y="1871309"/>
            <a:ext cx="3980520" cy="4472749"/>
            <a:chOff x="3199566" y="1871308"/>
            <a:chExt cx="5305978" cy="4472749"/>
          </a:xfrm>
        </p:grpSpPr>
        <p:pic>
          <p:nvPicPr>
            <p:cNvPr id="2056" name="Picture 4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824" t="12389" r="32150" b="16995"/>
            <a:stretch>
              <a:fillRect/>
            </a:stretch>
          </p:blipFill>
          <p:spPr bwMode="auto">
            <a:xfrm>
              <a:off x="3199566" y="2895741"/>
              <a:ext cx="1619250" cy="1595783"/>
            </a:xfrm>
            <a:prstGeom prst="rect">
              <a:avLst/>
            </a:prstGeom>
            <a:noFill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21" t="11504" r="32603" b="19403"/>
            <a:stretch>
              <a:fillRect/>
            </a:stretch>
          </p:blipFill>
          <p:spPr bwMode="auto">
            <a:xfrm>
              <a:off x="4150704" y="1883327"/>
              <a:ext cx="1666185" cy="1689652"/>
            </a:xfrm>
            <a:prstGeom prst="rect">
              <a:avLst/>
            </a:prstGeom>
            <a:noFill/>
          </p:spPr>
        </p:pic>
        <p:pic>
          <p:nvPicPr>
            <p:cNvPr id="205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696" t="13274" r="32655" b="18102"/>
            <a:stretch>
              <a:fillRect/>
            </a:stretch>
          </p:blipFill>
          <p:spPr bwMode="auto">
            <a:xfrm>
              <a:off x="5986937" y="1871308"/>
              <a:ext cx="1666185" cy="1666185"/>
            </a:xfrm>
            <a:prstGeom prst="rect">
              <a:avLst/>
            </a:prstGeom>
            <a:noFill/>
          </p:spPr>
        </p:pic>
        <p:pic>
          <p:nvPicPr>
            <p:cNvPr id="2053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696" t="13052" r="32649" b="17880"/>
            <a:stretch>
              <a:fillRect/>
            </a:stretch>
          </p:blipFill>
          <p:spPr bwMode="auto">
            <a:xfrm>
              <a:off x="6886294" y="2853086"/>
              <a:ext cx="1619250" cy="1619250"/>
            </a:xfrm>
            <a:prstGeom prst="rect">
              <a:avLst/>
            </a:prstGeom>
            <a:noFill/>
          </p:spPr>
        </p:pic>
        <p:pic>
          <p:nvPicPr>
            <p:cNvPr id="2052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696" t="13525" r="32298" b="17880"/>
            <a:stretch>
              <a:fillRect/>
            </a:stretch>
          </p:blipFill>
          <p:spPr bwMode="auto">
            <a:xfrm>
              <a:off x="5086564" y="2866121"/>
              <a:ext cx="1666185" cy="1642718"/>
            </a:xfrm>
            <a:prstGeom prst="rect">
              <a:avLst/>
            </a:prstGeom>
            <a:noFill/>
          </p:spPr>
        </p:pic>
        <p:pic>
          <p:nvPicPr>
            <p:cNvPr id="2051" name="Picture 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21" t="13274" r="32603" b="17635"/>
            <a:stretch>
              <a:fillRect/>
            </a:stretch>
          </p:blipFill>
          <p:spPr bwMode="auto">
            <a:xfrm>
              <a:off x="4150702" y="3825449"/>
              <a:ext cx="1619250" cy="1619250"/>
            </a:xfrm>
            <a:prstGeom prst="rect">
              <a:avLst/>
            </a:prstGeom>
            <a:noFill/>
          </p:spPr>
        </p:pic>
        <p:pic>
          <p:nvPicPr>
            <p:cNvPr id="2050" name="Picture 1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696" t="13052" r="32721" b="18312"/>
            <a:stretch>
              <a:fillRect/>
            </a:stretch>
          </p:blipFill>
          <p:spPr bwMode="auto">
            <a:xfrm>
              <a:off x="5982005" y="3788946"/>
              <a:ext cx="1624181" cy="1624181"/>
            </a:xfrm>
            <a:prstGeom prst="rect">
              <a:avLst/>
            </a:prstGeom>
            <a:noFill/>
          </p:spPr>
        </p:pic>
        <p:pic>
          <p:nvPicPr>
            <p:cNvPr id="2049" name="Picture 2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21" t="12833" r="32634" b="18102"/>
            <a:stretch>
              <a:fillRect/>
            </a:stretch>
          </p:blipFill>
          <p:spPr bwMode="auto">
            <a:xfrm>
              <a:off x="5086564" y="4724807"/>
              <a:ext cx="1595783" cy="1619250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34E02-E706-42CB-BF24-9B33F40355D2}" type="slidenum">
              <a:rPr lang="en-US" smtClean="0"/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2032" y="411251"/>
            <a:ext cx="7031281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 LIMBAH B3 SESUAI PERMEN LH 14/2013 TENTANG SIMBOL DAN LABEL LIMBAH B3</a:t>
            </a:r>
            <a:endParaRPr lang="id-I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741952" y="1219201"/>
            <a:ext cx="7567779" cy="5133877"/>
            <a:chOff x="1032937" y="931405"/>
            <a:chExt cx="10087744" cy="5133877"/>
          </a:xfrm>
        </p:grpSpPr>
        <p:grpSp>
          <p:nvGrpSpPr>
            <p:cNvPr id="3" name="Group 1"/>
            <p:cNvGrpSpPr/>
            <p:nvPr/>
          </p:nvGrpSpPr>
          <p:grpSpPr>
            <a:xfrm>
              <a:off x="1032937" y="959882"/>
              <a:ext cx="3048000" cy="5105400"/>
              <a:chOff x="4367808" y="952500"/>
              <a:chExt cx="3048000" cy="5105400"/>
            </a:xfrm>
          </p:grpSpPr>
          <p:grpSp>
            <p:nvGrpSpPr>
              <p:cNvPr id="6" name="Group 2"/>
              <p:cNvGrpSpPr/>
              <p:nvPr/>
            </p:nvGrpSpPr>
            <p:grpSpPr>
              <a:xfrm>
                <a:off x="4367808" y="952500"/>
                <a:ext cx="3048000" cy="5105400"/>
                <a:chOff x="609600" y="914400"/>
                <a:chExt cx="3048000" cy="5105400"/>
              </a:xfrm>
            </p:grpSpPr>
            <p:grpSp>
              <p:nvGrpSpPr>
                <p:cNvPr id="7" name="Group 3"/>
                <p:cNvGrpSpPr/>
                <p:nvPr/>
              </p:nvGrpSpPr>
              <p:grpSpPr>
                <a:xfrm>
                  <a:off x="609600" y="914400"/>
                  <a:ext cx="3048000" cy="5105400"/>
                  <a:chOff x="1447800" y="990600"/>
                  <a:chExt cx="3048000" cy="5105400"/>
                </a:xfrm>
              </p:grpSpPr>
              <p:grpSp>
                <p:nvGrpSpPr>
                  <p:cNvPr id="17" name="Group 4"/>
                  <p:cNvGrpSpPr/>
                  <p:nvPr/>
                </p:nvGrpSpPr>
                <p:grpSpPr>
                  <a:xfrm>
                    <a:off x="1447800" y="990600"/>
                    <a:ext cx="3048000" cy="5105400"/>
                    <a:chOff x="1447800" y="990600"/>
                    <a:chExt cx="3048000" cy="5105400"/>
                  </a:xfrm>
                </p:grpSpPr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1524000" y="1066800"/>
                      <a:ext cx="2895600" cy="16002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" name="Rounded Rectangle 10"/>
                    <p:cNvSpPr/>
                    <p:nvPr/>
                  </p:nvSpPr>
                  <p:spPr>
                    <a:xfrm>
                      <a:off x="1447800" y="9906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1524000" y="4419600"/>
                      <a:ext cx="2895600" cy="16002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1524000" y="2743200"/>
                      <a:ext cx="2895600" cy="16002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1447800" y="26670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" name="Rounded Rectangle 14"/>
                    <p:cNvSpPr/>
                    <p:nvPr/>
                  </p:nvSpPr>
                  <p:spPr>
                    <a:xfrm>
                      <a:off x="1447800" y="43434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" name="Rounded Rectangle 15"/>
                    <p:cNvSpPr/>
                    <p:nvPr/>
                  </p:nvSpPr>
                  <p:spPr>
                    <a:xfrm>
                      <a:off x="1447800" y="60198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8" name="Picture 7"/>
                  <p:cNvPicPr/>
                  <p:nvPr/>
                </p:nvPicPr>
                <p:blipFill>
                  <a:blip r:embed="rId1" cstate="print"/>
                  <a:srcRect l="-18261"/>
                  <a:stretch>
                    <a:fillRect/>
                  </a:stretch>
                </p:blipFill>
                <p:spPr bwMode="auto">
                  <a:xfrm>
                    <a:off x="2671936" y="1524000"/>
                    <a:ext cx="466342" cy="7658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" name="Picture 8"/>
                  <p:cNvPicPr/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2785492"/>
                    <a:ext cx="914400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  <p:sp>
            <p:nvSpPr>
              <p:cNvPr id="4" name="Rectangle 3"/>
              <p:cNvSpPr/>
              <p:nvPr/>
            </p:nvSpPr>
            <p:spPr>
              <a:xfrm rot="2697549">
                <a:off x="5582134" y="3510890"/>
                <a:ext cx="648000" cy="648000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416" t="12594" r="32290" b="17516"/>
              <a:stretch>
                <a:fillRect/>
              </a:stretch>
            </p:blipFill>
            <p:spPr bwMode="auto">
              <a:xfrm>
                <a:off x="5375920" y="3284984"/>
                <a:ext cx="1080120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6"/>
            <p:cNvGrpSpPr/>
            <p:nvPr/>
          </p:nvGrpSpPr>
          <p:grpSpPr>
            <a:xfrm>
              <a:off x="4590909" y="940034"/>
              <a:ext cx="3048000" cy="5105400"/>
              <a:chOff x="4367808" y="952500"/>
              <a:chExt cx="3048000" cy="5105400"/>
            </a:xfrm>
          </p:grpSpPr>
          <p:grpSp>
            <p:nvGrpSpPr>
              <p:cNvPr id="23" name="Group 2"/>
              <p:cNvGrpSpPr/>
              <p:nvPr/>
            </p:nvGrpSpPr>
            <p:grpSpPr>
              <a:xfrm>
                <a:off x="4367808" y="952500"/>
                <a:ext cx="3048000" cy="5105400"/>
                <a:chOff x="609600" y="914400"/>
                <a:chExt cx="3048000" cy="5105400"/>
              </a:xfrm>
            </p:grpSpPr>
            <p:grpSp>
              <p:nvGrpSpPr>
                <p:cNvPr id="24" name="Group 3"/>
                <p:cNvGrpSpPr/>
                <p:nvPr/>
              </p:nvGrpSpPr>
              <p:grpSpPr>
                <a:xfrm>
                  <a:off x="609600" y="914400"/>
                  <a:ext cx="3048000" cy="5105400"/>
                  <a:chOff x="1447800" y="990600"/>
                  <a:chExt cx="3048000" cy="5105400"/>
                </a:xfrm>
              </p:grpSpPr>
              <p:grpSp>
                <p:nvGrpSpPr>
                  <p:cNvPr id="34" name="Group 4"/>
                  <p:cNvGrpSpPr/>
                  <p:nvPr/>
                </p:nvGrpSpPr>
                <p:grpSpPr>
                  <a:xfrm>
                    <a:off x="1447800" y="990600"/>
                    <a:ext cx="3048000" cy="5105400"/>
                    <a:chOff x="1447800" y="990600"/>
                    <a:chExt cx="3048000" cy="5105400"/>
                  </a:xfrm>
                </p:grpSpPr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1524000" y="1066800"/>
                      <a:ext cx="2895600" cy="16002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1447800" y="9906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524000" y="4419600"/>
                      <a:ext cx="2895600" cy="16002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1524000" y="2743200"/>
                      <a:ext cx="2895600" cy="16002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Rounded Rectangle 30"/>
                    <p:cNvSpPr/>
                    <p:nvPr/>
                  </p:nvSpPr>
                  <p:spPr>
                    <a:xfrm>
                      <a:off x="1447800" y="26670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1447800" y="43434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1447800" y="6019800"/>
                      <a:ext cx="3048000" cy="76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55F51">
                            <a:tint val="96000"/>
                            <a:shade val="99000"/>
                            <a:satMod val="140000"/>
                          </a:srgbClr>
                        </a:gs>
                        <a:gs pos="65000">
                          <a:srgbClr val="455F51">
                            <a:tint val="100000"/>
                            <a:shade val="80000"/>
                            <a:satMod val="130000"/>
                          </a:srgbClr>
                        </a:gs>
                        <a:gs pos="100000">
                          <a:srgbClr val="455F51">
                            <a:tint val="100000"/>
                            <a:shade val="48000"/>
                            <a:satMod val="120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5" name="Picture 24"/>
                  <p:cNvPicPr/>
                  <p:nvPr/>
                </p:nvPicPr>
                <p:blipFill>
                  <a:blip r:embed="rId1" cstate="print"/>
                  <a:srcRect l="-18261"/>
                  <a:stretch>
                    <a:fillRect/>
                  </a:stretch>
                </p:blipFill>
                <p:spPr bwMode="auto">
                  <a:xfrm>
                    <a:off x="2671936" y="1524000"/>
                    <a:ext cx="466342" cy="7658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" name="Picture 25"/>
                  <p:cNvPicPr/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2785492"/>
                    <a:ext cx="914400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  <p:sp>
            <p:nvSpPr>
              <p:cNvPr id="19" name="Rectangle 18"/>
              <p:cNvSpPr/>
              <p:nvPr/>
            </p:nvSpPr>
            <p:spPr>
              <a:xfrm rot="2697549">
                <a:off x="5078078" y="3510890"/>
                <a:ext cx="648000" cy="648000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2697549">
                <a:off x="6086190" y="3510890"/>
                <a:ext cx="648000" cy="648000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498" t="13407" r="32762" b="17688"/>
              <a:stretch>
                <a:fillRect/>
              </a:stretch>
            </p:blipFill>
            <p:spPr bwMode="auto">
              <a:xfrm>
                <a:off x="4871864" y="3356992"/>
                <a:ext cx="1008112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416" t="12594" r="32290" b="17516"/>
              <a:stretch>
                <a:fillRect/>
              </a:stretch>
            </p:blipFill>
            <p:spPr bwMode="auto">
              <a:xfrm>
                <a:off x="5879976" y="3284984"/>
                <a:ext cx="1080120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5" name="Group 33"/>
            <p:cNvGrpSpPr/>
            <p:nvPr/>
          </p:nvGrpSpPr>
          <p:grpSpPr>
            <a:xfrm>
              <a:off x="8072681" y="931405"/>
              <a:ext cx="3048000" cy="5105400"/>
              <a:chOff x="2843808" y="952500"/>
              <a:chExt cx="3048000" cy="5105400"/>
            </a:xfrm>
          </p:grpSpPr>
          <p:grpSp>
            <p:nvGrpSpPr>
              <p:cNvPr id="45" name="Group 4"/>
              <p:cNvGrpSpPr/>
              <p:nvPr/>
            </p:nvGrpSpPr>
            <p:grpSpPr>
              <a:xfrm>
                <a:off x="2843808" y="952500"/>
                <a:ext cx="3048000" cy="5105400"/>
                <a:chOff x="1447800" y="990600"/>
                <a:chExt cx="3048000" cy="51054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524000" y="1066800"/>
                  <a:ext cx="2895600" cy="1600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455F51">
                        <a:tint val="96000"/>
                        <a:shade val="99000"/>
                        <a:satMod val="140000"/>
                      </a:srgbClr>
                    </a:gs>
                    <a:gs pos="65000">
                      <a:srgbClr val="455F51">
                        <a:tint val="100000"/>
                        <a:shade val="80000"/>
                        <a:satMod val="130000"/>
                      </a:srgbClr>
                    </a:gs>
                    <a:gs pos="100000">
                      <a:srgbClr val="455F51">
                        <a:tint val="100000"/>
                        <a:shade val="48000"/>
                        <a:satMod val="120000"/>
                      </a:srgbClr>
                    </a:gs>
                  </a:gsLst>
                  <a:lin ang="162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1447800" y="990600"/>
                  <a:ext cx="3048000" cy="762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55F51">
                        <a:tint val="96000"/>
                        <a:shade val="99000"/>
                        <a:satMod val="140000"/>
                      </a:srgbClr>
                    </a:gs>
                    <a:gs pos="65000">
                      <a:srgbClr val="455F51">
                        <a:tint val="100000"/>
                        <a:shade val="80000"/>
                        <a:satMod val="130000"/>
                      </a:srgbClr>
                    </a:gs>
                    <a:gs pos="100000">
                      <a:srgbClr val="455F51">
                        <a:tint val="100000"/>
                        <a:shade val="48000"/>
                        <a:satMod val="12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524000" y="4419600"/>
                  <a:ext cx="2895600" cy="1600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455F51">
                        <a:tint val="96000"/>
                        <a:shade val="99000"/>
                        <a:satMod val="140000"/>
                      </a:srgbClr>
                    </a:gs>
                    <a:gs pos="65000">
                      <a:srgbClr val="455F51">
                        <a:tint val="100000"/>
                        <a:shade val="80000"/>
                        <a:satMod val="130000"/>
                      </a:srgbClr>
                    </a:gs>
                    <a:gs pos="100000">
                      <a:srgbClr val="455F51">
                        <a:tint val="100000"/>
                        <a:shade val="48000"/>
                        <a:satMod val="120000"/>
                      </a:srgbClr>
                    </a:gs>
                  </a:gsLst>
                  <a:lin ang="162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524000" y="2743200"/>
                  <a:ext cx="2895600" cy="1600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455F51">
                        <a:tint val="96000"/>
                        <a:shade val="99000"/>
                        <a:satMod val="140000"/>
                      </a:srgbClr>
                    </a:gs>
                    <a:gs pos="65000">
                      <a:srgbClr val="455F51">
                        <a:tint val="100000"/>
                        <a:shade val="80000"/>
                        <a:satMod val="130000"/>
                      </a:srgbClr>
                    </a:gs>
                    <a:gs pos="100000">
                      <a:srgbClr val="455F51">
                        <a:tint val="100000"/>
                        <a:shade val="48000"/>
                        <a:satMod val="120000"/>
                      </a:srgbClr>
                    </a:gs>
                  </a:gsLst>
                  <a:lin ang="16200000" scaled="0"/>
                </a:gra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1447800" y="2667000"/>
                  <a:ext cx="3048000" cy="762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55F51">
                        <a:tint val="96000"/>
                        <a:shade val="99000"/>
                        <a:satMod val="140000"/>
                      </a:srgbClr>
                    </a:gs>
                    <a:gs pos="65000">
                      <a:srgbClr val="455F51">
                        <a:tint val="100000"/>
                        <a:shade val="80000"/>
                        <a:satMod val="130000"/>
                      </a:srgbClr>
                    </a:gs>
                    <a:gs pos="100000">
                      <a:srgbClr val="455F51">
                        <a:tint val="100000"/>
                        <a:shade val="48000"/>
                        <a:satMod val="12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1447800" y="4343400"/>
                  <a:ext cx="3048000" cy="762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55F51">
                        <a:tint val="96000"/>
                        <a:shade val="99000"/>
                        <a:satMod val="140000"/>
                      </a:srgbClr>
                    </a:gs>
                    <a:gs pos="65000">
                      <a:srgbClr val="455F51">
                        <a:tint val="100000"/>
                        <a:shade val="80000"/>
                        <a:satMod val="130000"/>
                      </a:srgbClr>
                    </a:gs>
                    <a:gs pos="100000">
                      <a:srgbClr val="455F51">
                        <a:tint val="100000"/>
                        <a:shade val="48000"/>
                        <a:satMod val="12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1447800" y="6019800"/>
                  <a:ext cx="3048000" cy="762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55F51">
                        <a:tint val="96000"/>
                        <a:shade val="99000"/>
                        <a:satMod val="140000"/>
                      </a:srgbClr>
                    </a:gs>
                    <a:gs pos="65000">
                      <a:srgbClr val="455F51">
                        <a:tint val="100000"/>
                        <a:shade val="80000"/>
                        <a:satMod val="130000"/>
                      </a:srgbClr>
                    </a:gs>
                    <a:gs pos="100000">
                      <a:srgbClr val="455F51">
                        <a:tint val="100000"/>
                        <a:shade val="48000"/>
                        <a:satMod val="12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 rot="2697549">
                <a:off x="4058134" y="3510890"/>
                <a:ext cx="648000" cy="648000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" name="Picture 3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7092BE"/>
                  </a:clrFrom>
                  <a:clrTo>
                    <a:srgbClr val="7092B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51920" y="3310508"/>
                <a:ext cx="1028874" cy="105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" name="TextBox 45"/>
          <p:cNvSpPr txBox="1"/>
          <p:nvPr/>
        </p:nvSpPr>
        <p:spPr>
          <a:xfrm>
            <a:off x="130619" y="480854"/>
            <a:ext cx="893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SIMBOL LIMBAH B3 SESUAI PERMEN LH 14/2013 TENTANG SIMBOL DAN LABEL LIMBAH B3</a:t>
            </a:r>
            <a:endParaRPr lang="id-ID" sz="24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98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7924800" cy="5713762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50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BIRU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MERAH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HITAM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321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Mengukur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seluruh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parameter;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Seluruh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parameter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memenuhi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BME;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+mj-lt"/>
                        <a:buAutoNum type="arabicPeriod"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Frekuensi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pengukuran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sesuai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ketentuan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peraturan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berlaku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A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mengukur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parameter yang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dipersyaratkan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izin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ketentuan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berlaku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id-ID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Terdapat parameter yang tidak menaati BME yang dipersyaratkan dalam izin;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Frekuensi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ketentuan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izin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pernah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emisi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belum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mendapat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sanksi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itemukan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fakta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pencemaran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lingkungan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ditemukan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gangguan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kesehatan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manusia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id-ID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MS PGothic" panose="020B0600070205080204" pitchFamily="34" charset="-128"/>
              </a:rPr>
              <a:t>4</a:t>
            </a:r>
            <a:r>
              <a:rPr lang="en-US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MS PGothic" panose="020B0600070205080204" pitchFamily="34" charset="-128"/>
              </a:rPr>
              <a:t>. P</a:t>
            </a:r>
            <a:r>
              <a:rPr lang="id-ID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MS PGothic" panose="020B0600070205080204" pitchFamily="34" charset="-128"/>
              </a:rPr>
              <a:t>emenuhan</a:t>
            </a:r>
            <a:r>
              <a:rPr lang="en-US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MS PGothic" panose="020B0600070205080204" pitchFamily="34" charset="-128"/>
              </a:rPr>
              <a:t> </a:t>
            </a:r>
            <a:r>
              <a:rPr lang="en-US" sz="40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MS PGothic" panose="020B0600070205080204" pitchFamily="34" charset="-128"/>
              </a:rPr>
              <a:t>Ketentuan</a:t>
            </a:r>
            <a:r>
              <a:rPr lang="en-US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MS PGothic" panose="020B0600070205080204" pitchFamily="34" charset="-128"/>
              </a:rPr>
              <a:t> </a:t>
            </a:r>
            <a:r>
              <a:rPr lang="en-US" sz="40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ea typeface="MS PGothic" panose="020B0600070205080204" pitchFamily="34" charset="-128"/>
              </a:rPr>
              <a:t>Izin</a:t>
            </a:r>
            <a:endParaRPr lang="en-US" sz="4000" dirty="0" smtClean="0">
              <a:ln w="50800"/>
              <a:solidFill>
                <a:schemeClr val="bg1">
                  <a:shade val="50000"/>
                </a:schemeClr>
              </a:solidFill>
              <a:effectLst/>
              <a:ea typeface="MS PGothic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862607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a. </a:t>
            </a:r>
            <a:r>
              <a:rPr lang="en-US" sz="2000" b="1" dirty="0" err="1">
                <a:ln w="50800"/>
                <a:solidFill>
                  <a:schemeClr val="accent2"/>
                </a:solidFill>
                <a:latin typeface="+mn-lt"/>
                <a:ea typeface="+mn-ea"/>
              </a:rPr>
              <a:t>Emisi</a:t>
            </a: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ln w="50800"/>
                <a:solidFill>
                  <a:schemeClr val="accent2"/>
                </a:solidFill>
                <a:latin typeface="+mn-lt"/>
                <a:ea typeface="+mn-ea"/>
              </a:rPr>
              <a:t>dari</a:t>
            </a: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ln w="50800"/>
                <a:solidFill>
                  <a:schemeClr val="accent2"/>
                </a:solidFill>
                <a:latin typeface="+mn-lt"/>
                <a:ea typeface="+mn-ea"/>
              </a:rPr>
              <a:t>kegiatan</a:t>
            </a: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ln w="50800"/>
                <a:solidFill>
                  <a:schemeClr val="accent2"/>
                </a:solidFill>
                <a:latin typeface="+mn-lt"/>
                <a:ea typeface="+mn-ea"/>
              </a:rPr>
              <a:t>pengolahan</a:t>
            </a: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ln w="50800"/>
                <a:solidFill>
                  <a:schemeClr val="accent2"/>
                </a:solidFill>
                <a:latin typeface="+mn-lt"/>
                <a:ea typeface="+mn-ea"/>
              </a:rPr>
              <a:t>dan</a:t>
            </a: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/</a:t>
            </a:r>
            <a:r>
              <a:rPr lang="en-US" sz="2000" b="1" dirty="0" err="1">
                <a:ln w="50800"/>
                <a:solidFill>
                  <a:schemeClr val="accent2"/>
                </a:solidFill>
                <a:latin typeface="+mn-lt"/>
                <a:ea typeface="+mn-ea"/>
              </a:rPr>
              <a:t>atau</a:t>
            </a: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 pemanfaatan </a:t>
            </a:r>
            <a:r>
              <a:rPr lang="en-US" sz="2000" b="1" dirty="0" err="1">
                <a:ln w="50800"/>
                <a:solidFill>
                  <a:schemeClr val="accent2"/>
                </a:solidFill>
                <a:latin typeface="+mn-lt"/>
                <a:ea typeface="+mn-ea"/>
              </a:rPr>
              <a:t>limbah</a:t>
            </a:r>
            <a:r>
              <a:rPr lang="en-US" sz="2000" b="1" dirty="0">
                <a:ln w="50800"/>
                <a:solidFill>
                  <a:schemeClr val="accent2"/>
                </a:solidFill>
                <a:latin typeface="+mn-lt"/>
                <a:ea typeface="+mn-ea"/>
              </a:rPr>
              <a:t> B3</a:t>
            </a:r>
            <a:endParaRPr lang="en-US" sz="2000" b="1" dirty="0">
              <a:ln w="50800"/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030" y="2531805"/>
            <a:ext cx="7801770" cy="302433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 smtClean="0">
                <a:cs typeface="+mn-cs"/>
              </a:rPr>
              <a:t>Pengukuran emisi wajib dilakukan oleh laboratorium yang </a:t>
            </a:r>
            <a:r>
              <a:rPr lang="id-ID" sz="2400" dirty="0">
                <a:cs typeface="+mn-cs"/>
              </a:rPr>
              <a:t>terakreditasi/rujukan gubernur/sesuai </a:t>
            </a:r>
            <a:r>
              <a:rPr lang="id-ID" sz="2400" dirty="0" smtClean="0">
                <a:cs typeface="+mn-cs"/>
              </a:rPr>
              <a:t>i</a:t>
            </a:r>
            <a:r>
              <a:rPr lang="en-US" sz="2400" dirty="0" smtClean="0">
                <a:cs typeface="+mn-cs"/>
              </a:rPr>
              <a:t>z</a:t>
            </a:r>
            <a:r>
              <a:rPr lang="id-ID" sz="2400" dirty="0" smtClean="0">
                <a:cs typeface="+mn-cs"/>
              </a:rPr>
              <a:t>in</a:t>
            </a:r>
            <a:endParaRPr lang="id-ID" sz="2400" dirty="0"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>
                <a:cs typeface="+mn-cs"/>
              </a:rPr>
              <a:t>Apabila perusahaan </a:t>
            </a:r>
            <a:r>
              <a:rPr lang="id-ID" sz="2400" dirty="0" smtClean="0">
                <a:cs typeface="+mn-cs"/>
              </a:rPr>
              <a:t>memanfaatkan </a:t>
            </a:r>
            <a:r>
              <a:rPr lang="id-ID" sz="2400" dirty="0">
                <a:cs typeface="+mn-cs"/>
              </a:rPr>
              <a:t>limbah B3 (oli bekas/majun bekas/ sawdust terkontaminasi LB3, dll) untuk substitusi bahan bakar di boiler, maka evaluasi kualitas emisi udara pada cerobong boiler dievaluasi  masuk ranah pengelolaan limbah B3.</a:t>
            </a:r>
            <a:endParaRPr lang="id-ID" sz="2400" dirty="0"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48" y="1628800"/>
            <a:ext cx="821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d-ID" sz="2400" b="1" dirty="0" smtClean="0">
                <a:latin typeface="+mn-lt"/>
              </a:rPr>
              <a:t>Emisi dari kegiatan pengolahan dan/atau pemanfaatan limbah B3</a:t>
            </a:r>
            <a:endParaRPr lang="en-US" sz="2400" b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01960"/>
          </a:xfrm>
        </p:spPr>
        <p:txBody>
          <a:bodyPr/>
          <a:lstStyle/>
          <a:p>
            <a:pPr eaLnBrk="1" hangingPunct="1"/>
            <a:r>
              <a:rPr lang="id-ID" sz="40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. P</a:t>
            </a:r>
            <a:r>
              <a:rPr lang="id-ID" sz="40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emenuhan</a:t>
            </a:r>
            <a:r>
              <a:rPr lang="en-US" sz="40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Ketentuan</a:t>
            </a:r>
            <a:r>
              <a:rPr lang="en-US" sz="40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Izin</a:t>
            </a:r>
            <a:endParaRPr lang="en-US" sz="4000" b="1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8" y="381000"/>
            <a:ext cx="7886700" cy="8448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id-ID" sz="3200" b="1" dirty="0"/>
              <a:t>PEMANFAATAN LIMBAH </a:t>
            </a:r>
            <a:r>
              <a:rPr lang="id-ID" sz="3200" b="1" dirty="0" smtClean="0"/>
              <a:t>B3</a:t>
            </a:r>
            <a:r>
              <a:rPr lang="en-US" sz="3200" b="1" dirty="0" smtClean="0"/>
              <a:t> (PP 101/2014)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98" y="1447800"/>
            <a:ext cx="8517568" cy="5029200"/>
          </a:xfrm>
        </p:spPr>
        <p:txBody>
          <a:bodyPr>
            <a:noAutofit/>
          </a:bodyPr>
          <a:lstStyle/>
          <a:p>
            <a:pPr marL="403225" indent="-403225" algn="just">
              <a:buFont typeface="Wingdings" panose="05000000000000000000" pitchFamily="2" charset="2"/>
              <a:buChar char="ü"/>
            </a:pPr>
            <a:r>
              <a:rPr lang="en-US" sz="1600" dirty="0" err="1"/>
              <a:t>Setiap</a:t>
            </a:r>
            <a:r>
              <a:rPr lang="en-US" sz="1600" dirty="0"/>
              <a:t> Orang yang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B3 </a:t>
            </a:r>
            <a:r>
              <a:rPr lang="en-US" sz="1600" dirty="0" err="1"/>
              <a:t>dilarang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Pemanfaatan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B3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B3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id-ID" sz="1600" dirty="0"/>
              <a:t>sumber</a:t>
            </a:r>
            <a:r>
              <a:rPr lang="en-US" sz="1600" dirty="0"/>
              <a:t> </a:t>
            </a:r>
            <a:r>
              <a:rPr lang="en-US" sz="1600" dirty="0" err="1"/>
              <a:t>spesifik</a:t>
            </a:r>
            <a:r>
              <a:rPr lang="en-US" sz="1600" dirty="0"/>
              <a:t> </a:t>
            </a:r>
            <a:r>
              <a:rPr lang="id-ID" sz="1600" dirty="0"/>
              <a:t>dan sumber tidak spesifik </a:t>
            </a:r>
            <a:r>
              <a:rPr lang="en-US" sz="1600" dirty="0"/>
              <a:t>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tingkat</a:t>
            </a:r>
            <a:r>
              <a:rPr lang="en-US" sz="1600" dirty="0"/>
              <a:t> </a:t>
            </a:r>
            <a:r>
              <a:rPr lang="en-US" sz="1600" dirty="0" err="1"/>
              <a:t>kontaminasi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id-ID" sz="1600" dirty="0"/>
              <a:t>besar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1 </a:t>
            </a:r>
            <a:r>
              <a:rPr lang="en-US" sz="1600" dirty="0" err="1"/>
              <a:t>Bq</a:t>
            </a:r>
            <a:r>
              <a:rPr lang="en-US" sz="1600" dirty="0"/>
              <a:t>/cm</a:t>
            </a:r>
            <a:r>
              <a:rPr lang="en-US" sz="1600" baseline="30000" dirty="0"/>
              <a:t>2</a:t>
            </a:r>
            <a:r>
              <a:rPr lang="en-US" sz="1600" dirty="0"/>
              <a:t> (</a:t>
            </a:r>
            <a:r>
              <a:rPr lang="en-US" sz="1600" dirty="0" err="1"/>
              <a:t>satu</a:t>
            </a:r>
            <a:r>
              <a:rPr lang="en-US" sz="1600" dirty="0"/>
              <a:t> Becquerel per </a:t>
            </a:r>
            <a:r>
              <a:rPr lang="en-US" sz="1600" dirty="0" err="1"/>
              <a:t>sentimeter</a:t>
            </a:r>
            <a:r>
              <a:rPr lang="en-US" sz="1600" dirty="0"/>
              <a:t> </a:t>
            </a:r>
            <a:r>
              <a:rPr lang="en-US" sz="1600" dirty="0" err="1"/>
              <a:t>persegi</a:t>
            </a:r>
            <a:r>
              <a:rPr lang="en-US" sz="1600" dirty="0"/>
              <a:t>)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konsentrasi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 smtClean="0"/>
              <a:t>:</a:t>
            </a:r>
            <a:endParaRPr lang="id-ID" sz="1600" dirty="0"/>
          </a:p>
          <a:p>
            <a:pPr marL="806450" lvl="1" indent="-349250">
              <a:buFont typeface="Wingdings 2" panose="05020102010507070707" pitchFamily="18" charset="2"/>
              <a:buChar char="²"/>
            </a:pPr>
            <a:r>
              <a:rPr lang="en-US" sz="1600" dirty="0"/>
              <a:t>1 </a:t>
            </a:r>
            <a:r>
              <a:rPr lang="en-US" sz="1600" dirty="0" err="1"/>
              <a:t>Bq</a:t>
            </a:r>
            <a:r>
              <a:rPr lang="en-US" sz="1600" dirty="0"/>
              <a:t>/gr (</a:t>
            </a:r>
            <a:r>
              <a:rPr lang="en-US" sz="1600" dirty="0" err="1"/>
              <a:t>satu</a:t>
            </a:r>
            <a:r>
              <a:rPr lang="en-US" sz="1600" dirty="0"/>
              <a:t> Becquerel per gram)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tiap</a:t>
            </a:r>
            <a:r>
              <a:rPr lang="en-US" sz="1600" dirty="0"/>
              <a:t> </a:t>
            </a:r>
            <a:r>
              <a:rPr lang="en-US" sz="1600" dirty="0" err="1"/>
              <a:t>radionuklida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deret</a:t>
            </a:r>
            <a:r>
              <a:rPr lang="en-US" sz="1600" dirty="0"/>
              <a:t> uranium </a:t>
            </a:r>
            <a:r>
              <a:rPr lang="en-US" sz="1600" dirty="0" err="1"/>
              <a:t>dan</a:t>
            </a:r>
            <a:r>
              <a:rPr lang="en-US" sz="1600" dirty="0"/>
              <a:t> thorium; </a:t>
            </a:r>
            <a:r>
              <a:rPr lang="en-US" sz="1600" dirty="0" err="1"/>
              <a:t>atau</a:t>
            </a:r>
            <a:endParaRPr lang="id-ID" sz="1600" dirty="0"/>
          </a:p>
          <a:p>
            <a:pPr marL="806450" lvl="1" indent="-349250">
              <a:buFont typeface="Wingdings 2" panose="05020102010507070707" pitchFamily="18" charset="2"/>
              <a:buChar char="²"/>
            </a:pPr>
            <a:r>
              <a:rPr lang="en-US" sz="1600" dirty="0"/>
              <a:t>10 </a:t>
            </a:r>
            <a:r>
              <a:rPr lang="en-US" sz="1600" dirty="0" err="1"/>
              <a:t>Bq</a:t>
            </a:r>
            <a:r>
              <a:rPr lang="en-US" sz="1600" dirty="0"/>
              <a:t>/gr (</a:t>
            </a:r>
            <a:r>
              <a:rPr lang="en-US" sz="1600" dirty="0" err="1"/>
              <a:t>sepuluh</a:t>
            </a:r>
            <a:r>
              <a:rPr lang="en-US" sz="1600" dirty="0"/>
              <a:t> Becquerel per gram)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kalium</a:t>
            </a:r>
            <a:r>
              <a:rPr lang="en-US" sz="1600" dirty="0"/>
              <a:t>.</a:t>
            </a:r>
            <a:endParaRPr lang="id-ID" sz="1600" dirty="0"/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id-ID" sz="1600" dirty="0" err="1"/>
              <a:t>Radionuklida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deret</a:t>
            </a:r>
            <a:r>
              <a:rPr lang="en-US" sz="1600" dirty="0"/>
              <a:t> uranium </a:t>
            </a:r>
            <a:r>
              <a:rPr lang="en-US" sz="1600" dirty="0" err="1"/>
              <a:t>dan</a:t>
            </a:r>
            <a:r>
              <a:rPr lang="en-US" sz="1600" dirty="0"/>
              <a:t> thorium </a:t>
            </a:r>
            <a:r>
              <a:rPr lang="en-US" sz="1600" dirty="0" smtClean="0"/>
              <a:t>paling </a:t>
            </a:r>
            <a:r>
              <a:rPr lang="id-ID" sz="1600" dirty="0"/>
              <a:t>sedikit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id-ID" sz="1600" dirty="0"/>
              <a:t>U-238;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en-US" sz="1600" dirty="0"/>
              <a:t>Pb-210;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en-US" sz="1600" dirty="0"/>
              <a:t>Ra-226;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en-US" sz="1600" dirty="0"/>
              <a:t>Ra-228;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en-US" sz="1600" dirty="0"/>
              <a:t>Th-228;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en-US" sz="1600" dirty="0"/>
              <a:t>Th-230;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en-US" sz="1600" dirty="0"/>
              <a:t>Th-234</a:t>
            </a:r>
            <a:r>
              <a:rPr lang="id-ID" sz="1600" dirty="0"/>
              <a:t>;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endParaRPr lang="id-ID" sz="1600" dirty="0"/>
          </a:p>
          <a:p>
            <a:pPr marL="806450" lvl="1" indent="-322580" algn="just">
              <a:buFont typeface="Wingdings 2" panose="05020102010507070707" pitchFamily="18" charset="2"/>
              <a:buChar char="²"/>
            </a:pPr>
            <a:r>
              <a:rPr lang="en-US" sz="1600" dirty="0"/>
              <a:t>Po-210.</a:t>
            </a:r>
            <a:endParaRPr lang="id-ID" sz="1600" dirty="0"/>
          </a:p>
          <a:p>
            <a:pPr marL="349250" indent="-3492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d-ID" sz="1600" dirty="0"/>
              <a:t>Larangan </a:t>
            </a:r>
            <a:r>
              <a:rPr lang="id-ID" sz="1600" dirty="0" smtClean="0"/>
              <a:t>pemanfaatan limbah B3dikecualikan </a:t>
            </a:r>
            <a:r>
              <a:rPr lang="id-ID" sz="1600" dirty="0"/>
              <a:t>apabila tingkat radioaktivitas dapat diturunkan di bawah </a:t>
            </a:r>
            <a:r>
              <a:rPr lang="id-ID" sz="1600" dirty="0" smtClean="0"/>
              <a:t>tingkat kontaminasi.</a:t>
            </a:r>
            <a:endParaRPr lang="id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337A-DD22-46E9-AEE4-33F2DA76A486}" type="slidenum">
              <a:rPr lang="id-ID" smtClean="0"/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STANDAR PELAKSANAAN PENGOLAHAN LIMBAH B3</a:t>
            </a:r>
            <a:r>
              <a:rPr lang="en-US" sz="3600" b="1" dirty="0" smtClean="0"/>
              <a:t> (PP 101/2014)</a:t>
            </a:r>
            <a:endParaRPr lang="id-ID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lvl="0" indent="-361950">
              <a:buFont typeface="Webdings" panose="05030102010509060703" pitchFamily="18" charset="2"/>
              <a:buChar char="n"/>
            </a:pPr>
            <a:r>
              <a:rPr lang="id-ID" sz="1600" dirty="0"/>
              <a:t>Standar pelaksanaan Pengolahan Limbah B3 </a:t>
            </a:r>
            <a:r>
              <a:rPr lang="id-ID" sz="1600" dirty="0" smtClean="0"/>
              <a:t>yang </a:t>
            </a:r>
            <a:r>
              <a:rPr lang="id-ID" sz="1600" dirty="0"/>
              <a:t>dilakukan dengan cara termal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id-ID" sz="1600" dirty="0"/>
              <a:t>standar:</a:t>
            </a:r>
            <a:endParaRPr lang="id-ID" sz="1200" dirty="0"/>
          </a:p>
          <a:p>
            <a:pPr lvl="1" indent="-323850">
              <a:buFont typeface="Wingdings 2" panose="05020102010507070707" pitchFamily="18" charset="2"/>
              <a:buChar char="²"/>
            </a:pPr>
            <a:r>
              <a:rPr lang="id-ID" sz="1400" dirty="0"/>
              <a:t>emisi udara;</a:t>
            </a:r>
            <a:endParaRPr lang="id-ID" sz="1050" dirty="0"/>
          </a:p>
          <a:p>
            <a:pPr lvl="1" indent="-323850">
              <a:buFont typeface="Wingdings 2" panose="05020102010507070707" pitchFamily="18" charset="2"/>
              <a:buChar char="²"/>
            </a:pPr>
            <a:r>
              <a:rPr lang="id-ID" sz="1400" dirty="0"/>
              <a:t>efisiensi pembakaran dengan nilai paling sedikit mencapai 99,99% (sembilan puluh sembilan koma sembilan puluh sembilan per seratus); dan</a:t>
            </a:r>
            <a:endParaRPr lang="id-ID" sz="1050" dirty="0"/>
          </a:p>
          <a:p>
            <a:pPr lvl="1" indent="-323850">
              <a:buFont typeface="Wingdings 2" panose="05020102010507070707" pitchFamily="18" charset="2"/>
              <a:buChar char="²"/>
            </a:pPr>
            <a:r>
              <a:rPr lang="id-ID" sz="1400" dirty="0"/>
              <a:t>efisiensi penghancuran dan penghilangan senyawa </a:t>
            </a:r>
            <a:r>
              <a:rPr lang="en-US" sz="1400" i="1" dirty="0"/>
              <a:t>Principle Organic Hazard</a:t>
            </a:r>
            <a:r>
              <a:rPr lang="id-ID" sz="1400" i="1" dirty="0" err="1"/>
              <a:t>ous</a:t>
            </a:r>
            <a:r>
              <a:rPr lang="en-US" sz="1400" i="1" dirty="0"/>
              <a:t> Constituents</a:t>
            </a:r>
            <a:r>
              <a:rPr lang="en-US" sz="1400" dirty="0"/>
              <a:t> (POHCs) </a:t>
            </a:r>
            <a:r>
              <a:rPr lang="id-ID" sz="1400" dirty="0"/>
              <a:t>dengan nilai paling sedikit mencapai </a:t>
            </a:r>
            <a:r>
              <a:rPr lang="en-US" sz="1400" dirty="0"/>
              <a:t>99,99% </a:t>
            </a:r>
            <a:r>
              <a:rPr lang="id-ID" sz="1400" dirty="0"/>
              <a:t>(sembilan puluh sembilan koma sembilan puluh sembilan per seratus).</a:t>
            </a:r>
            <a:endParaRPr lang="id-ID" sz="1050" dirty="0"/>
          </a:p>
          <a:p>
            <a:pPr marL="361950" lvl="0" indent="-361950">
              <a:buFont typeface="Webdings" panose="05030102010509060703" pitchFamily="18" charset="2"/>
              <a:buChar char="n"/>
            </a:pPr>
            <a:r>
              <a:rPr lang="id-ID" sz="1600" dirty="0"/>
              <a:t>Standar efisiensi pembakaran </a:t>
            </a:r>
            <a:r>
              <a:rPr lang="id-ID" sz="1600" dirty="0" smtClean="0"/>
              <a:t>tidak </a:t>
            </a:r>
            <a:r>
              <a:rPr lang="id-ID" sz="1600" dirty="0"/>
              <a:t>berlaku untuk Pengolahan Limbah B3 dengan menggunakan </a:t>
            </a:r>
            <a:r>
              <a:rPr lang="id-ID" sz="1600" dirty="0" err="1"/>
              <a:t>kiln</a:t>
            </a:r>
            <a:r>
              <a:rPr lang="id-ID" sz="1600" dirty="0"/>
              <a:t> pada industri semen.</a:t>
            </a:r>
            <a:endParaRPr lang="id-ID" sz="1200" dirty="0"/>
          </a:p>
          <a:p>
            <a:pPr marL="361950" lvl="0" indent="-361950">
              <a:buFont typeface="Webdings" panose="05030102010509060703" pitchFamily="18" charset="2"/>
              <a:buChar char="n"/>
            </a:pPr>
            <a:r>
              <a:rPr lang="id-ID" sz="1600" dirty="0"/>
              <a:t>Standar efisiensi penghancuran dan penghilangan senyawa </a:t>
            </a:r>
            <a:r>
              <a:rPr lang="en-US" sz="1600" i="1" dirty="0"/>
              <a:t>Principle Organic Hazard</a:t>
            </a:r>
            <a:r>
              <a:rPr lang="id-ID" sz="1600" i="1" dirty="0" err="1"/>
              <a:t>ous</a:t>
            </a:r>
            <a:r>
              <a:rPr lang="en-US" sz="1600" i="1" dirty="0"/>
              <a:t> Constituents </a:t>
            </a:r>
            <a:r>
              <a:rPr lang="id-ID" sz="1600" dirty="0" smtClean="0"/>
              <a:t>tidak </a:t>
            </a:r>
            <a:r>
              <a:rPr lang="id-ID" sz="1600" dirty="0"/>
              <a:t>berlaku untuk Pengolahan Limbah B3 dengan karakteristik </a:t>
            </a:r>
            <a:r>
              <a:rPr lang="id-ID" sz="1600" dirty="0" err="1"/>
              <a:t>infeksius</a:t>
            </a:r>
            <a:r>
              <a:rPr lang="id-ID" sz="1600" dirty="0"/>
              <a:t>.</a:t>
            </a:r>
            <a:endParaRPr lang="id-ID" sz="1200" dirty="0"/>
          </a:p>
          <a:p>
            <a:pPr marL="361950" lvl="0" indent="-361950">
              <a:buFont typeface="Webdings" panose="05030102010509060703" pitchFamily="18" charset="2"/>
              <a:buChar char="n"/>
            </a:pPr>
            <a:r>
              <a:rPr lang="id-ID" sz="1600" dirty="0"/>
              <a:t>Standar efisiensi penghancuran dan penghilangan senyawa </a:t>
            </a:r>
            <a:r>
              <a:rPr lang="id-ID" sz="1600" dirty="0" err="1" smtClean="0"/>
              <a:t>POHCs</a:t>
            </a:r>
            <a:r>
              <a:rPr lang="id-ID" sz="1600" dirty="0" smtClean="0"/>
              <a:t> tidak </a:t>
            </a:r>
            <a:r>
              <a:rPr lang="id-ID" sz="1600" dirty="0"/>
              <a:t>berlaku untuk Pengolahan Limbah B3:</a:t>
            </a:r>
            <a:endParaRPr lang="id-ID" sz="1200" dirty="0"/>
          </a:p>
          <a:p>
            <a:pPr lvl="1" indent="-323850">
              <a:buFont typeface="Wingdings 2" panose="05020102010507070707" pitchFamily="18" charset="2"/>
              <a:buChar char="²"/>
            </a:pPr>
            <a:r>
              <a:rPr lang="id-ID" sz="1400" dirty="0"/>
              <a:t>berupa </a:t>
            </a:r>
            <a:r>
              <a:rPr lang="en-US" sz="1400" i="1" dirty="0"/>
              <a:t>Polychlorinated Biphenyls</a:t>
            </a:r>
            <a:r>
              <a:rPr lang="id-ID" sz="1400" i="1" dirty="0"/>
              <a:t>; </a:t>
            </a:r>
            <a:r>
              <a:rPr lang="id-ID" sz="1400" dirty="0"/>
              <a:t>dan</a:t>
            </a:r>
            <a:endParaRPr lang="id-ID" sz="1050" dirty="0"/>
          </a:p>
          <a:p>
            <a:pPr lvl="1" indent="-323850">
              <a:buFont typeface="Wingdings 2" panose="05020102010507070707" pitchFamily="18" charset="2"/>
              <a:buChar char="²"/>
            </a:pPr>
            <a:r>
              <a:rPr lang="id-ID" sz="1400" dirty="0"/>
              <a:t>yang berpotensi </a:t>
            </a:r>
            <a:r>
              <a:rPr lang="id-ID" sz="1400" dirty="0" err="1"/>
              <a:t>menghasillkan</a:t>
            </a:r>
            <a:r>
              <a:rPr lang="id-ID" sz="1400" dirty="0"/>
              <a:t>:</a:t>
            </a:r>
            <a:endParaRPr lang="id-ID" sz="1050" dirty="0"/>
          </a:p>
          <a:p>
            <a:pPr marL="982980" lvl="2" indent="-266700">
              <a:buFont typeface="Wingdings" panose="05000000000000000000" pitchFamily="2" charset="2"/>
              <a:buChar char="£"/>
            </a:pPr>
            <a:r>
              <a:rPr lang="en-US" sz="1200" i="1" dirty="0"/>
              <a:t>Polychlorinated </a:t>
            </a:r>
            <a:r>
              <a:rPr lang="en-US" sz="1200" i="1" dirty="0" err="1"/>
              <a:t>Dibenzofurans</a:t>
            </a:r>
            <a:r>
              <a:rPr lang="id-ID" sz="1200" i="1" dirty="0"/>
              <a:t>; dan</a:t>
            </a:r>
            <a:endParaRPr lang="id-ID" sz="800" dirty="0"/>
          </a:p>
          <a:p>
            <a:pPr marL="982980" lvl="2" indent="-266700">
              <a:buFont typeface="Wingdings" panose="05000000000000000000" pitchFamily="2" charset="2"/>
              <a:buChar char="£"/>
            </a:pPr>
            <a:r>
              <a:rPr lang="en-US" sz="1200" i="1" dirty="0"/>
              <a:t>Polychlorinated </a:t>
            </a:r>
            <a:r>
              <a:rPr lang="en-US" sz="1200" i="1" dirty="0" err="1"/>
              <a:t>Dibenzo</a:t>
            </a:r>
            <a:r>
              <a:rPr lang="en-US" sz="1200" i="1" dirty="0"/>
              <a:t>-p-dioxins</a:t>
            </a:r>
            <a:r>
              <a:rPr lang="id-ID" sz="1200" i="1" dirty="0" smtClean="0"/>
              <a:t>.</a:t>
            </a:r>
            <a:endParaRPr lang="id-ID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79E4-38EC-4BAC-99B9-D3F7F5B18990}" type="slidenum">
              <a:rPr lang="id-ID" smtClean="0"/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reeform 4"/>
          <p:cNvSpPr/>
          <p:nvPr/>
        </p:nvSpPr>
        <p:spPr bwMode="gray">
          <a:xfrm>
            <a:off x="76200" y="4483100"/>
            <a:ext cx="846138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00009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1508" name="Freeform 5"/>
          <p:cNvSpPr/>
          <p:nvPr/>
        </p:nvSpPr>
        <p:spPr bwMode="gray">
          <a:xfrm rot="10800000">
            <a:off x="2122488" y="1685925"/>
            <a:ext cx="846137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00009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gray">
          <a:xfrm>
            <a:off x="187325" y="1828800"/>
            <a:ext cx="2662238" cy="3657600"/>
          </a:xfrm>
          <a:prstGeom prst="rect">
            <a:avLst/>
          </a:prstGeom>
          <a:solidFill>
            <a:srgbClr val="000090"/>
          </a:solidFill>
          <a:ln w="9525">
            <a:solidFill>
              <a:srgbClr val="FFFFFF"/>
            </a:solidFill>
            <a:miter lim="800000"/>
          </a:ln>
          <a:effectLst>
            <a:outerShdw blurRad="63500"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+mn-lt"/>
                <a:ea typeface="+mn-ea"/>
              </a:rPr>
              <a:t>BIRU</a:t>
            </a:r>
            <a:endParaRPr lang="en-US" b="1" dirty="0">
              <a:solidFill>
                <a:srgbClr val="FFFFCC"/>
              </a:solidFill>
              <a:latin typeface="+mn-lt"/>
              <a:ea typeface="+mn-e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Mengukur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seluruh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parameter yang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dipersyaratkan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izin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;</a:t>
            </a:r>
            <a:endParaRPr lang="en-US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Seluruh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parameter </a:t>
            </a:r>
            <a:r>
              <a:rPr lang="id-ID" sz="1600" dirty="0" smtClean="0">
                <a:solidFill>
                  <a:schemeClr val="tx1">
                    <a:lumMod val="85000"/>
                  </a:schemeClr>
                </a:solidFill>
              </a:rPr>
              <a:t>menaati 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BM</a:t>
            </a:r>
            <a:r>
              <a:rPr lang="id-ID" sz="1600" dirty="0" smtClean="0">
                <a:solidFill>
                  <a:schemeClr val="tx1">
                    <a:lumMod val="85000"/>
                  </a:schemeClr>
                </a:solidFill>
              </a:rPr>
              <a:t>AL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/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Baku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Mutu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air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sumur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pantau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;</a:t>
            </a:r>
            <a:endParaRPr lang="en-US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Frekuensi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pengukuran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sesuai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ketentuan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izin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peraturan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berlaku</a:t>
            </a:r>
            <a:endParaRPr lang="en-US" sz="1400" dirty="0">
              <a:solidFill>
                <a:schemeClr val="tx1">
                  <a:lumMod val="8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510" name="Freeform 7"/>
          <p:cNvSpPr/>
          <p:nvPr/>
        </p:nvSpPr>
        <p:spPr bwMode="gray">
          <a:xfrm>
            <a:off x="3167063" y="4483100"/>
            <a:ext cx="846137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FF0000">
              <a:alpha val="61960"/>
            </a:srgbClr>
          </a:solidFill>
          <a:ln w="0">
            <a:solidFill>
              <a:srgbClr val="DFE29A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1511" name="Freeform 8"/>
          <p:cNvSpPr/>
          <p:nvPr/>
        </p:nvSpPr>
        <p:spPr bwMode="gray">
          <a:xfrm rot="10800000">
            <a:off x="5213350" y="1685925"/>
            <a:ext cx="846138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FF0000">
              <a:alpha val="61960"/>
            </a:srgbClr>
          </a:solidFill>
          <a:ln w="0">
            <a:solidFill>
              <a:srgbClr val="DFE29A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gray">
          <a:xfrm>
            <a:off x="3167064" y="1828800"/>
            <a:ext cx="2774950" cy="4830326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</a:ln>
          <a:effectLst>
            <a:outerShdw blurRad="63500"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FFCC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CC"/>
                </a:solidFill>
                <a:latin typeface="+mn-lt"/>
                <a:ea typeface="+mn-ea"/>
              </a:rPr>
              <a:t>MERAH</a:t>
            </a:r>
            <a:endParaRPr lang="en-US" sz="1600" b="1" dirty="0">
              <a:solidFill>
                <a:srgbClr val="FFFFCC"/>
              </a:solidFill>
              <a:latin typeface="+mn-lt"/>
              <a:ea typeface="+mn-e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mengukur</a:t>
            </a:r>
            <a:r>
              <a:rPr lang="en-US" sz="1600" dirty="0" smtClean="0"/>
              <a:t> s</a:t>
            </a:r>
            <a:r>
              <a:rPr lang="id-ID" sz="1600" dirty="0" smtClean="0"/>
              <a:t>el</a:t>
            </a:r>
            <a:r>
              <a:rPr lang="en-US" sz="1600" dirty="0" smtClean="0"/>
              <a:t>u</a:t>
            </a:r>
            <a:r>
              <a:rPr lang="id-ID" sz="1600" dirty="0" smtClean="0"/>
              <a:t>ruh</a:t>
            </a:r>
            <a:r>
              <a:rPr lang="en-US" sz="1600" dirty="0" smtClean="0"/>
              <a:t> parameter yang </a:t>
            </a:r>
            <a:r>
              <a:rPr lang="en-US" sz="1600" dirty="0" err="1" smtClean="0"/>
              <a:t>dipersyaratkan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 </a:t>
            </a:r>
            <a:r>
              <a:rPr lang="en-US" sz="1600" dirty="0" err="1" smtClean="0"/>
              <a:t>izin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peraturan</a:t>
            </a:r>
            <a:r>
              <a:rPr lang="en-US" sz="1600" dirty="0" smtClean="0"/>
              <a:t> </a:t>
            </a:r>
            <a:r>
              <a:rPr lang="id-ID" sz="1600" dirty="0" smtClean="0"/>
              <a:t> dan </a:t>
            </a:r>
            <a:r>
              <a:rPr lang="en-US" sz="1600" dirty="0" smtClean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berlaku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sz="1600" dirty="0" smtClean="0"/>
              <a:t>Terdapat parameter yang tidak menaati BMAL dan/atau Baku Mutu air sumur pantau yang dipersyaratkan dalam izin;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/>
              <a:t>Melakukan kesalahan yang sama dalam penilaian periode sebelumnya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/>
              <a:t>Frekuensi</a:t>
            </a:r>
            <a:r>
              <a:rPr lang="en-US" sz="1600" dirty="0" smtClean="0"/>
              <a:t> </a:t>
            </a:r>
            <a:r>
              <a:rPr lang="en-US" sz="1600" dirty="0" err="1" smtClean="0"/>
              <a:t>pengukuran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izin</a:t>
            </a: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1513" name="Freeform 7"/>
          <p:cNvSpPr/>
          <p:nvPr/>
        </p:nvSpPr>
        <p:spPr bwMode="gray">
          <a:xfrm>
            <a:off x="6099175" y="4483100"/>
            <a:ext cx="846138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000000">
              <a:alpha val="61960"/>
            </a:srgbClr>
          </a:solidFill>
          <a:ln w="0">
            <a:solidFill>
              <a:srgbClr val="DFE29A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1514" name="Freeform 8"/>
          <p:cNvSpPr/>
          <p:nvPr/>
        </p:nvSpPr>
        <p:spPr bwMode="gray">
          <a:xfrm rot="10800000">
            <a:off x="8145463" y="1685925"/>
            <a:ext cx="846137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000000">
              <a:alpha val="61960"/>
            </a:srgbClr>
          </a:solidFill>
          <a:ln w="0">
            <a:solidFill>
              <a:srgbClr val="DFE29A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gray">
          <a:xfrm>
            <a:off x="6251576" y="1782614"/>
            <a:ext cx="2663825" cy="37037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</a:rPr>
              <a:t>HITAM</a:t>
            </a:r>
            <a:endParaRPr lang="en-US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1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memenuhi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ketentuan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persyaratan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izin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ditemukan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id-ID" sz="1600" dirty="0" smtClean="0">
                <a:solidFill>
                  <a:schemeClr val="tx1">
                    <a:lumMod val="85000"/>
                  </a:schemeClr>
                </a:solidFill>
              </a:rPr>
              <a:t>fakta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pencemaran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lingkungan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gangguan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kesehatan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manusia</a:t>
            </a:r>
            <a:endParaRPr lang="en-US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85000"/>
                  </a:schemeClr>
                </a:solidFill>
              </a:rPr>
              <a:t>by-</a:t>
            </a:r>
            <a:r>
              <a:rPr lang="en-US" sz="1600" i="1" dirty="0" smtClean="0">
                <a:solidFill>
                  <a:schemeClr val="tx1"/>
                </a:solidFill>
              </a:rPr>
              <a:t>pass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516" name="TextBox 48"/>
          <p:cNvSpPr txBox="1">
            <a:spLocks noChangeArrowheads="1"/>
          </p:cNvSpPr>
          <p:nvPr/>
        </p:nvSpPr>
        <p:spPr bwMode="auto">
          <a:xfrm>
            <a:off x="204788" y="870545"/>
            <a:ext cx="8710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C.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Effluent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kegiatan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penimbunan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kegiatan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</a:t>
            </a:r>
            <a:endParaRPr lang="id-ID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pengelolaan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limbah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B3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lainnya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termasuk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sumur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pantau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19150" y="86263"/>
            <a:ext cx="7481887" cy="849313"/>
          </a:xfrm>
        </p:spPr>
        <p:txBody>
          <a:bodyPr>
            <a:normAutofit/>
          </a:bodyPr>
          <a:lstStyle/>
          <a:p>
            <a:pPr eaLnBrk="1" hangingPunct="1"/>
            <a:r>
              <a:rPr lang="id-ID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4</a:t>
            </a:r>
            <a:r>
              <a:rPr lang="en-US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. P</a:t>
            </a:r>
            <a:r>
              <a:rPr lang="id-ID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emenuhan</a:t>
            </a:r>
            <a:r>
              <a:rPr lang="en-US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Ketentuan</a:t>
            </a:r>
            <a:r>
              <a:rPr lang="en-US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Izin</a:t>
            </a:r>
            <a:endParaRPr lang="en-US" sz="4000" b="1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262" y="5661248"/>
            <a:ext cx="2849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bg1"/>
                </a:solidFill>
              </a:rPr>
              <a:t>Catatan :</a:t>
            </a:r>
            <a:endParaRPr lang="id-ID" sz="1400" dirty="0" smtClean="0">
              <a:solidFill>
                <a:schemeClr val="bg1"/>
              </a:solidFill>
            </a:endParaRPr>
          </a:p>
          <a:p>
            <a:r>
              <a:rPr lang="id-ID" sz="1400" dirty="0" smtClean="0">
                <a:solidFill>
                  <a:schemeClr val="bg1"/>
                </a:solidFill>
              </a:rPr>
              <a:t>Pengukuran Effluen wajib dilakukan oleh Laboratorium Terakriditasi/Rujukan Gubernur/Sesuai ijin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21"/>
          <p:cNvGrpSpPr/>
          <p:nvPr/>
        </p:nvGrpSpPr>
        <p:grpSpPr bwMode="auto">
          <a:xfrm>
            <a:off x="2514600" y="838200"/>
            <a:ext cx="6283818" cy="5570538"/>
            <a:chOff x="685800" y="838200"/>
            <a:chExt cx="7050137" cy="5570538"/>
          </a:xfrm>
        </p:grpSpPr>
        <p:sp>
          <p:nvSpPr>
            <p:cNvPr id="23557" name="Freeform 4"/>
            <p:cNvSpPr/>
            <p:nvPr/>
          </p:nvSpPr>
          <p:spPr bwMode="gray">
            <a:xfrm>
              <a:off x="685800" y="1789113"/>
              <a:ext cx="2019300" cy="9620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23558" name="Freeform 5"/>
            <p:cNvSpPr/>
            <p:nvPr/>
          </p:nvSpPr>
          <p:spPr bwMode="gray">
            <a:xfrm rot="10800000">
              <a:off x="5753100" y="838200"/>
              <a:ext cx="1924050" cy="9620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gray">
            <a:xfrm>
              <a:off x="865691" y="908720"/>
              <a:ext cx="6629245" cy="18424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95000"/>
                    </a:schemeClr>
                  </a:solidFill>
                  <a:latin typeface="+mn-lt"/>
                  <a:ea typeface="+mn-ea"/>
                </a:rPr>
                <a:t>BIRU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1600" dirty="0" err="1" smtClean="0"/>
                <a:t>Seluruh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persyaratan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standar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mutu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/ </a:t>
              </a:r>
              <a:r>
                <a:rPr lang="en-US" sz="1600" dirty="0" err="1" smtClean="0"/>
                <a:t>atau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kualitas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limbah</a:t>
              </a:r>
              <a:r>
                <a:rPr lang="en-US" sz="1600" dirty="0" smtClean="0"/>
                <a:t> B3 </a:t>
              </a:r>
              <a:r>
                <a:rPr lang="en-US" sz="1600" dirty="0" err="1" smtClean="0"/>
                <a:t>memenuhi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ketentuan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izin</a:t>
              </a:r>
              <a:r>
                <a:rPr lang="en-US" sz="1600" dirty="0" smtClean="0"/>
                <a:t>; </a:t>
              </a:r>
              <a:r>
                <a:rPr lang="en-US" sz="1600" dirty="0" err="1" smtClean="0"/>
                <a:t>dan</a:t>
              </a:r>
              <a:endParaRPr lang="en-US" sz="1600" dirty="0" smtClean="0"/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1600" dirty="0" err="1" smtClean="0"/>
                <a:t>Frekuensi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pengukuran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sesuai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dengan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ketentuan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izin</a:t>
              </a:r>
              <a:r>
                <a:rPr lang="en-US" sz="1600" dirty="0" smtClean="0"/>
                <a:t>/</a:t>
              </a:r>
              <a:r>
                <a:rPr lang="en-US" sz="1600" dirty="0" err="1" smtClean="0"/>
                <a:t>peraturan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berlaku</a:t>
              </a:r>
              <a:r>
                <a:rPr lang="en-US" sz="1600" dirty="0" smtClean="0"/>
                <a:t>.</a:t>
              </a:r>
              <a:endParaRPr lang="en-US" sz="1600" dirty="0" smtClean="0"/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err="1" smtClean="0"/>
                <a:t>Melakukan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pemanfaatan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limbah</a:t>
              </a:r>
              <a:r>
                <a:rPr lang="en-US" sz="1600" dirty="0" smtClean="0"/>
                <a:t> B3 </a:t>
              </a:r>
              <a:r>
                <a:rPr lang="en-US" sz="1600" dirty="0" err="1" smtClean="0"/>
                <a:t>produk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samping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sudah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penetapan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dari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Menteri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sebagai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produk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sehingga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tidak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diperlukan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izin</a:t>
              </a:r>
              <a:endParaRPr lang="en-US" sz="1600" dirty="0"/>
            </a:p>
          </p:txBody>
        </p:sp>
        <p:sp>
          <p:nvSpPr>
            <p:cNvPr id="23560" name="Freeform 7"/>
            <p:cNvSpPr/>
            <p:nvPr/>
          </p:nvSpPr>
          <p:spPr bwMode="gray">
            <a:xfrm>
              <a:off x="704850" y="3617913"/>
              <a:ext cx="2019300" cy="9620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84181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23561" name="Freeform 8"/>
            <p:cNvSpPr/>
            <p:nvPr/>
          </p:nvSpPr>
          <p:spPr bwMode="gray">
            <a:xfrm rot="10800000">
              <a:off x="5772150" y="2751138"/>
              <a:ext cx="1924050" cy="9620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84181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gray">
            <a:xfrm>
              <a:off x="883502" y="2896343"/>
              <a:ext cx="6631026" cy="1828801"/>
            </a:xfrm>
            <a:prstGeom prst="rect">
              <a:avLst/>
            </a:prstGeom>
            <a:solidFill>
              <a:srgbClr val="84181E"/>
            </a:solidFill>
            <a:ln w="9525">
              <a:solidFill>
                <a:srgbClr val="FFFFFF"/>
              </a:solidFill>
              <a:miter lim="800000"/>
            </a:ln>
            <a:effectLst>
              <a:outerShdw blurRad="63500" sy="50000" kx="-2453608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95000"/>
                    </a:schemeClr>
                  </a:solidFill>
                  <a:latin typeface="+mn-lt"/>
                  <a:ea typeface="+mn-ea"/>
                </a:rPr>
                <a:t>MERAH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Tidak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memenuhi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salah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satu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persyaratan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standar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mutu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;</a:t>
              </a:r>
              <a:endParaRPr lang="en-US" sz="1600" dirty="0" smtClean="0">
                <a:solidFill>
                  <a:schemeClr val="tx1">
                    <a:lumMod val="95000"/>
                  </a:schemeClr>
                </a:solidFill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Frekuensi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pengukuran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tidak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sesuai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dengan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ketentuan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izin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atau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peraturan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perundang-undangan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.</a:t>
              </a:r>
              <a:endParaRPr lang="en-US" sz="1600" dirty="0" smtClean="0">
                <a:solidFill>
                  <a:schemeClr val="tx1">
                    <a:lumMod val="9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Melakukan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pemanfaatan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limbah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B3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produk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samping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dan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dalam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proses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pengajuan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penetapan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dari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Menteri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(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penetapan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limbah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B3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produk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samping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belum</a:t>
              </a:r>
              <a:r>
                <a:rPr lang="en-US" sz="1600" dirty="0" smtClean="0">
                  <a:solidFill>
                    <a:schemeClr val="tx1">
                      <a:lumMod val="95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95000"/>
                    </a:schemeClr>
                  </a:solidFill>
                </a:rPr>
                <a:t>diterbitkan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7"/>
            <p:cNvSpPr/>
            <p:nvPr/>
          </p:nvSpPr>
          <p:spPr bwMode="gray">
            <a:xfrm>
              <a:off x="705393" y="5446713"/>
              <a:ext cx="2017983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trike="sngStrike">
                <a:latin typeface="+mn-lt"/>
                <a:ea typeface="+mn-ea"/>
              </a:endParaRPr>
            </a:p>
          </p:txBody>
        </p:sp>
        <p:sp>
          <p:nvSpPr>
            <p:cNvPr id="20" name="Freeform 8"/>
            <p:cNvSpPr/>
            <p:nvPr/>
          </p:nvSpPr>
          <p:spPr bwMode="gray">
            <a:xfrm rot="10800000">
              <a:off x="5812352" y="4725144"/>
              <a:ext cx="1923585" cy="962025"/>
            </a:xfrm>
            <a:custGeom>
              <a:avLst/>
              <a:gdLst>
                <a:gd name="T0" fmla="*/ 88 w 2320"/>
                <a:gd name="T1" fmla="*/ 696 h 792"/>
                <a:gd name="T2" fmla="*/ 88 w 2320"/>
                <a:gd name="T3" fmla="*/ 0 h 792"/>
                <a:gd name="T4" fmla="*/ 0 w 2320"/>
                <a:gd name="T5" fmla="*/ 0 h 792"/>
                <a:gd name="T6" fmla="*/ 0 w 2320"/>
                <a:gd name="T7" fmla="*/ 792 h 792"/>
                <a:gd name="T8" fmla="*/ 2320 w 2320"/>
                <a:gd name="T9" fmla="*/ 792 h 792"/>
                <a:gd name="T10" fmla="*/ 2320 w 2320"/>
                <a:gd name="T11" fmla="*/ 696 h 792"/>
                <a:gd name="T12" fmla="*/ 88 w 2320"/>
                <a:gd name="T13" fmla="*/ 6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trike="sngStrike">
                <a:latin typeface="+mn-lt"/>
                <a:ea typeface="+mn-ea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gray">
            <a:xfrm>
              <a:off x="883502" y="4857328"/>
              <a:ext cx="6631026" cy="1524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  <a:ea typeface="+mn-ea"/>
                </a:rPr>
                <a:t>HITAM</a:t>
              </a:r>
              <a:endParaRPr lang="en-US" sz="1600" b="1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marL="342900" indent="-34290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400" dirty="0" err="1" smtClean="0">
                  <a:solidFill>
                    <a:schemeClr val="tx1"/>
                  </a:solidFill>
                </a:rPr>
                <a:t>Tidak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memenuhi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ketentuan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persyaratan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izin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ditemukan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id-ID" sz="1400" dirty="0" smtClean="0">
                  <a:solidFill>
                    <a:schemeClr val="tx1"/>
                  </a:solidFill>
                </a:rPr>
                <a:t>fakta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pencemaran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lingkungan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/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atau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gangguan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kese</a:t>
              </a:r>
              <a:r>
                <a:rPr lang="id-ID" sz="1400" dirty="0" smtClean="0">
                  <a:solidFill>
                    <a:schemeClr val="tx1"/>
                  </a:solidFill>
                </a:rPr>
                <a:t>-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hatan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manusia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342900" indent="-34290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1400" dirty="0" err="1" smtClean="0">
                  <a:solidFill>
                    <a:schemeClr val="tx1"/>
                  </a:solidFill>
                </a:rPr>
                <a:t>Melakukan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pemanfaatan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limbah</a:t>
              </a:r>
              <a:r>
                <a:rPr lang="en-US" sz="1400" dirty="0" smtClean="0">
                  <a:solidFill>
                    <a:schemeClr val="tx1"/>
                  </a:solidFill>
                </a:rPr>
                <a:t> B3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produk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samping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tidak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mengajukan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proses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pengajuan</a:t>
              </a:r>
              <a:r>
                <a:rPr lang="en-US" sz="1400" dirty="0" smtClean="0">
                  <a:solidFill>
                    <a:schemeClr val="tx1"/>
                  </a:solidFill>
                </a:rPr>
                <a:t> 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penetapan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dari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Menteri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sebagai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produk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samping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Snip Diagonal Corner Rectangle 22"/>
          <p:cNvSpPr>
            <a:spLocks noChangeArrowheads="1"/>
          </p:cNvSpPr>
          <p:nvPr/>
        </p:nvSpPr>
        <p:spPr bwMode="auto">
          <a:xfrm>
            <a:off x="61913" y="990600"/>
            <a:ext cx="2438400" cy="5410200"/>
          </a:xfrm>
          <a:custGeom>
            <a:avLst/>
            <a:gdLst>
              <a:gd name="T0" fmla="*/ 2438400 w 2438400"/>
              <a:gd name="T1" fmla="*/ 2705100 h 5410200"/>
              <a:gd name="T2" fmla="*/ 1219200 w 2438400"/>
              <a:gd name="T3" fmla="*/ 5410200 h 5410200"/>
              <a:gd name="T4" fmla="*/ 0 w 2438400"/>
              <a:gd name="T5" fmla="*/ 2705100 h 5410200"/>
              <a:gd name="T6" fmla="*/ 1219200 w 2438400"/>
              <a:gd name="T7" fmla="*/ 0 h 5410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03204 w 2438400"/>
              <a:gd name="T13" fmla="*/ 203204 h 5410200"/>
              <a:gd name="T14" fmla="*/ 2235196 w 2438400"/>
              <a:gd name="T15" fmla="*/ 5206996 h 5410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8400" h="5410200">
                <a:moveTo>
                  <a:pt x="0" y="0"/>
                </a:moveTo>
                <a:lnTo>
                  <a:pt x="2031992" y="0"/>
                </a:lnTo>
                <a:lnTo>
                  <a:pt x="2438400" y="406408"/>
                </a:lnTo>
                <a:lnTo>
                  <a:pt x="2438400" y="5410200"/>
                </a:lnTo>
                <a:lnTo>
                  <a:pt x="406408" y="5410200"/>
                </a:lnTo>
                <a:lnTo>
                  <a:pt x="0" y="50037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4F81BD"/>
            </a:solidFill>
            <a:miter lim="800000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latin typeface="+mn-lt"/>
                <a:ea typeface="+mn-ea"/>
              </a:rPr>
              <a:t>Standar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+mn-ea"/>
              </a:rPr>
              <a:t>Mutu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+mn-ea"/>
              </a:rPr>
              <a:t>Produk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+mn-ea"/>
              </a:rPr>
              <a:t>dan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+mn-ea"/>
              </a:rPr>
              <a:t>atau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+mn-ea"/>
              </a:rPr>
              <a:t>kualitas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 limbah B3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+mn-ea"/>
              </a:rPr>
              <a:t>untuk</a:t>
            </a:r>
            <a:r>
              <a:rPr lang="id-ID" sz="1600" b="1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pemanfaatan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 :</a:t>
            </a:r>
            <a:endParaRPr lang="en-US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Batako/paving block</a:t>
            </a: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Kompos</a:t>
            </a:r>
            <a:endParaRPr lang="id-ID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Dll (bila ada)</a:t>
            </a: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30262"/>
          </a:xfrm>
        </p:spPr>
        <p:txBody>
          <a:bodyPr>
            <a:normAutofit/>
          </a:bodyPr>
          <a:lstStyle/>
          <a:p>
            <a:pPr eaLnBrk="1" hangingPunct="1"/>
            <a:r>
              <a:rPr lang="id-ID" sz="4000" dirty="0">
                <a:solidFill>
                  <a:schemeClr val="bg1"/>
                </a:solidFill>
                <a:ea typeface="MS PGothic" panose="020B0600070205080204" pitchFamily="34" charset="-128"/>
              </a:rPr>
              <a:t>4</a:t>
            </a:r>
            <a:r>
              <a:rPr lang="en-US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. P</a:t>
            </a:r>
            <a:r>
              <a:rPr lang="id-ID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emenuhan</a:t>
            </a:r>
            <a:r>
              <a:rPr lang="en-US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Ketentuan</a:t>
            </a:r>
            <a:r>
              <a:rPr lang="en-US" sz="4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Izin</a:t>
            </a:r>
            <a:endParaRPr lang="en-US" sz="4000" b="1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7" name="Picture 16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727671"/>
            <a:ext cx="7859216" cy="4005585"/>
          </a:xfrm>
        </p:spPr>
        <p:txBody>
          <a:bodyPr>
            <a:normAutofit fontScale="92500" lnSpcReduction="20000"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400" dirty="0">
                <a:cs typeface="+mn-cs"/>
              </a:rPr>
              <a:t>Analisa kualitas limbah B3 yang dipersyaratkan dalam ijin seperti kandungan silika, karbon, dll untuk pemanfaatan abu batubara dalam pembuatan batako/paving block harus </a:t>
            </a:r>
            <a:r>
              <a:rPr lang="id-ID" sz="2400" dirty="0" smtClean="0">
                <a:cs typeface="+mn-cs"/>
              </a:rPr>
              <a:t>sesuai ketentuan </a:t>
            </a:r>
            <a:r>
              <a:rPr lang="id-ID" sz="2400" dirty="0">
                <a:cs typeface="+mn-cs"/>
              </a:rPr>
              <a:t>dalam </a:t>
            </a:r>
            <a:r>
              <a:rPr lang="id-ID" sz="2400" dirty="0" smtClean="0">
                <a:cs typeface="+mn-cs"/>
              </a:rPr>
              <a:t>ijin.</a:t>
            </a:r>
            <a:endParaRPr lang="id-ID" sz="2400" dirty="0" smtClean="0">
              <a:cs typeface="+mn-cs"/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d-ID" sz="1200" dirty="0">
              <a:solidFill>
                <a:srgbClr val="000090"/>
              </a:solidFill>
              <a:cs typeface="+mn-cs"/>
            </a:endParaRPr>
          </a:p>
          <a:p>
            <a:pPr marL="355600" indent="-355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400" dirty="0">
                <a:solidFill>
                  <a:srgbClr val="000090"/>
                </a:solidFill>
              </a:rPr>
              <a:t>Uji </a:t>
            </a:r>
            <a:r>
              <a:rPr lang="en-US" sz="2400" dirty="0" err="1">
                <a:solidFill>
                  <a:srgbClr val="000090"/>
                </a:solidFill>
              </a:rPr>
              <a:t>kuat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tekan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>
                <a:solidFill>
                  <a:srgbClr val="000090"/>
                </a:solidFill>
              </a:rPr>
              <a:t>toleransi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kadar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pencemar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dalam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limbah</a:t>
            </a:r>
            <a:r>
              <a:rPr lang="en-US" sz="2400" dirty="0">
                <a:solidFill>
                  <a:srgbClr val="000090"/>
                </a:solidFill>
              </a:rPr>
              <a:t> B3 yang </a:t>
            </a:r>
            <a:r>
              <a:rPr lang="en-US" sz="2400" dirty="0" err="1">
                <a:solidFill>
                  <a:srgbClr val="000090"/>
                </a:solidFill>
              </a:rPr>
              <a:t>akan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dimanfaatkan</a:t>
            </a:r>
            <a:r>
              <a:rPr lang="id-ID" sz="2400" dirty="0">
                <a:solidFill>
                  <a:srgbClr val="000090"/>
                </a:solidFill>
              </a:rPr>
              <a:t> (TCLP) untuk pemanfaatan batako/paving block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harus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sesuai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dengan</a:t>
            </a:r>
            <a:r>
              <a:rPr lang="en-US" sz="2400" dirty="0">
                <a:solidFill>
                  <a:srgbClr val="000090"/>
                </a:solidFill>
              </a:rPr>
              <a:t> yang </a:t>
            </a:r>
            <a:r>
              <a:rPr lang="en-US" sz="2400" dirty="0" err="1">
                <a:solidFill>
                  <a:srgbClr val="000090"/>
                </a:solidFill>
              </a:rPr>
              <a:t>dipersyaratkan</a:t>
            </a:r>
            <a:endParaRPr lang="id-ID" sz="2400" dirty="0">
              <a:solidFill>
                <a:srgbClr val="000090"/>
              </a:solidFill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d-ID" sz="1200" dirty="0">
              <a:solidFill>
                <a:srgbClr val="000090"/>
              </a:solidFill>
              <a:cs typeface="+mn-cs"/>
            </a:endParaRPr>
          </a:p>
          <a:p>
            <a:pPr marL="355600" indent="-355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400" dirty="0">
                <a:solidFill>
                  <a:srgbClr val="000090"/>
                </a:solidFill>
              </a:rPr>
              <a:t>Standar Nasional Indonesia (SNI) </a:t>
            </a:r>
            <a:r>
              <a:rPr lang="id-ID" sz="2400" dirty="0" smtClean="0">
                <a:solidFill>
                  <a:srgbClr val="000090"/>
                </a:solidFill>
              </a:rPr>
              <a:t>atau standar internasional untuk </a:t>
            </a:r>
            <a:r>
              <a:rPr lang="id-ID" sz="2400" dirty="0">
                <a:solidFill>
                  <a:srgbClr val="000090"/>
                </a:solidFill>
              </a:rPr>
              <a:t>pemanfaatan limbah B3 seperti paving block, batako, kompos, dll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>
                <a:solidFill>
                  <a:srgbClr val="000090"/>
                </a:solidFill>
              </a:rPr>
              <a:t>harus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dipenuhi</a:t>
            </a:r>
            <a:r>
              <a:rPr lang="en-US" sz="2400" dirty="0">
                <a:solidFill>
                  <a:srgbClr val="000090"/>
                </a:solidFill>
              </a:rPr>
              <a:t>.</a:t>
            </a:r>
            <a:endParaRPr lang="id-ID" sz="2400" dirty="0">
              <a:solidFill>
                <a:srgbClr val="00009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. P</a:t>
            </a:r>
            <a:r>
              <a:rPr lang="id-ID" sz="32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emenuhan</a:t>
            </a:r>
            <a:r>
              <a:rPr lang="en-US" sz="32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Ketentuan</a:t>
            </a:r>
            <a:r>
              <a:rPr lang="en-US" sz="32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Izin</a:t>
            </a:r>
            <a:endParaRPr lang="en-US" sz="3200" b="1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6679" y="892175"/>
            <a:ext cx="81177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d-ID" sz="2000" b="1" dirty="0"/>
              <a:t>c.</a:t>
            </a:r>
            <a:r>
              <a:rPr lang="en-US" altLang="id-ID" sz="2000" b="1" dirty="0">
                <a:solidFill>
                  <a:srgbClr val="FFFFFF"/>
                </a:solidFill>
              </a:rPr>
              <a:t> </a:t>
            </a:r>
            <a:r>
              <a:rPr lang="en-US" altLang="id-ID" sz="2400" b="1" dirty="0" err="1"/>
              <a:t>Standar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Mutu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Produk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dan</a:t>
            </a:r>
            <a:r>
              <a:rPr lang="en-US" altLang="id-ID" sz="2000" b="1" dirty="0"/>
              <a:t>/</a:t>
            </a:r>
            <a:r>
              <a:rPr lang="en-US" altLang="id-ID" sz="2000" b="1" dirty="0" err="1"/>
              <a:t>atau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kualitas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limbah</a:t>
            </a:r>
            <a:r>
              <a:rPr lang="en-US" altLang="id-ID" sz="2000" b="1" dirty="0"/>
              <a:t> B3 </a:t>
            </a:r>
            <a:r>
              <a:rPr lang="en-US" altLang="id-ID" sz="2000" b="1" dirty="0" err="1"/>
              <a:t>untuk</a:t>
            </a:r>
            <a:r>
              <a:rPr lang="id-ID" altLang="id-ID" sz="2000" b="1" dirty="0"/>
              <a:t> </a:t>
            </a:r>
            <a:r>
              <a:rPr lang="en-US" altLang="id-ID" sz="2000" b="1" dirty="0" err="1"/>
              <a:t>pemanfaatan</a:t>
            </a:r>
            <a:r>
              <a:rPr lang="en-US" altLang="id-ID" sz="2000" b="1" dirty="0"/>
              <a:t> :</a:t>
            </a:r>
            <a:endParaRPr lang="en-US" altLang="id-ID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784976" cy="9186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6. </a:t>
            </a:r>
            <a:r>
              <a:rPr lang="en-US" sz="2800" b="1" i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Open dumping, </a:t>
            </a:r>
            <a:r>
              <a:rPr lang="id-ID" sz="2800" b="1" i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open burning</a:t>
            </a:r>
            <a:r>
              <a:rPr lang="id-ID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pengelolaan</a:t>
            </a:r>
            <a:r>
              <a:rPr lang="en-US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tumpahan</a:t>
            </a:r>
            <a:r>
              <a:rPr lang="en-US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penanganan</a:t>
            </a:r>
            <a:r>
              <a:rPr lang="en-US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media </a:t>
            </a:r>
            <a:r>
              <a:rPr lang="en-US" sz="28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terkontaminasi</a:t>
            </a:r>
            <a:r>
              <a:rPr lang="en-US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limbah</a:t>
            </a:r>
            <a:r>
              <a:rPr lang="en-US" sz="2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B3</a:t>
            </a:r>
            <a:endParaRPr lang="en-US" sz="2800" b="1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5603" name="Group 32"/>
          <p:cNvGrpSpPr/>
          <p:nvPr/>
        </p:nvGrpSpPr>
        <p:grpSpPr bwMode="auto">
          <a:xfrm>
            <a:off x="1907704" y="1268760"/>
            <a:ext cx="5791200" cy="4092575"/>
            <a:chOff x="2057400" y="1752600"/>
            <a:chExt cx="4953000" cy="4244975"/>
          </a:xfrm>
        </p:grpSpPr>
        <p:sp>
          <p:nvSpPr>
            <p:cNvPr id="25605" name="AutoShape 21"/>
            <p:cNvSpPr>
              <a:spLocks noChangeArrowheads="1"/>
            </p:cNvSpPr>
            <p:nvPr/>
          </p:nvSpPr>
          <p:spPr bwMode="gray">
            <a:xfrm>
              <a:off x="3124200" y="2635250"/>
              <a:ext cx="2798763" cy="2420938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41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  <p:grpSp>
          <p:nvGrpSpPr>
            <p:cNvPr id="25606" name="Group 5"/>
            <p:cNvGrpSpPr/>
            <p:nvPr/>
          </p:nvGrpSpPr>
          <p:grpSpPr bwMode="auto">
            <a:xfrm>
              <a:off x="3429000" y="1752600"/>
              <a:ext cx="2125663" cy="1852613"/>
              <a:chOff x="2057" y="862"/>
              <a:chExt cx="1549" cy="1351"/>
            </a:xfrm>
          </p:grpSpPr>
          <p:sp>
            <p:nvSpPr>
              <p:cNvPr id="25618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25619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25620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607" name="Group 9"/>
            <p:cNvGrpSpPr/>
            <p:nvPr/>
          </p:nvGrpSpPr>
          <p:grpSpPr bwMode="auto">
            <a:xfrm>
              <a:off x="2057400" y="4144963"/>
              <a:ext cx="2125663" cy="1852612"/>
              <a:chOff x="1110" y="2656"/>
              <a:chExt cx="1549" cy="1351"/>
            </a:xfrm>
          </p:grpSpPr>
          <p:sp>
            <p:nvSpPr>
              <p:cNvPr id="25615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25616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25617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608" name="Group 13"/>
            <p:cNvGrpSpPr/>
            <p:nvPr/>
          </p:nvGrpSpPr>
          <p:grpSpPr bwMode="auto">
            <a:xfrm>
              <a:off x="4887913" y="4144963"/>
              <a:ext cx="2122487" cy="1852612"/>
              <a:chOff x="3174" y="2656"/>
              <a:chExt cx="1549" cy="1351"/>
            </a:xfrm>
          </p:grpSpPr>
          <p:sp>
            <p:nvSpPr>
              <p:cNvPr id="25612" name="AutoShape 1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25613" name="AutoShape 15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25614" name="AutoShape 16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CC7032"/>
                  </a:gs>
                  <a:gs pos="100000">
                    <a:srgbClr val="84482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5609" name="Text Box 17"/>
            <p:cNvSpPr txBox="1">
              <a:spLocks noChangeArrowheads="1"/>
            </p:cNvSpPr>
            <p:nvPr/>
          </p:nvSpPr>
          <p:spPr bwMode="gray">
            <a:xfrm>
              <a:off x="3751847" y="2124735"/>
              <a:ext cx="1501079" cy="86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4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Rencana</a:t>
              </a:r>
              <a:endParaRPr lang="en-US" sz="2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r>
                <a:rPr lang="en-US" sz="24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Pengelolaan</a:t>
              </a:r>
              <a:endParaRPr lang="en-US" sz="2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10" name="Text Box 18"/>
            <p:cNvSpPr txBox="1">
              <a:spLocks noChangeArrowheads="1"/>
            </p:cNvSpPr>
            <p:nvPr/>
          </p:nvSpPr>
          <p:spPr bwMode="gray">
            <a:xfrm>
              <a:off x="2357102" y="4574899"/>
              <a:ext cx="1553385" cy="86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4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Pengelolaan</a:t>
              </a: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en-US" sz="2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r>
                <a:rPr lang="en-US" sz="24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Ceceran</a:t>
              </a:r>
              <a:endParaRPr lang="en-US" sz="2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gray">
            <a:xfrm>
              <a:off x="5451817" y="4574899"/>
              <a:ext cx="1037214" cy="86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Jumlah </a:t>
              </a:r>
              <a:endParaRPr 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sz="2400" b="1">
                  <a:solidFill>
                    <a:srgbClr val="FFFFFF"/>
                  </a:solidFill>
                  <a:latin typeface="Calibri" panose="020F0502020204030204" pitchFamily="34" charset="0"/>
                </a:rPr>
                <a:t>Ceceran</a:t>
              </a:r>
              <a:endParaRPr lang="en-US" sz="2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604" name="TextBox 33"/>
          <p:cNvSpPr txBox="1">
            <a:spLocks noChangeArrowheads="1"/>
          </p:cNvSpPr>
          <p:nvPr/>
        </p:nvSpPr>
        <p:spPr bwMode="auto">
          <a:xfrm>
            <a:off x="381000" y="2293608"/>
            <a:ext cx="27740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FFFF"/>
                </a:solidFill>
                <a:latin typeface="Calibri" panose="020F0502020204030204" pitchFamily="34" charset="0"/>
              </a:rPr>
              <a:t>Aspek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 panose="020F0502020204030204" pitchFamily="34" charset="0"/>
              </a:rPr>
              <a:t>penilaian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 :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4"/>
          <p:cNvGrpSpPr/>
          <p:nvPr/>
        </p:nvGrpSpPr>
        <p:grpSpPr>
          <a:xfrm>
            <a:off x="1908472" y="5517232"/>
            <a:ext cx="5688632" cy="792088"/>
            <a:chOff x="1691680" y="5085184"/>
            <a:chExt cx="5688632" cy="792088"/>
          </a:xfrm>
          <a:solidFill>
            <a:schemeClr val="tx2">
              <a:lumMod val="7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1691680" y="5085184"/>
              <a:ext cx="5688632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79712" y="5157192"/>
              <a:ext cx="5256584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Melakukan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kewajiban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yang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tercantum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dalam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SSPLT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685105" y="5445373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PERATURAN PENGELOLAAN LIMBAH B3</a:t>
            </a:r>
            <a:endParaRPr lang="en-US" sz="360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980728"/>
          <a:ext cx="8424936" cy="528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296"/>
                <a:gridCol w="5511640"/>
              </a:tblGrid>
              <a:tr h="56706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PERATURAN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TENTANG</a:t>
                      </a:r>
                      <a:endParaRPr lang="en-US" dirty="0"/>
                    </a:p>
                  </a:txBody>
                  <a:tcPr anchor="ctr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 32/2009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Perlindungan dan Pengelolaan Lingkungan Hidup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 23/2014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Pemerintahan Daerah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38/2007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Pembagian Urusan antara  Pemerintah, Pemerintahan Daerah Provinsi dan Pemerintahan Daerah Kab/Kota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27/2012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Izin Lingkungan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101/2014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Pengelolaan Limbah B3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PermenLH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02/2008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Pemanfaatan Limbah B3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PermenLH 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Pelabuhan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</a:tr>
              <a:tr h="56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PermenLH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18/2009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Cara Perizinan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Limbah B3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2"/>
          <p:cNvGraphicFramePr>
            <a:graphicFrameLocks noGrp="1"/>
          </p:cNvGraphicFramePr>
          <p:nvPr/>
        </p:nvGraphicFramePr>
        <p:xfrm>
          <a:off x="307256" y="-99392"/>
          <a:ext cx="8513216" cy="6633868"/>
        </p:xfrm>
        <a:graphic>
          <a:graphicData uri="http://schemas.openxmlformats.org/drawingml/2006/table">
            <a:tbl>
              <a:tblPr/>
              <a:tblGrid>
                <a:gridCol w="3082816"/>
                <a:gridCol w="2715200"/>
                <a:gridCol w="2715200"/>
              </a:tblGrid>
              <a:tr h="78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BIRU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MERAH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HITAM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5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Memiliki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rencana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pengelolaan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penanganan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tanah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terkontaminasi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tumpahan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(spill)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sesuai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dengan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peraturan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perundang-undangan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id-ID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Ditemukan open dumping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limbah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B3 </a:t>
                      </a:r>
                      <a:r>
                        <a:rPr kumimoji="0" lang="id-ID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pada saat pemantauan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Tidak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memiliki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rencana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tidak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melakukan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clean up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atas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open dumping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limbah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B3,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tumpahan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/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atau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kontaminasi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lahan</a:t>
                      </a:r>
                      <a:r>
                        <a:rPr kumimoji="0" lang="id-ID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dan/atau melakukan open burning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Pelaksanaan clean up dan pemulihan lahan terkontaminasi limbah B3 sesuai dengan rencana yang telah ditetapkan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Memiliki rencana pengelolaan penanganan tanah terkontaminasi dan tumpahan (spill) namun tidak sesuai dengan ketentuan dalam peraturan perundang-undangan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Jumlah atau volume tumpahan (spill) tercatat dengan baik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Pelaksanaan clean up dan/atau pemulihan lahan terkontaminasi limbah B3 dan penanganan tumpahan/spill tidak sesuai dengan rencana yang telah ditetapkan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Melakukan kewajiban yang tercantum dalam SSPLT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Jumlah/volume tanah terkontaminasi tidak tercatat dengan baik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Tidak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melakukan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open burning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Tidak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melakukan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seluruh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kewajiban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dalam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SSPLT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Ditem</a:t>
                      </a:r>
                      <a:r>
                        <a:rPr kumimoji="0" lang="id-ID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u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kan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indikasi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melakukan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open burning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limbah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B3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dan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telah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menghentikan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kegiatan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open burning </a:t>
                      </a:r>
                      <a:r>
                        <a:rPr kumimoji="0" lang="id-ID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pada periode penilaian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err="1" smtClean="0">
                <a:ea typeface="MS PGothic" panose="020B0600070205080204" pitchFamily="34" charset="-128"/>
              </a:rPr>
              <a:t>Kriteria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i="1" dirty="0" smtClean="0">
                <a:ea typeface="MS PGothic" panose="020B0600070205080204" pitchFamily="34" charset="-128"/>
              </a:rPr>
              <a:t>open dumping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digunakan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untuk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kegiatan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sedang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dalam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tahap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pemulihan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lahan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terkontaminasi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limbah</a:t>
            </a:r>
            <a:r>
              <a:rPr lang="en-US" sz="2000" dirty="0" smtClean="0">
                <a:ea typeface="MS PGothic" panose="020B0600070205080204" pitchFamily="34" charset="-128"/>
              </a:rPr>
              <a:t> B3 (</a:t>
            </a:r>
            <a:r>
              <a:rPr lang="en-US" sz="2000" dirty="0" err="1" smtClean="0">
                <a:ea typeface="MS PGothic" panose="020B0600070205080204" pitchFamily="34" charset="-128"/>
              </a:rPr>
              <a:t>Permen</a:t>
            </a:r>
            <a:r>
              <a:rPr lang="en-US" sz="2000" dirty="0" smtClean="0">
                <a:ea typeface="MS PGothic" panose="020B0600070205080204" pitchFamily="34" charset="-128"/>
              </a:rPr>
              <a:t> 33 </a:t>
            </a:r>
            <a:r>
              <a:rPr lang="en-US" sz="2000" dirty="0" err="1" smtClean="0">
                <a:ea typeface="MS PGothic" panose="020B0600070205080204" pitchFamily="34" charset="-128"/>
              </a:rPr>
              <a:t>Tahun</a:t>
            </a:r>
            <a:r>
              <a:rPr lang="en-US" sz="2000" dirty="0" smtClean="0">
                <a:ea typeface="MS PGothic" panose="020B0600070205080204" pitchFamily="34" charset="-128"/>
              </a:rPr>
              <a:t> 2009)</a:t>
            </a:r>
            <a:endParaRPr lang="en-US" sz="2000" dirty="0" smtClean="0">
              <a:ea typeface="MS PGothic" panose="020B0600070205080204" pitchFamily="34" charset="-128"/>
            </a:endParaRPr>
          </a:p>
          <a:p>
            <a:pPr algn="just"/>
            <a:r>
              <a:rPr lang="en-US" sz="2000" dirty="0" err="1" smtClean="0">
                <a:ea typeface="MS PGothic" panose="020B0600070205080204" pitchFamily="34" charset="-128"/>
              </a:rPr>
              <a:t>Jika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ditemukan</a:t>
            </a:r>
            <a:r>
              <a:rPr lang="en-US" sz="2000" dirty="0" smtClean="0">
                <a:ea typeface="MS PGothic" panose="020B0600070205080204" pitchFamily="34" charset="-128"/>
              </a:rPr>
              <a:t> open dumping </a:t>
            </a:r>
            <a:r>
              <a:rPr lang="en-US" sz="2000" dirty="0" err="1" smtClean="0">
                <a:ea typeface="MS PGothic" panose="020B0600070205080204" pitchFamily="34" charset="-128"/>
              </a:rPr>
              <a:t>untuk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pertama</a:t>
            </a:r>
            <a:r>
              <a:rPr lang="en-US" sz="2000" dirty="0" smtClean="0">
                <a:ea typeface="MS PGothic" panose="020B0600070205080204" pitchFamily="34" charset="-128"/>
              </a:rPr>
              <a:t> kali </a:t>
            </a:r>
            <a:r>
              <a:rPr lang="en-US" sz="2000" dirty="0" err="1" smtClean="0">
                <a:ea typeface="MS PGothic" panose="020B0600070205080204" pitchFamily="34" charset="-128"/>
              </a:rPr>
              <a:t>saat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kunjungan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lapangan</a:t>
            </a:r>
            <a:r>
              <a:rPr lang="en-US" sz="2000" dirty="0" smtClean="0">
                <a:ea typeface="MS PGothic" panose="020B0600070205080204" pitchFamily="34" charset="-128"/>
              </a:rPr>
              <a:t>, </a:t>
            </a:r>
            <a:r>
              <a:rPr lang="en-US" sz="2000" dirty="0" err="1" smtClean="0">
                <a:ea typeface="MS PGothic" panose="020B0600070205080204" pitchFamily="34" charset="-128"/>
              </a:rPr>
              <a:t>maka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kriteria</a:t>
            </a:r>
            <a:r>
              <a:rPr lang="en-US" sz="2000" dirty="0" smtClean="0">
                <a:ea typeface="MS PGothic" panose="020B0600070205080204" pitchFamily="34" charset="-128"/>
              </a:rPr>
              <a:t> open dumping </a:t>
            </a:r>
            <a:r>
              <a:rPr lang="en-US" sz="2000" dirty="0" err="1" smtClean="0">
                <a:ea typeface="MS PGothic" panose="020B0600070205080204" pitchFamily="34" charset="-128"/>
              </a:rPr>
              <a:t>tidak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dinilai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menggunakan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kriteria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ini</a:t>
            </a:r>
            <a:r>
              <a:rPr lang="en-US" sz="2000" dirty="0" smtClean="0">
                <a:ea typeface="MS PGothic" panose="020B0600070205080204" pitchFamily="34" charset="-128"/>
              </a:rPr>
              <a:t>, </a:t>
            </a:r>
            <a:r>
              <a:rPr lang="en-US" sz="2000" dirty="0" err="1" smtClean="0">
                <a:ea typeface="MS PGothic" panose="020B0600070205080204" pitchFamily="34" charset="-128"/>
              </a:rPr>
              <a:t>tetapi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menggunakan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kriteria</a:t>
            </a:r>
            <a:r>
              <a:rPr lang="en-US" sz="2000" dirty="0" smtClean="0">
                <a:ea typeface="MS PGothic" panose="020B0600070205080204" pitchFamily="34" charset="-128"/>
              </a:rPr>
              <a:t> no. </a:t>
            </a:r>
            <a:r>
              <a:rPr lang="id-ID" sz="2000" dirty="0" smtClean="0">
                <a:ea typeface="MS PGothic" panose="020B0600070205080204" pitchFamily="34" charset="-128"/>
              </a:rPr>
              <a:t>6</a:t>
            </a:r>
            <a:r>
              <a:rPr lang="en-US" sz="2000" dirty="0" smtClean="0">
                <a:ea typeface="MS PGothic" panose="020B0600070205080204" pitchFamily="34" charset="-128"/>
              </a:rPr>
              <a:t> (</a:t>
            </a:r>
            <a:r>
              <a:rPr lang="en-US" sz="2000" dirty="0" err="1" smtClean="0">
                <a:ea typeface="MS PGothic" panose="020B0600070205080204" pitchFamily="34" charset="-128"/>
              </a:rPr>
              <a:t>Jumlah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limbah</a:t>
            </a:r>
            <a:r>
              <a:rPr lang="en-US" sz="2000" dirty="0" smtClean="0">
                <a:ea typeface="MS PGothic" panose="020B0600070205080204" pitchFamily="34" charset="-128"/>
              </a:rPr>
              <a:t> B3 yang </a:t>
            </a:r>
            <a:r>
              <a:rPr lang="en-US" sz="2000" dirty="0" err="1" smtClean="0">
                <a:ea typeface="MS PGothic" panose="020B0600070205080204" pitchFamily="34" charset="-128"/>
              </a:rPr>
              <a:t>dikelola</a:t>
            </a:r>
            <a:r>
              <a:rPr lang="en-US" sz="2000" dirty="0" smtClean="0">
                <a:ea typeface="MS PGothic" panose="020B0600070205080204" pitchFamily="34" charset="-128"/>
              </a:rPr>
              <a:t>). </a:t>
            </a:r>
            <a:endParaRPr lang="en-US" sz="2000" dirty="0" smtClean="0">
              <a:ea typeface="MS PGothic" panose="020B0600070205080204" pitchFamily="34" charset="-128"/>
            </a:endParaRPr>
          </a:p>
          <a:p>
            <a:pPr algn="just"/>
            <a:r>
              <a:rPr lang="en-US" sz="2000" dirty="0" err="1" smtClean="0">
                <a:ea typeface="MS PGothic" panose="020B0600070205080204" pitchFamily="34" charset="-128"/>
              </a:rPr>
              <a:t>Limbah</a:t>
            </a:r>
            <a:r>
              <a:rPr lang="en-US" sz="2000" dirty="0" smtClean="0">
                <a:ea typeface="MS PGothic" panose="020B0600070205080204" pitchFamily="34" charset="-128"/>
              </a:rPr>
              <a:t> yang </a:t>
            </a:r>
            <a:r>
              <a:rPr lang="en-US" sz="2000" dirty="0" err="1" smtClean="0">
                <a:ea typeface="MS PGothic" panose="020B0600070205080204" pitchFamily="34" charset="-128"/>
              </a:rPr>
              <a:t>diopen</a:t>
            </a:r>
            <a:r>
              <a:rPr lang="en-US" sz="2000" dirty="0" smtClean="0">
                <a:ea typeface="MS PGothic" panose="020B0600070205080204" pitchFamily="34" charset="-128"/>
              </a:rPr>
              <a:t> dumping </a:t>
            </a:r>
            <a:r>
              <a:rPr lang="en-US" sz="2000" dirty="0" err="1" smtClean="0">
                <a:ea typeface="MS PGothic" panose="020B0600070205080204" pitchFamily="34" charset="-128"/>
              </a:rPr>
              <a:t>masuk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ke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dalam</a:t>
            </a:r>
            <a:r>
              <a:rPr lang="en-US" sz="2000" dirty="0" smtClean="0">
                <a:ea typeface="MS PGothic" panose="020B0600070205080204" pitchFamily="34" charset="-128"/>
              </a:rPr>
              <a:t> neraca </a:t>
            </a:r>
            <a:r>
              <a:rPr lang="en-US" sz="2000" dirty="0" err="1" smtClean="0">
                <a:ea typeface="MS PGothic" panose="020B0600070205080204" pitchFamily="34" charset="-128"/>
              </a:rPr>
              <a:t>limbah</a:t>
            </a:r>
            <a:r>
              <a:rPr lang="en-US" sz="2000" dirty="0" smtClean="0">
                <a:ea typeface="MS PGothic" panose="020B0600070205080204" pitchFamily="34" charset="-128"/>
              </a:rPr>
              <a:t> B3 </a:t>
            </a:r>
            <a:r>
              <a:rPr lang="en-US" sz="2000" dirty="0" err="1" smtClean="0">
                <a:ea typeface="MS PGothic" panose="020B0600070205080204" pitchFamily="34" charset="-128"/>
              </a:rPr>
              <a:t>kolom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tidak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dikelola</a:t>
            </a:r>
            <a:r>
              <a:rPr lang="en-US" sz="2000" dirty="0" smtClean="0">
                <a:ea typeface="MS PGothic" panose="020B0600070205080204" pitchFamily="34" charset="-128"/>
              </a:rPr>
              <a:t>.</a:t>
            </a:r>
            <a:endParaRPr lang="en-US" sz="2000" dirty="0" smtClean="0">
              <a:ea typeface="MS PGothic" panose="020B0600070205080204" pitchFamily="34" charset="-128"/>
            </a:endParaRPr>
          </a:p>
          <a:p>
            <a:pPr algn="just"/>
            <a:r>
              <a:rPr lang="en-US" sz="2000" dirty="0" err="1" smtClean="0">
                <a:ea typeface="MS PGothic" panose="020B0600070205080204" pitchFamily="34" charset="-128"/>
              </a:rPr>
              <a:t>Jika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telah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diterbitkan</a:t>
            </a:r>
            <a:r>
              <a:rPr lang="en-US" sz="2000" dirty="0" smtClean="0">
                <a:ea typeface="MS PGothic" panose="020B0600070205080204" pitchFamily="34" charset="-128"/>
              </a:rPr>
              <a:t> SSPLT (</a:t>
            </a:r>
            <a:r>
              <a:rPr lang="en-US" sz="2000" dirty="0" err="1" smtClean="0">
                <a:ea typeface="MS PGothic" panose="020B0600070205080204" pitchFamily="34" charset="-128"/>
              </a:rPr>
              <a:t>Surat</a:t>
            </a:r>
            <a:r>
              <a:rPr lang="en-US" sz="2000" dirty="0" smtClean="0">
                <a:ea typeface="MS PGothic" panose="020B0600070205080204" pitchFamily="34" charset="-128"/>
              </a:rPr>
              <a:t> Status </a:t>
            </a:r>
            <a:r>
              <a:rPr lang="en-US" sz="2000" dirty="0" err="1" smtClean="0">
                <a:ea typeface="MS PGothic" panose="020B0600070205080204" pitchFamily="34" charset="-128"/>
              </a:rPr>
              <a:t>Penyelesaian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Lahan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Terkontaminasi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Limbah</a:t>
            </a:r>
            <a:r>
              <a:rPr lang="en-US" sz="2000" dirty="0" smtClean="0">
                <a:ea typeface="MS PGothic" panose="020B0600070205080204" pitchFamily="34" charset="-128"/>
              </a:rPr>
              <a:t> B3) </a:t>
            </a:r>
            <a:r>
              <a:rPr lang="en-US" sz="2000" dirty="0" err="1" smtClean="0">
                <a:ea typeface="MS PGothic" panose="020B0600070205080204" pitchFamily="34" charset="-128"/>
              </a:rPr>
              <a:t>maka</a:t>
            </a:r>
            <a:r>
              <a:rPr lang="en-US" sz="2000" dirty="0" smtClean="0">
                <a:ea typeface="MS PGothic" panose="020B0600070205080204" pitchFamily="34" charset="-128"/>
              </a:rPr>
              <a:t> yang </a:t>
            </a:r>
            <a:r>
              <a:rPr lang="en-US" sz="2000" dirty="0" err="1" smtClean="0">
                <a:ea typeface="MS PGothic" panose="020B0600070205080204" pitchFamily="34" charset="-128"/>
              </a:rPr>
              <a:t>dinilai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adalah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kewajiban</a:t>
            </a:r>
            <a:r>
              <a:rPr lang="en-US" sz="2000" dirty="0" smtClean="0">
                <a:ea typeface="MS PGothic" panose="020B0600070205080204" pitchFamily="34" charset="-128"/>
              </a:rPr>
              <a:t> yang </a:t>
            </a:r>
            <a:r>
              <a:rPr lang="en-US" sz="2000" dirty="0" err="1" smtClean="0">
                <a:ea typeface="MS PGothic" panose="020B0600070205080204" pitchFamily="34" charset="-128"/>
              </a:rPr>
              <a:t>tercantum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dalam</a:t>
            </a:r>
            <a:r>
              <a:rPr lang="en-US" sz="2000" dirty="0" smtClean="0">
                <a:ea typeface="MS PGothic" panose="020B0600070205080204" pitchFamily="34" charset="-128"/>
              </a:rPr>
              <a:t> SSPLT. </a:t>
            </a:r>
            <a:r>
              <a:rPr lang="en-US" sz="2000" dirty="0" err="1" smtClean="0">
                <a:ea typeface="MS PGothic" panose="020B0600070205080204" pitchFamily="34" charset="-128"/>
              </a:rPr>
              <a:t>Perencanaan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pelaksanaan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pemulihan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tidak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dinilai</a:t>
            </a:r>
            <a:r>
              <a:rPr lang="en-US" sz="2000" dirty="0" smtClean="0">
                <a:ea typeface="MS PGothic" panose="020B0600070205080204" pitchFamily="34" charset="-128"/>
              </a:rPr>
              <a:t> </a:t>
            </a:r>
            <a:r>
              <a:rPr lang="en-US" sz="2000" dirty="0" err="1" smtClean="0">
                <a:ea typeface="MS PGothic" panose="020B0600070205080204" pitchFamily="34" charset="-128"/>
              </a:rPr>
              <a:t>lagi</a:t>
            </a:r>
            <a:r>
              <a:rPr lang="en-US" sz="2000" dirty="0" smtClean="0">
                <a:ea typeface="MS PGothic" panose="020B0600070205080204" pitchFamily="34" charset="-128"/>
              </a:rPr>
              <a:t>.</a:t>
            </a:r>
            <a:endParaRPr lang="id-ID" sz="2000" dirty="0" smtClean="0">
              <a:ea typeface="MS PGothic" panose="020B0600070205080204" pitchFamily="34" charset="-128"/>
            </a:endParaRPr>
          </a:p>
          <a:p>
            <a:pPr algn="just"/>
            <a:r>
              <a:rPr lang="id-ID" sz="2000" dirty="0" smtClean="0">
                <a:ea typeface="MS PGothic" panose="020B0600070205080204" pitchFamily="34" charset="-128"/>
              </a:rPr>
              <a:t>Jika melakukan </a:t>
            </a:r>
            <a:r>
              <a:rPr lang="id-ID" sz="2000" i="1" dirty="0" smtClean="0">
                <a:ea typeface="MS PGothic" panose="020B0600070205080204" pitchFamily="34" charset="-128"/>
              </a:rPr>
              <a:t>open burning </a:t>
            </a:r>
            <a:r>
              <a:rPr lang="id-ID" sz="2000" dirty="0" smtClean="0">
                <a:ea typeface="MS PGothic" panose="020B0600070205080204" pitchFamily="34" charset="-128"/>
              </a:rPr>
              <a:t>peringkat kinerja hitam</a:t>
            </a:r>
            <a:endParaRPr lang="en-US" sz="2000" dirty="0" smtClean="0">
              <a:ea typeface="MS PGothic" panose="020B0600070205080204" pitchFamily="34" charset="-128"/>
            </a:endParaRPr>
          </a:p>
          <a:p>
            <a:pPr algn="just"/>
            <a:endParaRPr lang="en-US" sz="2000" dirty="0" smtClean="0">
              <a:ea typeface="MS PGothic" panose="020B0600070205080204" pitchFamily="34" charset="-128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US" sz="28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Catatan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: </a:t>
            </a:r>
            <a:r>
              <a:rPr lang="en-US" sz="2800" i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Open dumping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, </a:t>
            </a:r>
            <a:r>
              <a:rPr lang="id-ID" sz="2800" i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open burning </a:t>
            </a:r>
            <a:r>
              <a:rPr lang="en-US" sz="28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pengelolaan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tumpahan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penanganan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media </a:t>
            </a:r>
            <a:r>
              <a:rPr lang="en-US" sz="28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terkontaminasi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limbah</a:t>
            </a:r>
            <a:r>
              <a:rPr lang="en-US" sz="2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B3</a:t>
            </a:r>
            <a:endParaRPr lang="en-US" sz="28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7. </a:t>
            </a:r>
            <a:r>
              <a:rPr lang="en-US" sz="36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Jumlah</a:t>
            </a:r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limbah</a:t>
            </a:r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B3 yang </a:t>
            </a:r>
            <a:r>
              <a:rPr lang="en-US" sz="36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dikelola</a:t>
            </a:r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sesuai</a:t>
            </a:r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dengan</a:t>
            </a:r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peraturan</a:t>
            </a:r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(%)</a:t>
            </a:r>
            <a:endParaRPr lang="en-US" sz="360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3" name="Group 347"/>
          <p:cNvGraphicFramePr>
            <a:graphicFrameLocks noGrp="1"/>
          </p:cNvGraphicFramePr>
          <p:nvPr/>
        </p:nvGraphicFramePr>
        <p:xfrm>
          <a:off x="611560" y="1700808"/>
          <a:ext cx="7924800" cy="3719830"/>
        </p:xfrm>
        <a:graphic>
          <a:graphicData uri="http://schemas.openxmlformats.org/drawingml/2006/table">
            <a:tbl>
              <a:tblPr/>
              <a:tblGrid>
                <a:gridCol w="2228850"/>
                <a:gridCol w="742950"/>
                <a:gridCol w="2228850"/>
                <a:gridCol w="742950"/>
                <a:gridCol w="1981200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BIRU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sym typeface="Wingdings" panose="05000000000000000000" pitchFamily="2" charset="2"/>
                        </a:rPr>
                        <a:t>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MERAH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  <a:sym typeface="Wingdings" panose="05000000000000000000" pitchFamily="2" charset="2"/>
                        </a:rPr>
                        <a:t>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HITAM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jenis dan jumlah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limbah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B3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pengelolaan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ketentuan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>
                        <a:alpha val="30196"/>
                      </a:srgb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jenis dan jumlah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limbah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B3 &lt;</a:t>
                      </a:r>
                      <a:r>
                        <a:rPr lang="id-ID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 (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100%)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pengelolaan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ketentuan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Terdapat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limbah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B3 yang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dikelola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ditemukan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fakta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adanya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pencemaran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lingkungan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atau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gangguan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kesehatan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manusia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196"/>
                      </a:schemeClr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Neraca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limbah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B3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penilaian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>
                        <a:alpha val="50195"/>
                      </a:srgb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Neraca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limbah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B3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penilaian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 vMerge="1">
                  <a:tcPr/>
                </a:tc>
                <a:tc vMerge="1"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7. </a:t>
            </a:r>
            <a:r>
              <a:rPr lang="en-US" sz="3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Jumlah</a:t>
            </a:r>
            <a: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limbah</a:t>
            </a:r>
            <a: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B3 yang </a:t>
            </a:r>
            <a:r>
              <a:rPr lang="en-US" sz="3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dikelola</a:t>
            </a:r>
            <a: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sesuai</a:t>
            </a:r>
            <a: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dengan</a:t>
            </a:r>
            <a: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peraturan</a:t>
            </a:r>
            <a: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(%)</a:t>
            </a:r>
            <a:endParaRPr lang="en-US" sz="3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2400" dirty="0">
                <a:ea typeface="MS PGothic" panose="020B0600070205080204" pitchFamily="34" charset="-128"/>
              </a:rPr>
              <a:t>Evaluasi jumlah limbah B3 yang dikelola berdasarkan perhitungan data tiga bulanan yang dituangkan dalam neraca limbah B3 (terlampir) berdasarkan pencatatan dalam log book</a:t>
            </a:r>
            <a:endParaRPr lang="id-ID" altLang="id-ID" sz="2400" dirty="0">
              <a:ea typeface="MS PGothic" panose="020B0600070205080204" pitchFamily="34" charset="-128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2400" dirty="0">
                <a:ea typeface="MS PGothic" panose="020B0600070205080204" pitchFamily="34" charset="-128"/>
              </a:rPr>
              <a:t>Kriteria Biru </a:t>
            </a:r>
            <a:r>
              <a:rPr lang="id-ID" altLang="en-US" sz="2400" dirty="0">
                <a:ea typeface="MS PGothic" panose="020B0600070205080204" pitchFamily="34" charset="-128"/>
              </a:rPr>
              <a:t>‘</a:t>
            </a:r>
            <a:r>
              <a:rPr lang="id-ID" altLang="id-ID" sz="2400" dirty="0">
                <a:ea typeface="MS PGothic" panose="020B0600070205080204" pitchFamily="34" charset="-128"/>
              </a:rPr>
              <a:t>neraca limbah B3 sesuai dengan periode penilaian</a:t>
            </a:r>
            <a:r>
              <a:rPr lang="id-ID" altLang="en-US" sz="2400" dirty="0">
                <a:ea typeface="MS PGothic" panose="020B0600070205080204" pitchFamily="34" charset="-128"/>
              </a:rPr>
              <a:t>’</a:t>
            </a:r>
            <a:r>
              <a:rPr lang="id-ID" altLang="id-ID" sz="2400" dirty="0">
                <a:ea typeface="MS PGothic" panose="020B0600070205080204" pitchFamily="34" charset="-128"/>
              </a:rPr>
              <a:t>, maksudnya data yang tersedia harus 12 bulan (Ju</a:t>
            </a:r>
            <a:r>
              <a:rPr lang="en-US" altLang="id-ID" sz="2400" dirty="0">
                <a:ea typeface="MS PGothic" panose="020B0600070205080204" pitchFamily="34" charset="-128"/>
              </a:rPr>
              <a:t>l</a:t>
            </a:r>
            <a:r>
              <a:rPr lang="id-ID" altLang="id-ID" sz="2400" dirty="0">
                <a:ea typeface="MS PGothic" panose="020B0600070205080204" pitchFamily="34" charset="-128"/>
              </a:rPr>
              <a:t>i 201</a:t>
            </a:r>
            <a:r>
              <a:rPr lang="en-US" altLang="id-ID" sz="2400" dirty="0">
                <a:ea typeface="MS PGothic" panose="020B0600070205080204" pitchFamily="34" charset="-128"/>
              </a:rPr>
              <a:t>3</a:t>
            </a:r>
            <a:r>
              <a:rPr lang="id-ID" altLang="id-ID" sz="2400" dirty="0">
                <a:ea typeface="MS PGothic" panose="020B0600070205080204" pitchFamily="34" charset="-128"/>
              </a:rPr>
              <a:t>-Ju</a:t>
            </a:r>
            <a:r>
              <a:rPr lang="en-US" altLang="id-ID" sz="2400" dirty="0" err="1">
                <a:ea typeface="MS PGothic" panose="020B0600070205080204" pitchFamily="34" charset="-128"/>
              </a:rPr>
              <a:t>ni</a:t>
            </a:r>
            <a:r>
              <a:rPr lang="id-ID" altLang="id-ID" sz="2400" dirty="0">
                <a:ea typeface="MS PGothic" panose="020B0600070205080204" pitchFamily="34" charset="-128"/>
              </a:rPr>
              <a:t> 201</a:t>
            </a:r>
            <a:r>
              <a:rPr lang="en-US" altLang="id-ID" sz="2400" dirty="0">
                <a:ea typeface="MS PGothic" panose="020B0600070205080204" pitchFamily="34" charset="-128"/>
              </a:rPr>
              <a:t>4</a:t>
            </a:r>
            <a:r>
              <a:rPr lang="id-ID" altLang="id-ID" sz="2400" dirty="0">
                <a:ea typeface="MS PGothic" panose="020B0600070205080204" pitchFamily="34" charset="-128"/>
              </a:rPr>
              <a:t>)</a:t>
            </a:r>
            <a:endParaRPr lang="id-ID" altLang="id-ID" sz="2400" dirty="0">
              <a:ea typeface="MS PGothic" panose="020B0600070205080204" pitchFamily="34" charset="-128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2400" dirty="0">
                <a:ea typeface="MS PGothic" panose="020B0600070205080204" pitchFamily="34" charset="-128"/>
              </a:rPr>
              <a:t>Kriteria baru Merah </a:t>
            </a:r>
            <a:r>
              <a:rPr lang="id-ID" altLang="en-US" sz="2400" dirty="0">
                <a:ea typeface="MS PGothic" panose="020B0600070205080204" pitchFamily="34" charset="-128"/>
              </a:rPr>
              <a:t>‘</a:t>
            </a:r>
            <a:r>
              <a:rPr lang="id-ID" altLang="id-ID" sz="2400" dirty="0">
                <a:ea typeface="MS PGothic" panose="020B0600070205080204" pitchFamily="34" charset="-128"/>
              </a:rPr>
              <a:t>neraca limbah B3 tidak sesuai dengan periode penilaian</a:t>
            </a:r>
            <a:r>
              <a:rPr lang="id-ID" altLang="en-US" sz="2400" dirty="0">
                <a:ea typeface="MS PGothic" panose="020B0600070205080204" pitchFamily="34" charset="-128"/>
              </a:rPr>
              <a:t>’</a:t>
            </a:r>
            <a:r>
              <a:rPr lang="id-ID" altLang="id-ID" sz="2400" dirty="0">
                <a:ea typeface="MS PGothic" panose="020B0600070205080204" pitchFamily="34" charset="-128"/>
              </a:rPr>
              <a:t>, maksudnya data yang tersedia kurang dari 12 bulan (Ju</a:t>
            </a:r>
            <a:r>
              <a:rPr lang="en-US" altLang="id-ID" sz="2400" dirty="0">
                <a:ea typeface="MS PGothic" panose="020B0600070205080204" pitchFamily="34" charset="-128"/>
              </a:rPr>
              <a:t>l</a:t>
            </a:r>
            <a:r>
              <a:rPr lang="id-ID" altLang="id-ID" sz="2400" dirty="0">
                <a:ea typeface="MS PGothic" panose="020B0600070205080204" pitchFamily="34" charset="-128"/>
              </a:rPr>
              <a:t>i 201</a:t>
            </a:r>
            <a:r>
              <a:rPr lang="en-US" altLang="id-ID" sz="2400" dirty="0">
                <a:ea typeface="MS PGothic" panose="020B0600070205080204" pitchFamily="34" charset="-128"/>
              </a:rPr>
              <a:t>3</a:t>
            </a:r>
            <a:r>
              <a:rPr lang="id-ID" altLang="id-ID" sz="2400" dirty="0">
                <a:ea typeface="MS PGothic" panose="020B0600070205080204" pitchFamily="34" charset="-128"/>
              </a:rPr>
              <a:t>-Ju</a:t>
            </a:r>
            <a:r>
              <a:rPr lang="en-US" altLang="id-ID" sz="2400" dirty="0" err="1">
                <a:ea typeface="MS PGothic" panose="020B0600070205080204" pitchFamily="34" charset="-128"/>
              </a:rPr>
              <a:t>ni</a:t>
            </a:r>
            <a:r>
              <a:rPr lang="id-ID" altLang="id-ID" sz="2400" dirty="0">
                <a:ea typeface="MS PGothic" panose="020B0600070205080204" pitchFamily="34" charset="-128"/>
              </a:rPr>
              <a:t> 201</a:t>
            </a:r>
            <a:r>
              <a:rPr lang="en-US" altLang="id-ID" sz="2400" dirty="0">
                <a:ea typeface="MS PGothic" panose="020B0600070205080204" pitchFamily="34" charset="-128"/>
              </a:rPr>
              <a:t>4</a:t>
            </a:r>
            <a:r>
              <a:rPr lang="id-ID" altLang="id-ID" sz="2400" dirty="0">
                <a:ea typeface="MS PGothic" panose="020B0600070205080204" pitchFamily="34" charset="-128"/>
              </a:rPr>
              <a:t>)</a:t>
            </a:r>
            <a:endParaRPr lang="id-ID" altLang="id-ID" sz="2400" dirty="0">
              <a:ea typeface="MS PGothic" panose="020B0600070205080204" pitchFamily="34" charset="-128"/>
            </a:endParaRPr>
          </a:p>
          <a:p>
            <a:pPr eaLnBrk="1" hangingPunct="1">
              <a:buNone/>
            </a:pPr>
            <a:endParaRPr lang="id-ID" altLang="id-ID" sz="2400" dirty="0"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id-ID" sz="2400" dirty="0" smtClean="0">
              <a:ea typeface="MS PGothic" panose="020B0600070205080204" pitchFamily="34" charset="-128"/>
            </a:endParaRPr>
          </a:p>
          <a:p>
            <a:endParaRPr lang="en-US" sz="2400" dirty="0" smtClean="0">
              <a:ea typeface="MS PGothic" panose="020B060007020508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539" y="1124744"/>
          <a:ext cx="9060461" cy="5021339"/>
        </p:xfrm>
        <a:graphic>
          <a:graphicData uri="http://schemas.openxmlformats.org/drawingml/2006/table">
            <a:tbl>
              <a:tblPr/>
              <a:tblGrid>
                <a:gridCol w="456013"/>
                <a:gridCol w="504056"/>
                <a:gridCol w="372615"/>
                <a:gridCol w="203449"/>
                <a:gridCol w="312837"/>
                <a:gridCol w="623267"/>
                <a:gridCol w="364048"/>
                <a:gridCol w="195325"/>
                <a:gridCol w="244884"/>
                <a:gridCol w="244884"/>
                <a:gridCol w="195325"/>
                <a:gridCol w="195325"/>
                <a:gridCol w="198242"/>
                <a:gridCol w="198242"/>
                <a:gridCol w="198242"/>
                <a:gridCol w="198242"/>
                <a:gridCol w="198242"/>
                <a:gridCol w="198242"/>
                <a:gridCol w="198242"/>
                <a:gridCol w="295417"/>
                <a:gridCol w="322626"/>
                <a:gridCol w="322626"/>
                <a:gridCol w="300276"/>
                <a:gridCol w="404257"/>
                <a:gridCol w="405226"/>
                <a:gridCol w="625819"/>
                <a:gridCol w="625819"/>
                <a:gridCol w="458673"/>
              </a:tblGrid>
              <a:tr h="31137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endParaRPr lang="en-US" sz="6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endParaRPr lang="en-US" sz="6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97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n-US" sz="600" b="1" i="0" u="none" strike="noStrike" dirty="0">
                          <a:latin typeface="Arial" panose="020B0604020202020204"/>
                        </a:rPr>
                        <a:t> </a:t>
                      </a:r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 dirty="0">
                          <a:latin typeface="Arial" panose="020B0604020202020204"/>
                        </a:rPr>
                        <a:t> </a:t>
                      </a:r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6697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PERIODE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49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Arial" panose="020B0604020202020204"/>
                        </a:rPr>
                        <a:t>LIMBAH DIKELOLA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KETERANGAN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KODE MANIFEST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NO.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latin typeface="Arial" panose="020B0604020202020204"/>
                        </a:rPr>
                        <a:t>JENIS LIMBAH B3</a:t>
                      </a:r>
                      <a:endParaRPr lang="en-US" sz="6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SUMBER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SATUAN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Arial" panose="020B0604020202020204"/>
                        </a:rPr>
                        <a:t>PERLAKUAN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Periode sebelumnya</a:t>
                      </a:r>
                      <a:br>
                        <a:rPr lang="en-US" sz="600" b="0" i="0" u="none" strike="noStrike">
                          <a:latin typeface="Arial" panose="020B0604020202020204"/>
                        </a:rPr>
                      </a:br>
                      <a:r>
                        <a:rPr lang="en-US" sz="600" b="0" i="0" u="none" strike="noStrike">
                          <a:latin typeface="Arial" panose="020B0604020202020204"/>
                        </a:rPr>
                        <a:t>( SALDO )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TAHUN 2013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TAHUN 2014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LIMBAH </a:t>
                      </a:r>
                      <a:br>
                        <a:rPr lang="en-US" sz="600" b="1" i="0" u="none" strike="noStrike">
                          <a:latin typeface="Arial" panose="020B0604020202020204"/>
                        </a:rPr>
                      </a:br>
                      <a:r>
                        <a:rPr lang="en-US" sz="600" b="1" i="0" u="none" strike="noStrike">
                          <a:latin typeface="Arial" panose="020B0604020202020204"/>
                        </a:rPr>
                        <a:t>DIHASILKAN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 gridSpan="5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LIMBAH TIDAK DIKELOLA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 gridSpan="6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6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DISIMPAN DI TPS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DIMANFAATKAN SENDIRI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DIOLAH SENDIRI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LANDFILL SENDIRI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DISERAHKAN PIHAK KETIGA BERIZIN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854146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Juli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Agustus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September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Oktober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Nov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Des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Jan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Feb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Mare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April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Mei 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Juni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89736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1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Oli bekas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Proses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 hMerge="1"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TON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DIHASILKAN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736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DISIMPAN DI TPS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045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DIMANFAATKAN SENDIRI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736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DIOLAH SENDIRI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736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LANDFILL SENDIRI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68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DISERAHKAN KEPIHAK KETIGA BERIZIN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</a:tr>
              <a:tr h="289736"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TIDAK DIKELOLA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-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-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246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JUMLAH LIMBAH B3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b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0.000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24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 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PERSENTASE PENAATAN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gridSpan="1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246">
                <a:tc vMerge="1">
                  <a:tcPr/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15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latin typeface="Arial" panose="020B0604020202020204"/>
                        </a:rPr>
                        <a:t>#DIV/0!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endParaRPr lang="en-US" sz="600" b="0" i="0" u="none" strike="noStrike" dirty="0">
                        <a:latin typeface="Arial" panose="020B0604020202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476672"/>
            <a:ext cx="3598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latin typeface="+mn-lt"/>
              </a:rPr>
              <a:t>NERACA LIMBAH B3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1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id-ID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8.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Pengelolaan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limbah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B3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oleh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pihak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ke-3</a:t>
            </a:r>
            <a:endParaRPr lang="en-US" sz="310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2771" name="Group 7"/>
          <p:cNvGrpSpPr/>
          <p:nvPr/>
        </p:nvGrpSpPr>
        <p:grpSpPr bwMode="auto">
          <a:xfrm>
            <a:off x="2133600" y="2209800"/>
            <a:ext cx="5029200" cy="711200"/>
            <a:chOff x="1344" y="1680"/>
            <a:chExt cx="2928" cy="448"/>
          </a:xfrm>
        </p:grpSpPr>
        <p:sp>
          <p:nvSpPr>
            <p:cNvPr id="32785" name="Freeform 5"/>
            <p:cNvSpPr/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0706948 w 1120"/>
                <a:gd name="T1" fmla="*/ 11 h 252"/>
                <a:gd name="T2" fmla="*/ 20629597 w 1120"/>
                <a:gd name="T3" fmla="*/ 11 h 252"/>
                <a:gd name="T4" fmla="*/ 20335316 w 1120"/>
                <a:gd name="T5" fmla="*/ 11 h 252"/>
                <a:gd name="T6" fmla="*/ 19858861 w 1120"/>
                <a:gd name="T7" fmla="*/ 11 h 252"/>
                <a:gd name="T8" fmla="*/ 19191786 w 1120"/>
                <a:gd name="T9" fmla="*/ 11 h 252"/>
                <a:gd name="T10" fmla="*/ 18336532 w 1120"/>
                <a:gd name="T11" fmla="*/ 10 h 252"/>
                <a:gd name="T12" fmla="*/ 17339847 w 1120"/>
                <a:gd name="T13" fmla="*/ 10 h 252"/>
                <a:gd name="T14" fmla="*/ 16196141 w 1120"/>
                <a:gd name="T15" fmla="*/ 10 h 252"/>
                <a:gd name="T16" fmla="*/ 14901486 w 1120"/>
                <a:gd name="T17" fmla="*/ 8 h 252"/>
                <a:gd name="T18" fmla="*/ 13494596 w 1120"/>
                <a:gd name="T19" fmla="*/ 8 h 252"/>
                <a:gd name="T20" fmla="*/ 11942220 w 1120"/>
                <a:gd name="T21" fmla="*/ 8 h 252"/>
                <a:gd name="T22" fmla="*/ 10275918 w 1120"/>
                <a:gd name="T23" fmla="*/ 8 h 252"/>
                <a:gd name="T24" fmla="*/ 8612179 w 1120"/>
                <a:gd name="T25" fmla="*/ 8 h 252"/>
                <a:gd name="T26" fmla="*/ 7098185 w 1120"/>
                <a:gd name="T27" fmla="*/ 8 h 252"/>
                <a:gd name="T28" fmla="*/ 5691769 w 1120"/>
                <a:gd name="T29" fmla="*/ 8 h 252"/>
                <a:gd name="T30" fmla="*/ 4395650 w 1120"/>
                <a:gd name="T31" fmla="*/ 10 h 252"/>
                <a:gd name="T32" fmla="*/ 3293330 w 1120"/>
                <a:gd name="T33" fmla="*/ 10 h 252"/>
                <a:gd name="T34" fmla="*/ 2329965 w 1120"/>
                <a:gd name="T35" fmla="*/ 10 h 252"/>
                <a:gd name="T36" fmla="*/ 1515458 w 1120"/>
                <a:gd name="T37" fmla="*/ 11 h 252"/>
                <a:gd name="T38" fmla="*/ 848370 w 1120"/>
                <a:gd name="T39" fmla="*/ 11 h 252"/>
                <a:gd name="T40" fmla="*/ 371720 w 1120"/>
                <a:gd name="T41" fmla="*/ 11 h 252"/>
                <a:gd name="T42" fmla="*/ 114130 w 1120"/>
                <a:gd name="T43" fmla="*/ 11 h 252"/>
                <a:gd name="T44" fmla="*/ 0 w 1120"/>
                <a:gd name="T45" fmla="*/ 11 h 252"/>
                <a:gd name="T46" fmla="*/ 0 w 1120"/>
                <a:gd name="T47" fmla="*/ 3 h 252"/>
                <a:gd name="T48" fmla="*/ 10353269 w 1120"/>
                <a:gd name="T49" fmla="*/ 0 h 252"/>
                <a:gd name="T50" fmla="*/ 20706948 w 1120"/>
                <a:gd name="T51" fmla="*/ 3 h 252"/>
                <a:gd name="T52" fmla="*/ 20706948 w 1120"/>
                <a:gd name="T53" fmla="*/ 11 h 252"/>
                <a:gd name="T54" fmla="*/ 20706948 w 1120"/>
                <a:gd name="T55" fmla="*/ 1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2786" name="Rectangle 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AF8EB"/>
                </a:gs>
                <a:gs pos="100000">
                  <a:srgbClr val="6EECC8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</p:grpSp>
      <p:sp>
        <p:nvSpPr>
          <p:cNvPr id="32772" name="Text Box 13"/>
          <p:cNvSpPr txBox="1">
            <a:spLocks noChangeArrowheads="1"/>
          </p:cNvSpPr>
          <p:nvPr/>
        </p:nvSpPr>
        <p:spPr bwMode="auto">
          <a:xfrm>
            <a:off x="3349625" y="2286000"/>
            <a:ext cx="1667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Pengumpul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773" name="Group 14"/>
          <p:cNvGrpSpPr/>
          <p:nvPr/>
        </p:nvGrpSpPr>
        <p:grpSpPr bwMode="auto">
          <a:xfrm>
            <a:off x="2133600" y="3048000"/>
            <a:ext cx="5029200" cy="711200"/>
            <a:chOff x="1344" y="1680"/>
            <a:chExt cx="2928" cy="448"/>
          </a:xfrm>
        </p:grpSpPr>
        <p:sp>
          <p:nvSpPr>
            <p:cNvPr id="32783" name="Freeform 15"/>
            <p:cNvSpPr/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0706948 w 1120"/>
                <a:gd name="T1" fmla="*/ 11 h 252"/>
                <a:gd name="T2" fmla="*/ 20629597 w 1120"/>
                <a:gd name="T3" fmla="*/ 11 h 252"/>
                <a:gd name="T4" fmla="*/ 20335316 w 1120"/>
                <a:gd name="T5" fmla="*/ 11 h 252"/>
                <a:gd name="T6" fmla="*/ 19858861 w 1120"/>
                <a:gd name="T7" fmla="*/ 11 h 252"/>
                <a:gd name="T8" fmla="*/ 19191786 w 1120"/>
                <a:gd name="T9" fmla="*/ 11 h 252"/>
                <a:gd name="T10" fmla="*/ 18336532 w 1120"/>
                <a:gd name="T11" fmla="*/ 10 h 252"/>
                <a:gd name="T12" fmla="*/ 17339847 w 1120"/>
                <a:gd name="T13" fmla="*/ 10 h 252"/>
                <a:gd name="T14" fmla="*/ 16196141 w 1120"/>
                <a:gd name="T15" fmla="*/ 10 h 252"/>
                <a:gd name="T16" fmla="*/ 14901486 w 1120"/>
                <a:gd name="T17" fmla="*/ 8 h 252"/>
                <a:gd name="T18" fmla="*/ 13494596 w 1120"/>
                <a:gd name="T19" fmla="*/ 8 h 252"/>
                <a:gd name="T20" fmla="*/ 11942220 w 1120"/>
                <a:gd name="T21" fmla="*/ 8 h 252"/>
                <a:gd name="T22" fmla="*/ 10275918 w 1120"/>
                <a:gd name="T23" fmla="*/ 8 h 252"/>
                <a:gd name="T24" fmla="*/ 8612179 w 1120"/>
                <a:gd name="T25" fmla="*/ 8 h 252"/>
                <a:gd name="T26" fmla="*/ 7098185 w 1120"/>
                <a:gd name="T27" fmla="*/ 8 h 252"/>
                <a:gd name="T28" fmla="*/ 5691769 w 1120"/>
                <a:gd name="T29" fmla="*/ 8 h 252"/>
                <a:gd name="T30" fmla="*/ 4395650 w 1120"/>
                <a:gd name="T31" fmla="*/ 10 h 252"/>
                <a:gd name="T32" fmla="*/ 3293330 w 1120"/>
                <a:gd name="T33" fmla="*/ 10 h 252"/>
                <a:gd name="T34" fmla="*/ 2329965 w 1120"/>
                <a:gd name="T35" fmla="*/ 10 h 252"/>
                <a:gd name="T36" fmla="*/ 1515458 w 1120"/>
                <a:gd name="T37" fmla="*/ 11 h 252"/>
                <a:gd name="T38" fmla="*/ 848370 w 1120"/>
                <a:gd name="T39" fmla="*/ 11 h 252"/>
                <a:gd name="T40" fmla="*/ 371720 w 1120"/>
                <a:gd name="T41" fmla="*/ 11 h 252"/>
                <a:gd name="T42" fmla="*/ 114130 w 1120"/>
                <a:gd name="T43" fmla="*/ 11 h 252"/>
                <a:gd name="T44" fmla="*/ 0 w 1120"/>
                <a:gd name="T45" fmla="*/ 11 h 252"/>
                <a:gd name="T46" fmla="*/ 0 w 1120"/>
                <a:gd name="T47" fmla="*/ 3 h 252"/>
                <a:gd name="T48" fmla="*/ 10353269 w 1120"/>
                <a:gd name="T49" fmla="*/ 0 h 252"/>
                <a:gd name="T50" fmla="*/ 20706948 w 1120"/>
                <a:gd name="T51" fmla="*/ 3 h 252"/>
                <a:gd name="T52" fmla="*/ 20706948 w 1120"/>
                <a:gd name="T53" fmla="*/ 11 h 252"/>
                <a:gd name="T54" fmla="*/ 20706948 w 1120"/>
                <a:gd name="T55" fmla="*/ 1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6E1BD"/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</p:grpSp>
      <p:sp>
        <p:nvSpPr>
          <p:cNvPr id="32774" name="Text Box 17"/>
          <p:cNvSpPr txBox="1">
            <a:spLocks noChangeArrowheads="1"/>
          </p:cNvSpPr>
          <p:nvPr/>
        </p:nvSpPr>
        <p:spPr bwMode="auto">
          <a:xfrm>
            <a:off x="2341300" y="3124698"/>
            <a:ext cx="427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Pemanfaat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pengolah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penimbun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775" name="Group 18"/>
          <p:cNvGrpSpPr/>
          <p:nvPr/>
        </p:nvGrpSpPr>
        <p:grpSpPr bwMode="auto">
          <a:xfrm>
            <a:off x="2133600" y="3886200"/>
            <a:ext cx="5029200" cy="711200"/>
            <a:chOff x="1344" y="1680"/>
            <a:chExt cx="2928" cy="448"/>
          </a:xfrm>
        </p:grpSpPr>
        <p:sp>
          <p:nvSpPr>
            <p:cNvPr id="32781" name="Freeform 19"/>
            <p:cNvSpPr/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0706948 w 1120"/>
                <a:gd name="T1" fmla="*/ 11 h 252"/>
                <a:gd name="T2" fmla="*/ 20629597 w 1120"/>
                <a:gd name="T3" fmla="*/ 11 h 252"/>
                <a:gd name="T4" fmla="*/ 20335316 w 1120"/>
                <a:gd name="T5" fmla="*/ 11 h 252"/>
                <a:gd name="T6" fmla="*/ 19858861 w 1120"/>
                <a:gd name="T7" fmla="*/ 11 h 252"/>
                <a:gd name="T8" fmla="*/ 19191786 w 1120"/>
                <a:gd name="T9" fmla="*/ 11 h 252"/>
                <a:gd name="T10" fmla="*/ 18336532 w 1120"/>
                <a:gd name="T11" fmla="*/ 10 h 252"/>
                <a:gd name="T12" fmla="*/ 17339847 w 1120"/>
                <a:gd name="T13" fmla="*/ 10 h 252"/>
                <a:gd name="T14" fmla="*/ 16196141 w 1120"/>
                <a:gd name="T15" fmla="*/ 10 h 252"/>
                <a:gd name="T16" fmla="*/ 14901486 w 1120"/>
                <a:gd name="T17" fmla="*/ 8 h 252"/>
                <a:gd name="T18" fmla="*/ 13494596 w 1120"/>
                <a:gd name="T19" fmla="*/ 8 h 252"/>
                <a:gd name="T20" fmla="*/ 11942220 w 1120"/>
                <a:gd name="T21" fmla="*/ 8 h 252"/>
                <a:gd name="T22" fmla="*/ 10275918 w 1120"/>
                <a:gd name="T23" fmla="*/ 8 h 252"/>
                <a:gd name="T24" fmla="*/ 8612179 w 1120"/>
                <a:gd name="T25" fmla="*/ 8 h 252"/>
                <a:gd name="T26" fmla="*/ 7098185 w 1120"/>
                <a:gd name="T27" fmla="*/ 8 h 252"/>
                <a:gd name="T28" fmla="*/ 5691769 w 1120"/>
                <a:gd name="T29" fmla="*/ 8 h 252"/>
                <a:gd name="T30" fmla="*/ 4395650 w 1120"/>
                <a:gd name="T31" fmla="*/ 10 h 252"/>
                <a:gd name="T32" fmla="*/ 3293330 w 1120"/>
                <a:gd name="T33" fmla="*/ 10 h 252"/>
                <a:gd name="T34" fmla="*/ 2329965 w 1120"/>
                <a:gd name="T35" fmla="*/ 10 h 252"/>
                <a:gd name="T36" fmla="*/ 1515458 w 1120"/>
                <a:gd name="T37" fmla="*/ 11 h 252"/>
                <a:gd name="T38" fmla="*/ 848370 w 1120"/>
                <a:gd name="T39" fmla="*/ 11 h 252"/>
                <a:gd name="T40" fmla="*/ 371720 w 1120"/>
                <a:gd name="T41" fmla="*/ 11 h 252"/>
                <a:gd name="T42" fmla="*/ 114130 w 1120"/>
                <a:gd name="T43" fmla="*/ 11 h 252"/>
                <a:gd name="T44" fmla="*/ 0 w 1120"/>
                <a:gd name="T45" fmla="*/ 11 h 252"/>
                <a:gd name="T46" fmla="*/ 0 w 1120"/>
                <a:gd name="T47" fmla="*/ 3 h 252"/>
                <a:gd name="T48" fmla="*/ 10353269 w 1120"/>
                <a:gd name="T49" fmla="*/ 0 h 252"/>
                <a:gd name="T50" fmla="*/ 20706948 w 1120"/>
                <a:gd name="T51" fmla="*/ 3 h 252"/>
                <a:gd name="T52" fmla="*/ 20706948 w 1120"/>
                <a:gd name="T53" fmla="*/ 11 h 252"/>
                <a:gd name="T54" fmla="*/ 20706948 w 1120"/>
                <a:gd name="T55" fmla="*/ 1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2782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CF8E2"/>
                </a:gs>
                <a:gs pos="100000">
                  <a:srgbClr val="F2DE78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</p:grpSp>
      <p:sp>
        <p:nvSpPr>
          <p:cNvPr id="32776" name="Text Box 21"/>
          <p:cNvSpPr txBox="1">
            <a:spLocks noChangeArrowheads="1"/>
          </p:cNvSpPr>
          <p:nvPr/>
        </p:nvSpPr>
        <p:spPr bwMode="auto">
          <a:xfrm>
            <a:off x="2932808" y="3937942"/>
            <a:ext cx="3168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Pengangkut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Limbah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B3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777" name="Group 22"/>
          <p:cNvGrpSpPr/>
          <p:nvPr/>
        </p:nvGrpSpPr>
        <p:grpSpPr bwMode="auto">
          <a:xfrm>
            <a:off x="2133600" y="4724400"/>
            <a:ext cx="5029200" cy="711200"/>
            <a:chOff x="1344" y="1680"/>
            <a:chExt cx="2928" cy="448"/>
          </a:xfrm>
        </p:grpSpPr>
        <p:sp>
          <p:nvSpPr>
            <p:cNvPr id="32779" name="Freeform 23"/>
            <p:cNvSpPr/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0706948 w 1120"/>
                <a:gd name="T1" fmla="*/ 11 h 252"/>
                <a:gd name="T2" fmla="*/ 20629597 w 1120"/>
                <a:gd name="T3" fmla="*/ 11 h 252"/>
                <a:gd name="T4" fmla="*/ 20335316 w 1120"/>
                <a:gd name="T5" fmla="*/ 11 h 252"/>
                <a:gd name="T6" fmla="*/ 19858861 w 1120"/>
                <a:gd name="T7" fmla="*/ 11 h 252"/>
                <a:gd name="T8" fmla="*/ 19191786 w 1120"/>
                <a:gd name="T9" fmla="*/ 11 h 252"/>
                <a:gd name="T10" fmla="*/ 18336532 w 1120"/>
                <a:gd name="T11" fmla="*/ 10 h 252"/>
                <a:gd name="T12" fmla="*/ 17339847 w 1120"/>
                <a:gd name="T13" fmla="*/ 10 h 252"/>
                <a:gd name="T14" fmla="*/ 16196141 w 1120"/>
                <a:gd name="T15" fmla="*/ 10 h 252"/>
                <a:gd name="T16" fmla="*/ 14901486 w 1120"/>
                <a:gd name="T17" fmla="*/ 8 h 252"/>
                <a:gd name="T18" fmla="*/ 13494596 w 1120"/>
                <a:gd name="T19" fmla="*/ 8 h 252"/>
                <a:gd name="T20" fmla="*/ 11942220 w 1120"/>
                <a:gd name="T21" fmla="*/ 8 h 252"/>
                <a:gd name="T22" fmla="*/ 10275918 w 1120"/>
                <a:gd name="T23" fmla="*/ 8 h 252"/>
                <a:gd name="T24" fmla="*/ 8612179 w 1120"/>
                <a:gd name="T25" fmla="*/ 8 h 252"/>
                <a:gd name="T26" fmla="*/ 7098185 w 1120"/>
                <a:gd name="T27" fmla="*/ 8 h 252"/>
                <a:gd name="T28" fmla="*/ 5691769 w 1120"/>
                <a:gd name="T29" fmla="*/ 8 h 252"/>
                <a:gd name="T30" fmla="*/ 4395650 w 1120"/>
                <a:gd name="T31" fmla="*/ 10 h 252"/>
                <a:gd name="T32" fmla="*/ 3293330 w 1120"/>
                <a:gd name="T33" fmla="*/ 10 h 252"/>
                <a:gd name="T34" fmla="*/ 2329965 w 1120"/>
                <a:gd name="T35" fmla="*/ 10 h 252"/>
                <a:gd name="T36" fmla="*/ 1515458 w 1120"/>
                <a:gd name="T37" fmla="*/ 11 h 252"/>
                <a:gd name="T38" fmla="*/ 848370 w 1120"/>
                <a:gd name="T39" fmla="*/ 11 h 252"/>
                <a:gd name="T40" fmla="*/ 371720 w 1120"/>
                <a:gd name="T41" fmla="*/ 11 h 252"/>
                <a:gd name="T42" fmla="*/ 114130 w 1120"/>
                <a:gd name="T43" fmla="*/ 11 h 252"/>
                <a:gd name="T44" fmla="*/ 0 w 1120"/>
                <a:gd name="T45" fmla="*/ 11 h 252"/>
                <a:gd name="T46" fmla="*/ 0 w 1120"/>
                <a:gd name="T47" fmla="*/ 3 h 252"/>
                <a:gd name="T48" fmla="*/ 10353269 w 1120"/>
                <a:gd name="T49" fmla="*/ 0 h 252"/>
                <a:gd name="T50" fmla="*/ 20706948 w 1120"/>
                <a:gd name="T51" fmla="*/ 3 h 252"/>
                <a:gd name="T52" fmla="*/ 20706948 w 1120"/>
                <a:gd name="T53" fmla="*/ 11 h 252"/>
                <a:gd name="T54" fmla="*/ 20706948 w 1120"/>
                <a:gd name="T55" fmla="*/ 1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2780" name="Rectangle 2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>
                <a:latin typeface="Calibri" panose="020F0502020204030204" pitchFamily="34" charset="0"/>
              </a:endParaRPr>
            </a:p>
          </p:txBody>
        </p:sp>
      </p:grpSp>
      <p:sp>
        <p:nvSpPr>
          <p:cNvPr id="32778" name="Text Box 25"/>
          <p:cNvSpPr txBox="1">
            <a:spLocks noChangeArrowheads="1"/>
          </p:cNvSpPr>
          <p:nvPr/>
        </p:nvSpPr>
        <p:spPr bwMode="auto">
          <a:xfrm>
            <a:off x="2932808" y="4797769"/>
            <a:ext cx="2879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Penggunaan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manifest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1600" b="1" dirty="0" smtClean="0">
                <a:solidFill>
                  <a:schemeClr val="tx1"/>
                </a:solidFill>
              </a:rPr>
              <a:t>2014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0" name="Picture 19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Pengelolaan</a:t>
            </a:r>
            <a:r>
              <a:rPr lang="en-US" sz="29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limbah</a:t>
            </a:r>
            <a:r>
              <a:rPr lang="en-US" sz="29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B3 </a:t>
            </a:r>
            <a:r>
              <a:rPr lang="en-US" sz="29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oleh</a:t>
            </a:r>
            <a:r>
              <a:rPr lang="en-US" sz="29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pihak</a:t>
            </a:r>
            <a:r>
              <a:rPr lang="en-US" sz="29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ke-3</a:t>
            </a:r>
            <a:br>
              <a:rPr lang="en-US" sz="2900" dirty="0" smtClean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id-ID" sz="2900" dirty="0">
                <a:solidFill>
                  <a:schemeClr val="bg1"/>
                </a:solidFill>
                <a:ea typeface="MS PGothic" panose="020B0600070205080204" pitchFamily="34" charset="-128"/>
              </a:rPr>
              <a:t>a</a:t>
            </a:r>
            <a:r>
              <a:rPr lang="en-US" sz="29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. </a:t>
            </a:r>
            <a:r>
              <a:rPr lang="en-US" sz="29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Pengumpul</a:t>
            </a:r>
            <a:endParaRPr lang="en-US" sz="290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4" name="Group 158"/>
          <p:cNvGraphicFramePr>
            <a:graphicFrameLocks noGrp="1"/>
          </p:cNvGraphicFramePr>
          <p:nvPr/>
        </p:nvGraphicFramePr>
        <p:xfrm>
          <a:off x="179512" y="980729"/>
          <a:ext cx="8839199" cy="5806636"/>
        </p:xfrm>
        <a:graphic>
          <a:graphicData uri="http://schemas.openxmlformats.org/drawingml/2006/table">
            <a:tbl>
              <a:tblPr/>
              <a:tblGrid>
                <a:gridCol w="1889131"/>
                <a:gridCol w="2306061"/>
                <a:gridCol w="2808312"/>
                <a:gridCol w="1835695"/>
              </a:tblGrid>
              <a:tr h="49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BIRU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MERAH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HITAM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Memiliki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masih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berlaku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Masa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berlaku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habis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Perusahaan menyerahkan LB3 ke Pengumpul yang t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idak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memiliki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Jenis limbah B3 yang dikumpulkan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Sesuai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sesuai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Kontrak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kerjasama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AutoNum type="arabicPeriod"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Ada k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ontrak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kerjasama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antara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penghasil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pengumpul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AutoNum type="arabicPeriod"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Ada k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ontrak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kerjasama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pengumpul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pemanfaat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pengolah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penimbun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AutoNum type="arabicPeriod"/>
                      </a:pPr>
                      <a:r>
                        <a:rPr kumimoji="0" lang="id-ID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Penghasil limbah B3 memiliki salinan kontrak kerjasama antara pengumpul dengan pengelola akhir jenis limbah B3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id-ID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yang dihasilkan (pemanfaat/ pengolah/penimbun)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+mj-lt"/>
                        <a:buAutoNum type="arabicPeriod"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Penghasil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memiliki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kontrak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kerjasama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pengumpul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+mj-lt"/>
                        <a:buAutoNum type="arabicPeriod"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Pengumpul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memiliki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kontrak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kerjasama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pemanfaat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pengolah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penimbun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+mj-lt"/>
                        <a:buAutoNum type="arabicPeriod"/>
                      </a:pPr>
                      <a:r>
                        <a:rPr kumimoji="0" lang="id-ID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Penghasil limbah B3 tidak memiliki salinan kontrak kerjasama antara pengumpul dengan pengelola akhir jenis limbah B3 bersangkutan yang dihasilkan (peman- faat/pengolah/penimbu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n</a:t>
                      </a:r>
                      <a:r>
                        <a:rPr kumimoji="0" lang="id-ID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Masalah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pencemaran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dalam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masalah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pencemaran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lingkungan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Dalam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masalah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pencemaran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lingkungan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33979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LARANGAN BAGI PENGUMPUL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(PP 101/2014)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80728"/>
            <a:ext cx="8640960" cy="54726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Pengumpul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dilarang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pemanfaatan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pengolahan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limbah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sebagaian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limbah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B3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dikumpulkan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Pengumpul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dilarang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menyerahkan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limbah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B3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dikumpulkan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pengumpul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limbah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B3 yang lain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Pengumpul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dilarang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pencampuran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limbah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id-ID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8. </a:t>
            </a:r>
            <a:r>
              <a:rPr lang="en-US" sz="32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Pengelolaan</a:t>
            </a:r>
            <a:r>
              <a:rPr 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limbah</a:t>
            </a:r>
            <a:r>
              <a:rPr 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B3 </a:t>
            </a:r>
            <a:r>
              <a:rPr lang="en-US" sz="32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oleh</a:t>
            </a:r>
            <a:r>
              <a:rPr 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pihak</a:t>
            </a:r>
            <a:r>
              <a:rPr 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ke-3</a:t>
            </a:r>
            <a:br>
              <a:rPr 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id-ID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b.</a:t>
            </a:r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Pengolah</a:t>
            </a:r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Pemanfaat</a:t>
            </a:r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Penimbun</a:t>
            </a:r>
            <a:endParaRPr lang="en-US" sz="3200" dirty="0" smtClean="0">
              <a:ea typeface="MS PGothic" panose="020B0600070205080204" pitchFamily="34" charset="-128"/>
            </a:endParaRPr>
          </a:p>
        </p:txBody>
      </p:sp>
      <p:graphicFrame>
        <p:nvGraphicFramePr>
          <p:cNvPr id="3" name="Group 119"/>
          <p:cNvGraphicFramePr>
            <a:graphicFrameLocks noGrp="1"/>
          </p:cNvGraphicFramePr>
          <p:nvPr/>
        </p:nvGraphicFramePr>
        <p:xfrm>
          <a:off x="457200" y="1371600"/>
          <a:ext cx="8229600" cy="510580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8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BIRU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MERAH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HITAM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masih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berlaku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habis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masa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berlaku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, namun telah mengajukan perpanjangan izin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 memiliki izin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Jenis Limbah yang dikelola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Sesuai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berlaku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sesuai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Kontrak kerjasama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Memiliki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kontrak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kerjasama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penghasil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memiliki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kontrak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kerjasama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penghasil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Masalah pencemaran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masalah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pencemaran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lingkungan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masalah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pencemaran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lingkungan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573252" cy="79639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8. </a:t>
            </a:r>
            <a:r>
              <a:rPr lang="en-US" sz="2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Pengelolaan</a:t>
            </a:r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limbah</a:t>
            </a:r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B3 </a:t>
            </a:r>
            <a:r>
              <a:rPr lang="en-US" sz="2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pihak</a:t>
            </a:r>
            <a: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ke-3</a:t>
            </a:r>
            <a:br>
              <a:rPr lang="en-US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id-ID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Jasa</a:t>
            </a:r>
            <a:r>
              <a:rPr lang="en-US" sz="24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Pengangkutan</a:t>
            </a:r>
            <a:endParaRPr lang="en-US" sz="2800" dirty="0" smtClean="0">
              <a:ea typeface="MS PGothic" panose="020B0600070205080204" pitchFamily="34" charset="-128"/>
            </a:endParaRPr>
          </a:p>
        </p:txBody>
      </p:sp>
      <p:grpSp>
        <p:nvGrpSpPr>
          <p:cNvPr id="36867" name="Group 15"/>
          <p:cNvGrpSpPr/>
          <p:nvPr/>
        </p:nvGrpSpPr>
        <p:grpSpPr bwMode="auto">
          <a:xfrm>
            <a:off x="330820" y="906425"/>
            <a:ext cx="8574899" cy="5013324"/>
            <a:chOff x="312737" y="798508"/>
            <a:chExt cx="11664952" cy="5013329"/>
          </a:xfrm>
        </p:grpSpPr>
        <p:grpSp>
          <p:nvGrpSpPr>
            <p:cNvPr id="36868" name="Group 11"/>
            <p:cNvGrpSpPr/>
            <p:nvPr/>
          </p:nvGrpSpPr>
          <p:grpSpPr bwMode="auto">
            <a:xfrm>
              <a:off x="312737" y="798508"/>
              <a:ext cx="3651249" cy="5013329"/>
              <a:chOff x="484" y="503"/>
              <a:chExt cx="2300" cy="3158"/>
            </a:xfrm>
          </p:grpSpPr>
          <p:sp>
            <p:nvSpPr>
              <p:cNvPr id="36881" name="Rectangle 4"/>
              <p:cNvSpPr>
                <a:spLocks noChangeArrowheads="1"/>
              </p:cNvSpPr>
              <p:nvPr/>
            </p:nvSpPr>
            <p:spPr bwMode="gray">
              <a:xfrm rot="21280823">
                <a:off x="484" y="569"/>
                <a:ext cx="2144" cy="309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688" y="663"/>
                <a:ext cx="2096" cy="2879"/>
              </a:xfrm>
              <a:prstGeom prst="rect">
                <a:avLst/>
              </a:prstGeom>
              <a:gradFill flip="none" rotWithShape="1">
                <a:gsLst>
                  <a:gs pos="10000">
                    <a:srgbClr val="00009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gray">
              <a:xfrm>
                <a:off x="710" y="503"/>
                <a:ext cx="1979" cy="24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 b="1" dirty="0">
                  <a:solidFill>
                    <a:srgbClr val="000090"/>
                  </a:solidFill>
                  <a:latin typeface="+mn-lt"/>
                  <a:ea typeface="+mn-ea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0090"/>
                    </a:solidFill>
                    <a:latin typeface="+mn-lt"/>
                    <a:ea typeface="+mn-ea"/>
                  </a:rPr>
                  <a:t>BIRU</a:t>
                </a:r>
                <a:endParaRPr lang="en-US" sz="2400" b="1" dirty="0">
                  <a:solidFill>
                    <a:srgbClr val="000090"/>
                  </a:solidFill>
                  <a:latin typeface="+mn-lt"/>
                  <a:ea typeface="+mn-ea"/>
                </a:endParaRPr>
              </a:p>
              <a:p>
                <a:pPr marL="265430" indent="-26543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-US" sz="1400" dirty="0" err="1">
                    <a:solidFill>
                      <a:schemeClr val="bg1"/>
                    </a:solidFill>
                  </a:rPr>
                  <a:t>Memiliki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izin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Kementerian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Perhubungan</a:t>
                </a:r>
                <a:r>
                  <a:rPr lang="id-ID" sz="1400" dirty="0">
                    <a:solidFill>
                      <a:schemeClr val="bg1"/>
                    </a:solidFill>
                  </a:rPr>
                  <a:t> dan rekomendasi dari KLH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65430" indent="-26543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-US" sz="1400" dirty="0" err="1">
                    <a:solidFill>
                      <a:schemeClr val="bg1"/>
                    </a:solidFill>
                  </a:rPr>
                  <a:t>Limbah</a:t>
                </a:r>
                <a:r>
                  <a:rPr lang="en-US" sz="1400" dirty="0">
                    <a:solidFill>
                      <a:schemeClr val="bg1"/>
                    </a:solidFill>
                  </a:rPr>
                  <a:t> yang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diangkut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sesuai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dengan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rekomendasi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65430" indent="-26543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-US" sz="1400" dirty="0" err="1">
                    <a:solidFill>
                      <a:schemeClr val="bg1"/>
                    </a:solidFill>
                  </a:rPr>
                  <a:t>Alat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angkut</a:t>
                </a:r>
                <a:r>
                  <a:rPr lang="en-US" sz="1400" dirty="0">
                    <a:solidFill>
                      <a:schemeClr val="bg1"/>
                    </a:solidFill>
                  </a:rPr>
                  <a:t> yang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digunakan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sesuai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dengan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rekomendasi</a:t>
                </a:r>
                <a:r>
                  <a:rPr lang="en-US" sz="1400" dirty="0">
                    <a:solidFill>
                      <a:schemeClr val="bg1"/>
                    </a:solidFill>
                  </a:rPr>
                  <a:t>/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izin</a:t>
                </a:r>
                <a:endParaRPr lang="id-ID" sz="1400" dirty="0">
                  <a:solidFill>
                    <a:schemeClr val="bg1"/>
                  </a:solidFill>
                </a:endParaRPr>
              </a:p>
              <a:p>
                <a:pPr marL="265430" indent="-26543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id-ID" sz="1400" dirty="0">
                    <a:solidFill>
                      <a:schemeClr val="bg1"/>
                    </a:solidFill>
                  </a:rPr>
                  <a:t>Wilayah pengangkutan sesuai dengan rekomendasi/izin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869" name="Group 12"/>
            <p:cNvGrpSpPr/>
            <p:nvPr/>
          </p:nvGrpSpPr>
          <p:grpSpPr bwMode="auto">
            <a:xfrm>
              <a:off x="4370388" y="808038"/>
              <a:ext cx="3665538" cy="4976814"/>
              <a:chOff x="3040" y="509"/>
              <a:chExt cx="2309" cy="3135"/>
            </a:xfrm>
          </p:grpSpPr>
          <p:sp>
            <p:nvSpPr>
              <p:cNvPr id="36876" name="Rectangle 8"/>
              <p:cNvSpPr>
                <a:spLocks noChangeArrowheads="1"/>
              </p:cNvSpPr>
              <p:nvPr/>
            </p:nvSpPr>
            <p:spPr bwMode="gray">
              <a:xfrm rot="301233">
                <a:off x="3205" y="509"/>
                <a:ext cx="2144" cy="313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/>
            </p:nvSpPr>
            <p:spPr bwMode="gray">
              <a:xfrm>
                <a:off x="3040" y="618"/>
                <a:ext cx="2096" cy="2928"/>
              </a:xfrm>
              <a:prstGeom prst="rect">
                <a:avLst/>
              </a:prstGeom>
              <a:gradFill flip="none" rotWithShape="1">
                <a:gsLst>
                  <a:gs pos="1000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gray">
              <a:xfrm>
                <a:off x="3097" y="618"/>
                <a:ext cx="1982" cy="30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MERAH</a:t>
                </a:r>
                <a:endParaRPr lang="en-US" sz="2000" b="1" dirty="0">
                  <a:solidFill>
                    <a:srgbClr val="FF0000"/>
                  </a:solidFill>
                  <a:latin typeface="+mn-lt"/>
                  <a:ea typeface="+mn-ea"/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-US" sz="1400" dirty="0" err="1" smtClean="0">
                    <a:solidFill>
                      <a:schemeClr val="bg1"/>
                    </a:solidFill>
                  </a:rPr>
                  <a:t>Izin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pengangkutan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habis</a:t>
                </a:r>
                <a:r>
                  <a:rPr lang="en-US" sz="1400" dirty="0">
                    <a:solidFill>
                      <a:schemeClr val="bg1"/>
                    </a:solidFill>
                  </a:rPr>
                  <a:t> masa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berlaku</a:t>
                </a:r>
                <a:r>
                  <a:rPr lang="id-ID" sz="1400" dirty="0">
                    <a:solidFill>
                      <a:schemeClr val="bg1"/>
                    </a:solidFill>
                  </a:rPr>
                  <a:t>, namun telah mengajukan perpanjangan izin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id-ID" sz="1400" dirty="0">
                    <a:solidFill>
                      <a:schemeClr val="bg1"/>
                    </a:solidFill>
                  </a:rPr>
                  <a:t>Pengangkut tidak memiliki rekomendasi pengangkutan limbah B3 dari KLH</a:t>
                </a:r>
                <a:endParaRPr lang="id-ID" sz="1400" dirty="0">
                  <a:solidFill>
                    <a:schemeClr val="bg1"/>
                  </a:solidFill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-US" sz="1400" dirty="0" err="1">
                    <a:solidFill>
                      <a:schemeClr val="bg1"/>
                    </a:solidFill>
                  </a:rPr>
                  <a:t>Jenis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limbah</a:t>
                </a:r>
                <a:r>
                  <a:rPr lang="en-US" sz="1400" dirty="0">
                    <a:solidFill>
                      <a:schemeClr val="bg1"/>
                    </a:solidFill>
                  </a:rPr>
                  <a:t> B3 yang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diangkut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tidak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sesuai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rekomendasi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izin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-US" sz="1400" dirty="0" err="1">
                    <a:solidFill>
                      <a:schemeClr val="bg1"/>
                    </a:solidFill>
                  </a:rPr>
                  <a:t>Alat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angkut</a:t>
                </a:r>
                <a:r>
                  <a:rPr lang="en-US" sz="1400" dirty="0">
                    <a:solidFill>
                      <a:schemeClr val="bg1"/>
                    </a:solidFill>
                  </a:rPr>
                  <a:t> yang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digunakan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tidak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sesuai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dengan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rekomendasi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id-ID" sz="1400" dirty="0">
                    <a:solidFill>
                      <a:schemeClr val="bg1"/>
                    </a:solidFill>
                  </a:rPr>
                  <a:t>Wilayah pengangkutan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tidak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id-ID" sz="1400" dirty="0">
                    <a:solidFill>
                      <a:schemeClr val="bg1"/>
                    </a:solidFill>
                  </a:rPr>
                  <a:t>sesuai dengan rekomendasi/izin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870" name="Group 12"/>
            <p:cNvGrpSpPr/>
            <p:nvPr/>
          </p:nvGrpSpPr>
          <p:grpSpPr bwMode="auto">
            <a:xfrm>
              <a:off x="8537576" y="1045110"/>
              <a:ext cx="3440113" cy="4741863"/>
              <a:chOff x="3196" y="657"/>
              <a:chExt cx="2167" cy="2987"/>
            </a:xfrm>
          </p:grpSpPr>
          <p:sp>
            <p:nvSpPr>
              <p:cNvPr id="36871" name="Rectangle 8"/>
              <p:cNvSpPr>
                <a:spLocks noChangeArrowheads="1"/>
              </p:cNvSpPr>
              <p:nvPr/>
            </p:nvSpPr>
            <p:spPr bwMode="gray">
              <a:xfrm rot="301233">
                <a:off x="3196" y="657"/>
                <a:ext cx="2144" cy="2987"/>
              </a:xfrm>
              <a:prstGeom prst="rect">
                <a:avLst/>
              </a:prstGeom>
              <a:gradFill flip="none" rotWithShape="1">
                <a:gsLst>
                  <a:gs pos="0">
                    <a:srgbClr val="EAEAEA">
                      <a:shade val="30000"/>
                      <a:satMod val="115000"/>
                    </a:srgbClr>
                  </a:gs>
                  <a:gs pos="50000">
                    <a:srgbClr val="EAEAEA">
                      <a:shade val="67500"/>
                      <a:satMod val="115000"/>
                    </a:srgbClr>
                  </a:gs>
                  <a:gs pos="100000">
                    <a:srgbClr val="EAEAEA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gray">
              <a:xfrm>
                <a:off x="3267" y="723"/>
                <a:ext cx="2096" cy="279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tint val="66000"/>
                      <a:satMod val="160000"/>
                    </a:schemeClr>
                  </a:gs>
                  <a:gs pos="50000">
                    <a:schemeClr val="bg1">
                      <a:tint val="44500"/>
                      <a:satMod val="160000"/>
                    </a:schemeClr>
                  </a:gs>
                  <a:gs pos="100000">
                    <a:schemeClr val="bg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gray">
              <a:xfrm>
                <a:off x="3325" y="860"/>
                <a:ext cx="1982" cy="13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  <a:ea typeface="+mn-ea"/>
                  </a:rPr>
                  <a:t>HITAM</a:t>
                </a:r>
                <a:endParaRPr lang="id-ID" sz="2400" b="1" dirty="0" smtClean="0">
                  <a:solidFill>
                    <a:schemeClr val="bg1"/>
                  </a:solidFill>
                  <a:latin typeface="+mn-lt"/>
                  <a:ea typeface="+mn-ea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 dirty="0">
                  <a:solidFill>
                    <a:schemeClr val="bg1"/>
                  </a:solidFill>
                  <a:latin typeface="+mn-lt"/>
                  <a:ea typeface="+mn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ea typeface="+mn-ea"/>
                  </a:rPr>
                  <a:t>Jasa</a:t>
                </a:r>
                <a:r>
                  <a:rPr lang="en-US" dirty="0" smtClean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Pengangkutan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limbah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ea typeface="+mn-ea"/>
                  </a:rPr>
                  <a:t> B3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tidak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memiliki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izin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dari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Kementerian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ea typeface="+mn-ea"/>
                  </a:rPr>
                  <a:t>Perhubungan</a:t>
                </a:r>
                <a:endParaRPr lang="en-US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6" name="Rounded Rectangle 15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7" name="Picture 16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9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PERATURAN PENGELOLAAN LIMBAH B3</a:t>
            </a:r>
            <a:endParaRPr lang="en-US" sz="320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692696"/>
          <a:ext cx="8229600" cy="552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65"/>
                <a:gridCol w="5638035"/>
              </a:tblGrid>
              <a:tr h="419477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PERATURAN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TENTANG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98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PermenLH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30/2009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NSPK (Norma, Standar, Prosedur, Kriteria) Pengelolaan Limbah B3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</a:tr>
              <a:tr h="581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PermenLH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33/2009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Cara Pemulihan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ontaminasi Limbah B3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60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PermenLH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Simbol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Label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Limbah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</a:tr>
              <a:tr h="609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Ka.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Bapedal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01/BAPEDAL/09/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Cara &amp; Persyaratan Teknis Penyimpanan &amp; Pengumpulan Limbah B3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609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Ka.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Bapedal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02/BAPEDAL/09/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Limbah B3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609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Ka.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Bapedal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03/BAPEDAL/09/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Persyaratan Teknis Pengolahan Limbah B3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609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Ka.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Bapedal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04/BAPEDAL/09/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Cara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Penimbunan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Bekas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Penimbunan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</a:tr>
              <a:tr h="609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Ka.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Bapedal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02/BAPEDAL/01/98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Laksana Pengawasan Pengelolaan Limbah B3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4056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+mn-lt"/>
              </a:rPr>
              <a:t>8. </a:t>
            </a:r>
            <a:r>
              <a:rPr lang="en-US" sz="2800" b="1" dirty="0" err="1">
                <a:latin typeface="+mn-lt"/>
              </a:rPr>
              <a:t>Pengelolaan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limbah</a:t>
            </a:r>
            <a:r>
              <a:rPr lang="en-US" sz="2800" b="1" dirty="0">
                <a:latin typeface="+mn-lt"/>
              </a:rPr>
              <a:t> B3 </a:t>
            </a:r>
            <a:r>
              <a:rPr lang="en-US" sz="2800" b="1" dirty="0" err="1">
                <a:latin typeface="+mn-lt"/>
              </a:rPr>
              <a:t>oleh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pihak</a:t>
            </a:r>
            <a:r>
              <a:rPr lang="en-US" sz="2800" b="1" dirty="0">
                <a:latin typeface="+mn-lt"/>
              </a:rPr>
              <a:t> ke-3</a:t>
            </a:r>
            <a:endParaRPr lang="en-US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198" y="141850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id-ID" sz="2400" dirty="0" smtClean="0"/>
              <a:t>Rekomendasi </a:t>
            </a:r>
            <a:r>
              <a:rPr lang="id-ID" sz="2400" dirty="0"/>
              <a:t>pengangkutan limbah B3 dikeluarkan oleh KLH dengan masa berlaku rekomendasi 1 (satu) tahun</a:t>
            </a:r>
            <a:endParaRPr lang="id-ID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 smtClean="0"/>
              <a:t>Izin pengan</a:t>
            </a:r>
            <a:r>
              <a:rPr lang="en-US" sz="2400" dirty="0" smtClean="0"/>
              <a:t>g</a:t>
            </a:r>
            <a:r>
              <a:rPr lang="id-ID" sz="2400" dirty="0" smtClean="0"/>
              <a:t>kutan </a:t>
            </a:r>
            <a:r>
              <a:rPr lang="id-ID" sz="2400" dirty="0"/>
              <a:t>dikeluarkan oleh </a:t>
            </a:r>
            <a:r>
              <a:rPr lang="id-ID" sz="2400" dirty="0" smtClean="0"/>
              <a:t>Kementerian Perhubungan</a:t>
            </a:r>
            <a:endParaRPr lang="id-ID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/>
              <a:t>Dalam rekomendasi KLH ditetapkan kode manifest bagi pengangkut </a:t>
            </a:r>
            <a:endParaRPr lang="id-ID" sz="2400" dirty="0"/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/>
              <a:t>Dalam rekomendasi dan izin pengangkutan tertera hal-hal sebagai berikut:</a:t>
            </a:r>
            <a:endParaRPr lang="id-ID" sz="2400" dirty="0"/>
          </a:p>
          <a:p>
            <a:pPr marL="857250" lvl="1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id-ID" sz="2400" dirty="0"/>
              <a:t>Jenis limbah B3 yang diangkut</a:t>
            </a:r>
            <a:endParaRPr lang="id-ID" sz="2400" dirty="0"/>
          </a:p>
          <a:p>
            <a:pPr marL="857250" lvl="1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400" dirty="0"/>
              <a:t>A</a:t>
            </a:r>
            <a:r>
              <a:rPr lang="id-ID" sz="2400" dirty="0"/>
              <a:t>lat angkut limbah B3</a:t>
            </a:r>
            <a:r>
              <a:rPr lang="en-US" sz="2400" dirty="0"/>
              <a:t> (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polisi</a:t>
            </a:r>
            <a:r>
              <a:rPr lang="en-US" sz="2400" dirty="0"/>
              <a:t> </a:t>
            </a:r>
            <a:r>
              <a:rPr lang="en-US" sz="2400" dirty="0" err="1"/>
              <a:t>kendaraan</a:t>
            </a:r>
            <a:r>
              <a:rPr lang="en-US" sz="2400" dirty="0"/>
              <a:t>)</a:t>
            </a:r>
            <a:endParaRPr lang="id-ID" sz="2400" dirty="0"/>
          </a:p>
          <a:p>
            <a:pPr marL="857250" lvl="1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id-ID" sz="2400" dirty="0"/>
              <a:t>Wilayah pengangkutan limbah B3</a:t>
            </a:r>
            <a:endParaRPr lang="en-US" sz="2400" dirty="0"/>
          </a:p>
          <a:p>
            <a:pPr marL="857250" lvl="1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400" dirty="0"/>
              <a:t>Masa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rekomendasi</a:t>
            </a:r>
            <a:endParaRPr lang="id-ID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687882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prstClr val="white"/>
                </a:solidFill>
                <a:latin typeface="Calibri" panose="020F0502020204030204"/>
              </a:rPr>
              <a:t>8.</a:t>
            </a:r>
            <a:r>
              <a:rPr lang="en-US" sz="3200" dirty="0" smtClean="0">
                <a:latin typeface="Calibri" panose="020F0502020204030204"/>
              </a:rPr>
              <a:t>3</a:t>
            </a:r>
            <a:r>
              <a:rPr lang="en-US" sz="3200" dirty="0">
                <a:latin typeface="Calibri" panose="020F0502020204030204"/>
              </a:rPr>
              <a:t>. </a:t>
            </a:r>
            <a:r>
              <a:rPr lang="en-US" sz="3200" dirty="0" err="1">
                <a:latin typeface="Calibri" panose="020F0502020204030204"/>
              </a:rPr>
              <a:t>Jasa</a:t>
            </a:r>
            <a:r>
              <a:rPr lang="en-US" sz="3200" dirty="0">
                <a:latin typeface="Calibri" panose="020F0502020204030204"/>
              </a:rPr>
              <a:t> </a:t>
            </a:r>
            <a:r>
              <a:rPr lang="en-US" sz="3200" dirty="0" err="1">
                <a:latin typeface="Calibri" panose="020F0502020204030204"/>
              </a:rPr>
              <a:t>Pengangkutan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1600" b="1" dirty="0" smtClean="0">
                <a:solidFill>
                  <a:schemeClr val="tx1"/>
                </a:solidFill>
              </a:rPr>
              <a:t>2014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916"/>
            <a:ext cx="7886700" cy="96588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id-ID" sz="3600" b="1" dirty="0" smtClean="0"/>
              <a:t>PENGANGKUTAN LIMBAH B3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(PP 101/2014)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5384"/>
            <a:ext cx="7886700" cy="4350205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d-ID" dirty="0"/>
              <a:t>Pengangkutan Limbah B3 wajib dilakukan dengan menggunakan </a:t>
            </a:r>
            <a:r>
              <a:rPr lang="id-ID" b="1" dirty="0"/>
              <a:t>alat angkut yang tertutup</a:t>
            </a:r>
            <a:r>
              <a:rPr lang="id-ID" dirty="0"/>
              <a:t> untuk </a:t>
            </a:r>
            <a:r>
              <a:rPr lang="id-ID" b="1" dirty="0"/>
              <a:t>Limbah B3 kategori 1</a:t>
            </a:r>
            <a:r>
              <a:rPr lang="id-ID" dirty="0"/>
              <a:t>.</a:t>
            </a:r>
            <a:endParaRPr lang="id-ID" sz="2600" dirty="0"/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1793240" algn="l"/>
              </a:tabLst>
            </a:pPr>
            <a:r>
              <a:rPr lang="id-ID" dirty="0"/>
              <a:t>Pengangkutan Limbah B3 dapat dilakukan dengan menggunakan </a:t>
            </a:r>
            <a:r>
              <a:rPr lang="id-ID" b="1" dirty="0"/>
              <a:t>alat angkut yang terbuka </a:t>
            </a:r>
            <a:r>
              <a:rPr lang="id-ID" dirty="0"/>
              <a:t>untuk </a:t>
            </a:r>
            <a:r>
              <a:rPr lang="id-ID" b="1" dirty="0"/>
              <a:t>Limbah B3 kategori </a:t>
            </a:r>
            <a:r>
              <a:rPr lang="id-ID" b="1" dirty="0" smtClean="0"/>
              <a:t>2</a:t>
            </a:r>
            <a:r>
              <a:rPr lang="id-ID" dirty="0" smtClean="0"/>
              <a:t>.</a:t>
            </a:r>
            <a:endParaRPr lang="id-ID" dirty="0" smtClean="0"/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1793240" algn="l"/>
              </a:tabLst>
            </a:pPr>
            <a:r>
              <a:rPr lang="id-ID" dirty="0" smtClean="0"/>
              <a:t>Pengangkutan </a:t>
            </a:r>
            <a:r>
              <a:rPr lang="id-ID" dirty="0"/>
              <a:t>Limbah B3 wajib </a:t>
            </a:r>
            <a:r>
              <a:rPr lang="id-ID" dirty="0" smtClean="0"/>
              <a:t>memiliki:</a:t>
            </a:r>
            <a:endParaRPr lang="id-ID" sz="2400" dirty="0"/>
          </a:p>
          <a:p>
            <a:pPr marL="801370" lvl="1" indent="-344170" algn="just">
              <a:buFont typeface="Wingdings 2" panose="05020102010507070707" pitchFamily="18" charset="2"/>
              <a:buChar char="²"/>
              <a:tabLst>
                <a:tab pos="1793240" algn="l"/>
              </a:tabLst>
            </a:pPr>
            <a:r>
              <a:rPr lang="id-ID" dirty="0" smtClean="0"/>
              <a:t>rekomendasi </a:t>
            </a:r>
            <a:r>
              <a:rPr lang="id-ID" dirty="0"/>
              <a:t>Pengangkutan Limbah B3; </a:t>
            </a:r>
            <a:r>
              <a:rPr lang="id-ID" dirty="0" smtClean="0"/>
              <a:t>dan</a:t>
            </a:r>
            <a:endParaRPr lang="id-ID" sz="1600" dirty="0"/>
          </a:p>
          <a:p>
            <a:pPr marL="801370" lvl="1" indent="-344170" algn="just">
              <a:buFont typeface="Wingdings 2" panose="05020102010507070707" pitchFamily="18" charset="2"/>
              <a:buChar char="²"/>
              <a:tabLst>
                <a:tab pos="1793240" algn="l"/>
              </a:tabLst>
            </a:pPr>
            <a:r>
              <a:rPr lang="id-ID" dirty="0" smtClean="0"/>
              <a:t>izin </a:t>
            </a:r>
            <a:r>
              <a:rPr lang="id-ID" dirty="0"/>
              <a:t>Pengangkutan Limbah </a:t>
            </a:r>
            <a:r>
              <a:rPr lang="id-ID" dirty="0" smtClean="0"/>
              <a:t>B3.</a:t>
            </a:r>
            <a:endParaRPr lang="id-ID" sz="1600" dirty="0"/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1793240" algn="l"/>
              </a:tabLst>
            </a:pPr>
            <a:r>
              <a:rPr lang="id-ID" dirty="0" smtClean="0"/>
              <a:t>Rekomendasi </a:t>
            </a:r>
            <a:r>
              <a:rPr lang="id-ID" dirty="0"/>
              <a:t>Pengangkutan Limbah B3 </a:t>
            </a:r>
            <a:r>
              <a:rPr lang="id-ID" dirty="0" smtClean="0"/>
              <a:t>menjadi </a:t>
            </a:r>
            <a:r>
              <a:rPr lang="id-ID" dirty="0"/>
              <a:t>dasar diterbitkannya izin Pengangkutan Limbah B3 oleh </a:t>
            </a:r>
            <a:r>
              <a:rPr lang="id-ID" dirty="0" smtClean="0"/>
              <a:t>Menteri Perhubungan.</a:t>
            </a:r>
            <a:endParaRPr lang="id-ID" sz="2400" dirty="0"/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1793240" algn="l"/>
              </a:tabLst>
            </a:pPr>
            <a:r>
              <a:rPr lang="id-ID" dirty="0" smtClean="0"/>
              <a:t>Rekomendasi </a:t>
            </a:r>
            <a:r>
              <a:rPr lang="id-ID" dirty="0"/>
              <a:t>Pengangkutan Limbah B3 </a:t>
            </a:r>
            <a:r>
              <a:rPr lang="id-ID" dirty="0" smtClean="0"/>
              <a:t>diterbitkan </a:t>
            </a:r>
            <a:r>
              <a:rPr lang="id-ID" dirty="0"/>
              <a:t>oleh Menteri </a:t>
            </a:r>
            <a:r>
              <a:rPr lang="id-ID" dirty="0" smtClean="0"/>
              <a:t>Lingkungan Hidup dan Kehutanan.</a:t>
            </a:r>
            <a:endParaRPr lang="id-ID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337A-DD22-46E9-AEE4-33F2DA76A486}" type="slidenum">
              <a:rPr lang="id-ID" smtClean="0"/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3225" indent="-403225">
              <a:buFont typeface="Wingdings" panose="05000000000000000000" pitchFamily="2" charset="2"/>
              <a:buChar char="ü"/>
            </a:pPr>
            <a:r>
              <a:rPr lang="id-ID" dirty="0" smtClean="0"/>
              <a:t>Pengangkutan Limbah B3 wajib disertai dengan manifes Pengangkutan Limbah B3</a:t>
            </a:r>
            <a:endParaRPr lang="id-ID" dirty="0" smtClean="0"/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id-ID" dirty="0" smtClean="0"/>
              <a:t>Pengangkut </a:t>
            </a:r>
            <a:r>
              <a:rPr lang="id-ID" dirty="0"/>
              <a:t>Limbah B3 wajib dilakukan </a:t>
            </a:r>
            <a:r>
              <a:rPr lang="id-ID" dirty="0" smtClean="0"/>
              <a:t>oleh </a:t>
            </a:r>
            <a:r>
              <a:rPr lang="id-ID" b="1" dirty="0" smtClean="0"/>
              <a:t>badan usaha berbadan hukum </a:t>
            </a:r>
            <a:r>
              <a:rPr lang="id-ID" dirty="0" smtClean="0"/>
              <a:t>(PT, Koperasi, Yayasan) </a:t>
            </a:r>
            <a:r>
              <a:rPr lang="id-ID" dirty="0" smtClean="0">
                <a:sym typeface="Wingdings" panose="05000000000000000000" pitchFamily="2" charset="2"/>
              </a:rPr>
              <a:t> tidak termasuk CV, NV, UD</a:t>
            </a:r>
            <a:r>
              <a:rPr lang="id-ID" dirty="0" smtClean="0"/>
              <a:t>. </a:t>
            </a:r>
            <a:r>
              <a:rPr lang="id-ID" dirty="0" smtClean="0">
                <a:sym typeface="Wingdings" panose="05000000000000000000" pitchFamily="2" charset="2"/>
              </a:rPr>
              <a:t> cirinya terdaftar sebagai badan hukum di </a:t>
            </a:r>
            <a:r>
              <a:rPr lang="id-ID" dirty="0" err="1" smtClean="0">
                <a:sym typeface="Wingdings" panose="05000000000000000000" pitchFamily="2" charset="2"/>
              </a:rPr>
              <a:t>Kementerian</a:t>
            </a:r>
            <a:r>
              <a:rPr lang="id-ID" dirty="0" smtClean="0">
                <a:sym typeface="Wingdings" panose="05000000000000000000" pitchFamily="2" charset="2"/>
              </a:rPr>
              <a:t> Hukum dan HAM</a:t>
            </a:r>
            <a:endParaRPr lang="id-ID" sz="2600" dirty="0"/>
          </a:p>
          <a:p>
            <a:pPr marL="403225" indent="-403225">
              <a:buFont typeface="Wingdings" panose="05000000000000000000" pitchFamily="2" charset="2"/>
              <a:buChar char="ü"/>
              <a:tabLst>
                <a:tab pos="1793240" algn="l"/>
              </a:tabLst>
            </a:pPr>
            <a:r>
              <a:rPr lang="id-ID" dirty="0" smtClean="0"/>
              <a:t>Dasar Hukum:</a:t>
            </a:r>
            <a:endParaRPr lang="id-ID" sz="2400" dirty="0"/>
          </a:p>
          <a:p>
            <a:pPr marL="801370" lvl="1" indent="-344170">
              <a:buFont typeface="Wingdings 2" panose="05020102010507070707" pitchFamily="18" charset="2"/>
              <a:buChar char="²"/>
              <a:tabLst>
                <a:tab pos="1793240" algn="l"/>
              </a:tabLst>
            </a:pPr>
            <a:r>
              <a:rPr lang="id-ID" dirty="0" smtClean="0"/>
              <a:t>UU 22 Tahun 2009 tentang Lalu Lintas dan Angkutan Jalan;</a:t>
            </a:r>
            <a:endParaRPr lang="id-ID" dirty="0" smtClean="0"/>
          </a:p>
          <a:p>
            <a:pPr marL="801370" lvl="1" indent="-344170">
              <a:buFont typeface="Wingdings 2" panose="05020102010507070707" pitchFamily="18" charset="2"/>
              <a:buChar char="²"/>
              <a:tabLst>
                <a:tab pos="1793240" algn="l"/>
              </a:tabLst>
            </a:pPr>
            <a:r>
              <a:rPr lang="id-ID" dirty="0" smtClean="0"/>
              <a:t>PP 74 Tahun 2014; dan</a:t>
            </a:r>
            <a:endParaRPr lang="id-ID" sz="1600" dirty="0"/>
          </a:p>
          <a:p>
            <a:pPr marL="801370" lvl="1" indent="-344170">
              <a:buFont typeface="Wingdings 2" panose="05020102010507070707" pitchFamily="18" charset="2"/>
              <a:buChar char="²"/>
              <a:tabLst>
                <a:tab pos="1793240" algn="l"/>
              </a:tabLst>
            </a:pPr>
            <a:r>
              <a:rPr lang="id-ID" dirty="0" smtClean="0"/>
              <a:t>PP 101 Tahun 2014 tentang Pengelolaan Limbah B3.</a:t>
            </a:r>
            <a:endParaRPr lang="id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337A-DD22-46E9-AEE4-33F2DA76A486}" type="slidenum">
              <a:rPr lang="id-ID" smtClean="0"/>
            </a:fld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96588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id-ID" sz="3600" b="1" dirty="0" smtClean="0"/>
              <a:t>PENGANGKUTAN LIMBAH B3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(PP 101/2014)</a:t>
            </a:r>
            <a:endParaRPr lang="id-ID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id-ID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8.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Pengelolaan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limbah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B3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oleh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pihak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ke-3</a:t>
            </a:r>
            <a:br>
              <a:rPr lang="en-US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id-ID" sz="36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d</a:t>
            </a:r>
            <a:r>
              <a:rPr lang="en-US" altLang="id-ID" sz="3200" b="1" dirty="0" smtClean="0">
                <a:solidFill>
                  <a:schemeClr val="bg1"/>
                </a:solidFill>
                <a:ea typeface="MS PGothic" panose="020B0600070205080204" pitchFamily="34" charset="-128"/>
                <a:hlinkClick r:id="rId1" action="ppaction://hlinksldjump"/>
              </a:rPr>
              <a:t>. </a:t>
            </a:r>
            <a:r>
              <a:rPr lang="en-US" altLang="id-ID" sz="3200" b="1" dirty="0" err="1">
                <a:solidFill>
                  <a:schemeClr val="bg1"/>
                </a:solidFill>
                <a:ea typeface="MS PGothic" panose="020B0600070205080204" pitchFamily="34" charset="-128"/>
                <a:hlinkClick r:id="rId1" action="ppaction://hlinksldjump"/>
              </a:rPr>
              <a:t>Dokumen</a:t>
            </a:r>
            <a:r>
              <a:rPr lang="en-US" altLang="id-ID" sz="3200" b="1" dirty="0">
                <a:solidFill>
                  <a:schemeClr val="bg1"/>
                </a:solidFill>
                <a:ea typeface="MS PGothic" panose="020B0600070205080204" pitchFamily="34" charset="-128"/>
                <a:hlinkClick r:id="rId1" action="ppaction://hlinksldjump"/>
              </a:rPr>
              <a:t> </a:t>
            </a:r>
            <a:r>
              <a:rPr lang="en-US" altLang="id-ID" sz="3200" b="1" dirty="0" err="1">
                <a:solidFill>
                  <a:schemeClr val="bg1"/>
                </a:solidFill>
                <a:ea typeface="MS PGothic" panose="020B0600070205080204" pitchFamily="34" charset="-128"/>
                <a:hlinkClick r:id="rId1" action="ppaction://hlinksldjump"/>
              </a:rPr>
              <a:t>Limbah</a:t>
            </a:r>
            <a:r>
              <a:rPr lang="en-US" altLang="id-ID" sz="3200" b="1" dirty="0">
                <a:solidFill>
                  <a:schemeClr val="bg1"/>
                </a:solidFill>
                <a:ea typeface="MS PGothic" panose="020B0600070205080204" pitchFamily="34" charset="-128"/>
                <a:hlinkClick r:id="rId1" action="ppaction://hlinksldjump"/>
              </a:rPr>
              <a:t> B3 (Manifest)</a:t>
            </a:r>
            <a:endParaRPr lang="en-US" sz="3600" b="1" dirty="0" smtClean="0">
              <a:ea typeface="MS PGothic" panose="020B0600070205080204" pitchFamily="34" charset="-12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1600" b="1" dirty="0" smtClean="0">
                <a:solidFill>
                  <a:schemeClr val="tx1"/>
                </a:solidFill>
              </a:rPr>
              <a:t>2014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9" name="Picture 48" descr="PROP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7"/>
          <p:cNvGrpSpPr/>
          <p:nvPr/>
        </p:nvGrpSpPr>
        <p:grpSpPr bwMode="auto">
          <a:xfrm>
            <a:off x="914400" y="1172496"/>
            <a:ext cx="7113984" cy="4848287"/>
            <a:chOff x="1143000" y="2057400"/>
            <a:chExt cx="6888163" cy="3697288"/>
          </a:xfrm>
        </p:grpSpPr>
        <p:grpSp>
          <p:nvGrpSpPr>
            <p:cNvPr id="51" name="Group 95"/>
            <p:cNvGrpSpPr/>
            <p:nvPr/>
          </p:nvGrpSpPr>
          <p:grpSpPr bwMode="auto">
            <a:xfrm>
              <a:off x="1143000" y="2057400"/>
              <a:ext cx="2163763" cy="3697288"/>
              <a:chOff x="720" y="1296"/>
              <a:chExt cx="1363" cy="2329"/>
            </a:xfrm>
          </p:grpSpPr>
          <p:sp>
            <p:nvSpPr>
              <p:cNvPr id="77" name="AutoShape 52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2135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AutoShape 53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2011"/>
              </a:xfrm>
              <a:prstGeom prst="roundRect">
                <a:avLst>
                  <a:gd name="adj" fmla="val 16667"/>
                </a:avLst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AutoShape 54"/>
              <p:cNvSpPr>
                <a:spLocks noChangeArrowheads="1"/>
              </p:cNvSpPr>
              <p:nvPr/>
            </p:nvSpPr>
            <p:spPr bwMode="gray">
              <a:xfrm>
                <a:off x="752" y="2795"/>
                <a:ext cx="1304" cy="447"/>
              </a:xfrm>
              <a:prstGeom prst="roundRect">
                <a:avLst>
                  <a:gd name="adj" fmla="val 50000"/>
                </a:avLst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AutoShape 55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grpSp>
            <p:nvGrpSpPr>
              <p:cNvPr id="81" name="Group 58"/>
              <p:cNvGrpSpPr/>
              <p:nvPr/>
            </p:nvGrpSpPr>
            <p:grpSpPr bwMode="auto">
              <a:xfrm>
                <a:off x="954" y="1296"/>
                <a:ext cx="945" cy="426"/>
                <a:chOff x="901" y="582"/>
                <a:chExt cx="1559" cy="703"/>
              </a:xfrm>
            </p:grpSpPr>
            <p:sp>
              <p:nvSpPr>
                <p:cNvPr id="8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8" name="Oval 63"/>
                <p:cNvSpPr>
                  <a:spLocks noChangeArrowheads="1"/>
                </p:cNvSpPr>
                <p:nvPr/>
              </p:nvSpPr>
              <p:spPr bwMode="gray">
                <a:xfrm>
                  <a:off x="901" y="613"/>
                  <a:ext cx="1559" cy="6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82" name="Text Box 64"/>
              <p:cNvSpPr txBox="1">
                <a:spLocks noChangeArrowheads="1"/>
              </p:cNvSpPr>
              <p:nvPr/>
            </p:nvSpPr>
            <p:spPr bwMode="gray">
              <a:xfrm>
                <a:off x="1134" y="1354"/>
                <a:ext cx="5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id-ID" sz="2400" b="1">
                    <a:solidFill>
                      <a:srgbClr val="0070C0"/>
                    </a:solidFill>
                    <a:latin typeface="Calibri" panose="020F0502020204030204" pitchFamily="34" charset="0"/>
                  </a:rPr>
                  <a:t>BIRU</a:t>
                </a:r>
                <a:endParaRPr lang="en-US" altLang="id-ID" sz="2400" b="1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Text Box 65"/>
              <p:cNvSpPr txBox="1">
                <a:spLocks noChangeArrowheads="1"/>
              </p:cNvSpPr>
              <p:nvPr/>
            </p:nvSpPr>
            <p:spPr bwMode="gray">
              <a:xfrm>
                <a:off x="768" y="1776"/>
                <a:ext cx="1296" cy="1008"/>
              </a:xfrm>
              <a:prstGeom prst="rect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id-ID" sz="1400">
                    <a:solidFill>
                      <a:srgbClr val="FFFFFF"/>
                    </a:solidFill>
                    <a:latin typeface="Verdana" panose="020B0604030504040204" pitchFamily="34" charset="0"/>
                  </a:rPr>
                  <a:t>Manifest limbah B3 dan cara pengisian sesuai dengan ketentuan Kep. Ka. Bapedal Nomor: Kep-02/Bapedal/ 09/1995</a:t>
                </a:r>
                <a:endParaRPr lang="en-US" altLang="id-ID" sz="1400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2" name="Group 96"/>
            <p:cNvGrpSpPr/>
            <p:nvPr/>
          </p:nvGrpSpPr>
          <p:grpSpPr bwMode="auto">
            <a:xfrm>
              <a:off x="3505200" y="2057400"/>
              <a:ext cx="2163763" cy="3697288"/>
              <a:chOff x="2208" y="1296"/>
              <a:chExt cx="1363" cy="2329"/>
            </a:xfrm>
          </p:grpSpPr>
          <p:sp>
            <p:nvSpPr>
              <p:cNvPr id="66" name="AutoShape 67"/>
              <p:cNvSpPr>
                <a:spLocks noChangeArrowheads="1"/>
              </p:cNvSpPr>
              <p:nvPr/>
            </p:nvSpPr>
            <p:spPr bwMode="gray">
              <a:xfrm>
                <a:off x="2208" y="1490"/>
                <a:ext cx="1363" cy="2135"/>
              </a:xfrm>
              <a:prstGeom prst="roundRect">
                <a:avLst>
                  <a:gd name="adj" fmla="val 17509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AutoShape 68"/>
              <p:cNvSpPr>
                <a:spLocks noChangeArrowheads="1"/>
              </p:cNvSpPr>
              <p:nvPr/>
            </p:nvSpPr>
            <p:spPr bwMode="gray">
              <a:xfrm>
                <a:off x="2229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AutoShape 69"/>
              <p:cNvSpPr>
                <a:spLocks noChangeArrowheads="1"/>
              </p:cNvSpPr>
              <p:nvPr/>
            </p:nvSpPr>
            <p:spPr bwMode="gray"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solidFill>
                <a:srgbClr val="841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AutoShape 70"/>
              <p:cNvSpPr>
                <a:spLocks noChangeArrowheads="1"/>
              </p:cNvSpPr>
              <p:nvPr/>
            </p:nvSpPr>
            <p:spPr bwMode="gray">
              <a:xfrm>
                <a:off x="2240" y="1509"/>
                <a:ext cx="1304" cy="446"/>
              </a:xfrm>
              <a:prstGeom prst="roundRect">
                <a:avLst>
                  <a:gd name="adj" fmla="val 50000"/>
                </a:avLst>
              </a:prstGeom>
              <a:solidFill>
                <a:srgbClr val="841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Oval 71"/>
              <p:cNvSpPr>
                <a:spLocks noChangeArrowheads="1"/>
              </p:cNvSpPr>
              <p:nvPr/>
            </p:nvSpPr>
            <p:spPr bwMode="gray">
              <a:xfrm>
                <a:off x="2677" y="1296"/>
                <a:ext cx="405" cy="40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Oval 72"/>
              <p:cNvSpPr>
                <a:spLocks noChangeArrowheads="1"/>
              </p:cNvSpPr>
              <p:nvPr/>
            </p:nvSpPr>
            <p:spPr bwMode="gray">
              <a:xfrm>
                <a:off x="2681" y="1299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Oval 73"/>
              <p:cNvSpPr>
                <a:spLocks noChangeArrowheads="1"/>
              </p:cNvSpPr>
              <p:nvPr/>
            </p:nvSpPr>
            <p:spPr bwMode="gray">
              <a:xfrm>
                <a:off x="2686" y="1301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gray">
              <a:xfrm>
                <a:off x="2690" y="1305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Oval 75"/>
              <p:cNvSpPr>
                <a:spLocks noChangeArrowheads="1"/>
              </p:cNvSpPr>
              <p:nvPr/>
            </p:nvSpPr>
            <p:spPr bwMode="gray">
              <a:xfrm>
                <a:off x="2439" y="1315"/>
                <a:ext cx="900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Text Box 76"/>
              <p:cNvSpPr txBox="1">
                <a:spLocks noChangeArrowheads="1"/>
              </p:cNvSpPr>
              <p:nvPr/>
            </p:nvSpPr>
            <p:spPr bwMode="gray">
              <a:xfrm>
                <a:off x="2529" y="1362"/>
                <a:ext cx="7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id-ID" sz="24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MERAH</a:t>
                </a:r>
                <a:endParaRPr lang="en-US" altLang="id-ID" sz="2400" b="1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Text Box 77"/>
              <p:cNvSpPr txBox="1">
                <a:spLocks noChangeArrowheads="1"/>
              </p:cNvSpPr>
              <p:nvPr/>
            </p:nvSpPr>
            <p:spPr bwMode="gray">
              <a:xfrm>
                <a:off x="2238" y="1776"/>
                <a:ext cx="1314" cy="1730"/>
              </a:xfrm>
              <a:prstGeom prst="rect">
                <a:avLst/>
              </a:prstGeom>
              <a:solidFill>
                <a:srgbClr val="841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lvl="0">
                  <a:buFont typeface="+mj-lt"/>
                  <a:buAutoNum type="arabicPeriod"/>
                </a:pPr>
                <a:r>
                  <a:rPr lang="en-US" sz="1200" dirty="0" err="1" smtClean="0"/>
                  <a:t>Penggunaan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pengisian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dokumen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limbah</a:t>
                </a:r>
                <a:r>
                  <a:rPr lang="en-US" sz="1200" dirty="0" smtClean="0"/>
                  <a:t> B3 (manifest) </a:t>
                </a:r>
                <a:r>
                  <a:rPr lang="en-US" sz="1200" dirty="0" err="1" smtClean="0"/>
                  <a:t>tidak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sesuai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dengan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ketentuan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dalam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Kep</a:t>
                </a:r>
                <a:r>
                  <a:rPr lang="en-US" sz="1200" dirty="0" smtClean="0"/>
                  <a:t>. Ka. </a:t>
                </a:r>
                <a:r>
                  <a:rPr lang="en-US" sz="1200" dirty="0" err="1" smtClean="0"/>
                  <a:t>Bapedal</a:t>
                </a:r>
                <a:r>
                  <a:rPr lang="en-US" sz="1200" dirty="0" smtClean="0"/>
                  <a:t> No.: Kep-02/</a:t>
                </a:r>
                <a:r>
                  <a:rPr lang="en-US" sz="1200" dirty="0" err="1" smtClean="0"/>
                  <a:t>Bapedal</a:t>
                </a:r>
                <a:r>
                  <a:rPr lang="en-US" sz="1200" dirty="0" smtClean="0"/>
                  <a:t>/09/1995;</a:t>
                </a:r>
                <a:endParaRPr lang="en-US" sz="1200" dirty="0" smtClean="0"/>
              </a:p>
              <a:p>
                <a:pPr lvl="0">
                  <a:buFont typeface="+mj-lt"/>
                  <a:buAutoNum type="arabicPeriod"/>
                </a:pPr>
                <a:r>
                  <a:rPr lang="en-US" sz="1200" dirty="0" err="1" smtClean="0"/>
                  <a:t>Tujuan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akhir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pengelolaan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limbah</a:t>
                </a:r>
                <a:r>
                  <a:rPr lang="en-US" sz="1200" dirty="0" smtClean="0"/>
                  <a:t> B3 </a:t>
                </a:r>
                <a:r>
                  <a:rPr lang="en-US" sz="1200" dirty="0" err="1" smtClean="0"/>
                  <a:t>tidak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dapat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dipertanggungjawabkan</a:t>
                </a:r>
                <a:r>
                  <a:rPr lang="en-US" sz="1200" dirty="0" smtClean="0"/>
                  <a:t>;</a:t>
                </a:r>
                <a:endParaRPr lang="en-US" sz="1200" dirty="0" smtClean="0"/>
              </a:p>
              <a:p>
                <a:pPr>
                  <a:buFont typeface="+mj-lt"/>
                  <a:buAutoNum type="arabicPeriod"/>
                </a:pPr>
                <a:r>
                  <a:rPr lang="en-US" sz="1200" dirty="0" err="1" smtClean="0"/>
                  <a:t>Tetap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melakukan</a:t>
                </a:r>
                <a:r>
                  <a:rPr lang="en-US" sz="1200" dirty="0" smtClean="0"/>
                  <a:t> </a:t>
                </a:r>
                <a:r>
                  <a:rPr lang="id-ID" sz="1200" dirty="0" smtClean="0"/>
                  <a:t>prosedur penggunaan </a:t>
                </a:r>
                <a:r>
                  <a:rPr lang="en-US" sz="1200" dirty="0" smtClean="0"/>
                  <a:t>manifest yang </a:t>
                </a:r>
                <a:r>
                  <a:rPr lang="en-US" sz="1200" dirty="0" err="1" smtClean="0"/>
                  <a:t>tidak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sesuai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dengan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ketentuan</a:t>
                </a:r>
                <a:r>
                  <a:rPr lang="en-US" sz="1200" dirty="0" smtClean="0"/>
                  <a:t> (</a:t>
                </a:r>
                <a:r>
                  <a:rPr lang="en-US" sz="1200" dirty="0" err="1" smtClean="0"/>
                  <a:t>tetap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melakukan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kesalahan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tahun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sebelumnya</a:t>
                </a:r>
                <a:r>
                  <a:rPr lang="en-US" sz="1200" dirty="0" smtClean="0"/>
                  <a:t>)</a:t>
                </a:r>
                <a:endParaRPr lang="en-US" altLang="id-ID" sz="1200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3" name="Group 97"/>
            <p:cNvGrpSpPr/>
            <p:nvPr/>
          </p:nvGrpSpPr>
          <p:grpSpPr bwMode="auto">
            <a:xfrm>
              <a:off x="5867400" y="2057400"/>
              <a:ext cx="2163763" cy="3697288"/>
              <a:chOff x="3696" y="1296"/>
              <a:chExt cx="1363" cy="2329"/>
            </a:xfrm>
          </p:grpSpPr>
          <p:sp>
            <p:nvSpPr>
              <p:cNvPr id="54" name="AutoShape 81"/>
              <p:cNvSpPr>
                <a:spLocks noChangeArrowheads="1"/>
              </p:cNvSpPr>
              <p:nvPr/>
            </p:nvSpPr>
            <p:spPr bwMode="gray">
              <a:xfrm>
                <a:off x="3696" y="1490"/>
                <a:ext cx="1363" cy="2135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C16237"/>
                  </a:gs>
                  <a:gs pos="100000">
                    <a:srgbClr val="AB4E47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AutoShape 82"/>
              <p:cNvSpPr>
                <a:spLocks noChangeArrowheads="1"/>
              </p:cNvSpPr>
              <p:nvPr/>
            </p:nvSpPr>
            <p:spPr bwMode="gray">
              <a:xfrm>
                <a:off x="3717" y="1495"/>
                <a:ext cx="1322" cy="201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AutoShape 83"/>
              <p:cNvSpPr>
                <a:spLocks noChangeArrowheads="1"/>
              </p:cNvSpPr>
              <p:nvPr/>
            </p:nvSpPr>
            <p:spPr bwMode="gray">
              <a:xfrm>
                <a:off x="3728" y="2795"/>
                <a:ext cx="1304" cy="4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AutoShape 84"/>
              <p:cNvSpPr>
                <a:spLocks noChangeArrowheads="1"/>
              </p:cNvSpPr>
              <p:nvPr/>
            </p:nvSpPr>
            <p:spPr bwMode="gray"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grpSp>
            <p:nvGrpSpPr>
              <p:cNvPr id="58" name="Group 85"/>
              <p:cNvGrpSpPr/>
              <p:nvPr/>
            </p:nvGrpSpPr>
            <p:grpSpPr bwMode="auto">
              <a:xfrm>
                <a:off x="3879" y="1296"/>
                <a:ext cx="945" cy="405"/>
                <a:chOff x="817" y="582"/>
                <a:chExt cx="1559" cy="668"/>
              </a:xfrm>
            </p:grpSpPr>
            <p:sp>
              <p:nvSpPr>
                <p:cNvPr id="61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2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3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4" name="Oval 89"/>
                <p:cNvSpPr>
                  <a:spLocks noChangeArrowheads="1"/>
                </p:cNvSpPr>
                <p:nvPr/>
              </p:nvSpPr>
              <p:spPr bwMode="gray">
                <a:xfrm>
                  <a:off x="817" y="597"/>
                  <a:ext cx="1559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5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9" name="Text Box 91"/>
              <p:cNvSpPr txBox="1">
                <a:spLocks noChangeArrowheads="1"/>
              </p:cNvSpPr>
              <p:nvPr/>
            </p:nvSpPr>
            <p:spPr bwMode="gray">
              <a:xfrm>
                <a:off x="4014" y="1362"/>
                <a:ext cx="65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id-ID" sz="24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HITAM</a:t>
                </a:r>
                <a:endParaRPr lang="en-US" altLang="id-ID" sz="2400" b="1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Text Box 92"/>
              <p:cNvSpPr txBox="1">
                <a:spLocks noChangeArrowheads="1"/>
              </p:cNvSpPr>
              <p:nvPr/>
            </p:nvSpPr>
            <p:spPr bwMode="gray">
              <a:xfrm>
                <a:off x="3741" y="2079"/>
                <a:ext cx="1296" cy="84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id-ID" sz="1800" dirty="0" smtClean="0"/>
                  <a:t>Me</a:t>
                </a:r>
                <a:r>
                  <a:rPr lang="en-US" sz="1800" dirty="0" smtClean="0"/>
                  <a:t>n</a:t>
                </a:r>
                <a:r>
                  <a:rPr lang="id-ID" sz="1800" dirty="0" smtClean="0"/>
                  <a:t>ggunakan manifest palsu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dan</a:t>
                </a:r>
                <a:r>
                  <a:rPr lang="en-US" sz="1800" dirty="0" smtClean="0"/>
                  <a:t>/</a:t>
                </a:r>
                <a:r>
                  <a:rPr lang="en-US" sz="1800" dirty="0" err="1" smtClean="0"/>
                  <a:t>atau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memalsukan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informasi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dalam</a:t>
                </a:r>
                <a:r>
                  <a:rPr lang="en-US" sz="1800" dirty="0" smtClean="0"/>
                  <a:t> manifest</a:t>
                </a:r>
                <a:endParaRPr lang="id-ID" altLang="id-ID" sz="1800" dirty="0" smtClean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72496"/>
            <a:ext cx="8229600" cy="4848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Catatan:</a:t>
            </a:r>
            <a:endParaRPr 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Satu berkas manifest (7 </a:t>
            </a:r>
            <a:r>
              <a:rPr lang="id-ID" sz="15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rangkap</a:t>
            </a:r>
            <a:r>
              <a:rPr 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sz="15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atau </a:t>
            </a:r>
            <a:r>
              <a:rPr lang="en-US" altLang="id-ID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 </a:t>
            </a:r>
            <a:r>
              <a:rPr lang="en-US" altLang="id-ID" sz="16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rangkap</a:t>
            </a:r>
            <a:r>
              <a:rPr lang="id-ID" altLang="id-ID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id-ID" sz="15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berlaku hanya untuk satu jenis limbah</a:t>
            </a:r>
            <a:endParaRPr 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Semua kolom dalam lembar manifest harus terisi sesuai peruntukannya (tidak boleh ada yang kosong)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Saat pengangkutan pertama oleh pengangkut dari penghasil limbah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B3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maka penghasil limbah menerima salinan manifest nomor #2 (kuning) dan #3 (hijau)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Dalam salinan manifest nomor #2 dan #3 hanya kolom 1 (informasi penghasil) dan kolom 2 (informasi pengangkut) yang terisi penuh dan ada cap penghasil dan pengangkut. Kolom 3 (informasi penerima limbah akhir) boleh terisi hanya menyampaikan informasi akan dibawa kemana selanjutnya limbah tersebut tanpa ada tanggal dan cap penerima akhir limbah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Perusahaan akan menerima salinan manifest nomor #7 (ungu) dari pengangkut yang sudah di tandatangani dan dicap oleh pengumpul/ pengolah/pemanfaat/penimbun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Salinan manifest nomor #7 </a:t>
            </a:r>
            <a:r>
              <a:rPr lang="en-US" altLang="id-ID" sz="15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harus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diterima oleh penghasil limbah selambat-lambatnya 120 hari setelah limbah diangkut oleh pengan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kut untuk dibawa ke pengumpul/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pengolah/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pemanfaat/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penimbun limbah B3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Kriteria Merah </a:t>
            </a:r>
            <a:r>
              <a:rPr lang="id-ID" altLang="en-US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id-ID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tetap melakukan</a:t>
            </a:r>
            <a:r>
              <a:rPr lang="en-US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pengelolaan manifes</a:t>
            </a:r>
            <a:r>
              <a:rPr lang="en-US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 yang</a:t>
            </a:r>
            <a:r>
              <a:rPr lang="id-ID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tidak sesuai deng</a:t>
            </a:r>
            <a:r>
              <a:rPr lang="en-US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</a:t>
            </a:r>
            <a:r>
              <a:rPr lang="id-ID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ketentuan (kesalahan tahun sebelumnya) </a:t>
            </a:r>
            <a:r>
              <a:rPr lang="id-ID" altLang="en-US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id-ID" altLang="id-ID" sz="15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maksudnya adalah apabila periode penilaian sebelumnya melakukan pengelolaan manifest tidak sesuai ketentuan dan tahun ini tetap dilakukan</a:t>
            </a:r>
            <a:r>
              <a:rPr lang="en-US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id-ID" altLang="id-ID" sz="15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d-ID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maka </a:t>
            </a:r>
            <a:r>
              <a:rPr lang="id-ID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peringkatnya tetap merah </a:t>
            </a:r>
            <a:r>
              <a:rPr lang="id-ID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walaupun dilakukan perbaikan</a:t>
            </a: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en-US" altLang="id-ID" sz="15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57250" lvl="1" indent="-457200" algn="just" eaLnBrk="1" hangingPunct="1">
              <a:buFont typeface="Arial" panose="020B0604020202020204" pitchFamily="34" charset="0"/>
              <a:buAutoNum type="alphaLcPeriod"/>
            </a:pPr>
            <a:endParaRPr lang="id-ID" altLang="id-ID" sz="15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id-ID" sz="31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8.</a:t>
            </a:r>
            <a:r>
              <a:rPr lang="en-US" sz="31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Pengelolaan</a:t>
            </a:r>
            <a:r>
              <a:rPr lang="en-US" sz="31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limbah</a:t>
            </a:r>
            <a:r>
              <a:rPr lang="en-US" sz="31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B3 </a:t>
            </a:r>
            <a:r>
              <a:rPr lang="en-US" sz="31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oleh</a:t>
            </a:r>
            <a:r>
              <a:rPr lang="en-US" sz="31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pihak</a:t>
            </a:r>
            <a:r>
              <a:rPr lang="en-US" sz="31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ke-3</a:t>
            </a:r>
            <a:br>
              <a:rPr lang="en-US" sz="3600" dirty="0" smtClean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id-ID" sz="32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d.</a:t>
            </a:r>
            <a:r>
              <a:rPr lang="en-US" altLang="id-ID" sz="32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altLang="id-ID" sz="3200" dirty="0" err="1">
                <a:solidFill>
                  <a:schemeClr val="tx1"/>
                </a:solidFill>
                <a:ea typeface="MS PGothic" panose="020B0600070205080204" pitchFamily="34" charset="-128"/>
              </a:rPr>
              <a:t>Dokumen</a:t>
            </a:r>
            <a:r>
              <a:rPr lang="en-US" altLang="id-ID" sz="32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altLang="id-ID" sz="3200" dirty="0" err="1">
                <a:solidFill>
                  <a:schemeClr val="tx1"/>
                </a:solidFill>
                <a:ea typeface="MS PGothic" panose="020B0600070205080204" pitchFamily="34" charset="-128"/>
              </a:rPr>
              <a:t>Limbah</a:t>
            </a:r>
            <a:r>
              <a:rPr lang="en-US" altLang="id-ID" sz="3200" dirty="0">
                <a:solidFill>
                  <a:schemeClr val="tx1"/>
                </a:solidFill>
                <a:ea typeface="MS PGothic" panose="020B0600070205080204" pitchFamily="34" charset="-128"/>
              </a:rPr>
              <a:t> B3 (Manifest)</a:t>
            </a:r>
            <a:endParaRPr lang="en-US" sz="3600" b="1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9939" name="Group 289"/>
          <p:cNvGrpSpPr/>
          <p:nvPr/>
        </p:nvGrpSpPr>
        <p:grpSpPr bwMode="auto">
          <a:xfrm>
            <a:off x="609600" y="990600"/>
            <a:ext cx="3352800" cy="4953000"/>
            <a:chOff x="609600" y="990600"/>
            <a:chExt cx="2667000" cy="4038600"/>
          </a:xfrm>
        </p:grpSpPr>
        <p:sp>
          <p:nvSpPr>
            <p:cNvPr id="38" name="Rectangle 37"/>
            <p:cNvSpPr/>
            <p:nvPr/>
          </p:nvSpPr>
          <p:spPr>
            <a:xfrm>
              <a:off x="609600" y="990600"/>
              <a:ext cx="2667000" cy="403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0725" y="1536847"/>
              <a:ext cx="2444750" cy="11999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725" y="2846803"/>
              <a:ext cx="2444750" cy="326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20725" y="3172997"/>
              <a:ext cx="2444750" cy="3274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725" y="3500487"/>
              <a:ext cx="2444750" cy="3287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0725" y="4046733"/>
              <a:ext cx="2444750" cy="6549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0725" y="1209358"/>
              <a:ext cx="555625" cy="2174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09725" y="4810443"/>
              <a:ext cx="777875" cy="1087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0004" name="Picture 45" descr="Garuda-RI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095" y="1011067"/>
              <a:ext cx="416255" cy="416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20725" y="1536847"/>
              <a:ext cx="2444750" cy="64721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0725" y="2846803"/>
              <a:ext cx="2444750" cy="108732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0725" y="3936707"/>
              <a:ext cx="2444750" cy="11002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20725" y="1973068"/>
              <a:ext cx="2444750" cy="1294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0725" y="2190531"/>
              <a:ext cx="2444750" cy="3883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0725" y="2406699"/>
              <a:ext cx="2444750" cy="2589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0725" y="2516725"/>
              <a:ext cx="2444750" cy="2589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0725" y="2625457"/>
              <a:ext cx="2444750" cy="1294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7" idx="2"/>
            </p:cNvCxnSpPr>
            <p:nvPr/>
          </p:nvCxnSpPr>
          <p:spPr>
            <a:xfrm rot="5400000">
              <a:off x="1757351" y="1787349"/>
              <a:ext cx="371499" cy="2526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43100" y="1864336"/>
              <a:ext cx="1222375" cy="1294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833074" y="2300588"/>
              <a:ext cx="220052" cy="2526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277449" y="2300588"/>
              <a:ext cx="220052" cy="2526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499824" y="2300588"/>
              <a:ext cx="220052" cy="2526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H="1">
              <a:off x="720725" y="3061677"/>
              <a:ext cx="2444750" cy="2589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H="1">
              <a:off x="720725" y="3389166"/>
              <a:ext cx="2444750" cy="3883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H="1">
              <a:off x="720725" y="3716655"/>
              <a:ext cx="2444750" cy="2589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8" idx="2"/>
              <a:endCxn id="42" idx="2"/>
            </p:cNvCxnSpPr>
            <p:nvPr/>
          </p:nvCxnSpPr>
          <p:spPr>
            <a:xfrm rot="5400000">
              <a:off x="1506232" y="3391139"/>
              <a:ext cx="873736" cy="2526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555485" y="3446152"/>
              <a:ext cx="108732" cy="2526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0725" y="4262902"/>
              <a:ext cx="2444750" cy="2589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0725" y="4372928"/>
              <a:ext cx="2444750" cy="3883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0725" y="4481659"/>
              <a:ext cx="2444750" cy="1294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555468" y="3773625"/>
              <a:ext cx="110026" cy="1263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556116" y="3118000"/>
              <a:ext cx="108732" cy="1263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331831" y="3773625"/>
              <a:ext cx="110026" cy="1262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333125" y="3446137"/>
              <a:ext cx="107438" cy="1262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333741" y="3118000"/>
              <a:ext cx="108732" cy="1263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887456" y="4427309"/>
              <a:ext cx="110026" cy="1262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555468" y="4427310"/>
              <a:ext cx="110026" cy="1263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331831" y="4427309"/>
              <a:ext cx="110026" cy="1262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9" idx="2"/>
            </p:cNvCxnSpPr>
            <p:nvPr/>
          </p:nvCxnSpPr>
          <p:spPr>
            <a:xfrm rot="5400000">
              <a:off x="1834369" y="4155496"/>
              <a:ext cx="217463" cy="2526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42" name="TextBox 103"/>
          <p:cNvSpPr txBox="1">
            <a:spLocks noChangeArrowheads="1"/>
          </p:cNvSpPr>
          <p:nvPr/>
        </p:nvSpPr>
        <p:spPr bwMode="auto">
          <a:xfrm>
            <a:off x="4714875" y="26988"/>
            <a:ext cx="435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MANIFEST LIMBAH B3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KEPDAL NOMOR 02 TAHUN 1995 TENTANG DOKUMEN LB3</a:t>
            </a:r>
            <a:endParaRPr lang="id-ID" sz="1600">
              <a:latin typeface="Constantia" panose="02030602050306030303" pitchFamily="18" charset="0"/>
            </a:endParaRPr>
          </a:p>
        </p:txBody>
      </p:sp>
      <p:sp>
        <p:nvSpPr>
          <p:cNvPr id="39943" name="TextBox 105"/>
          <p:cNvSpPr txBox="1">
            <a:spLocks noChangeArrowheads="1"/>
          </p:cNvSpPr>
          <p:nvPr/>
        </p:nvSpPr>
        <p:spPr bwMode="auto">
          <a:xfrm>
            <a:off x="4643438" y="4795838"/>
            <a:ext cx="46434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Dokumen No 1 (putih): Pengangkut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Dokumen No 2 (kuning): Bapedal/KLH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Dokumen No 3 (hijau): Penghasil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Dokumen No 4 (merah muda):pengumpul/pengolah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Dokumen No 5</a:t>
            </a:r>
            <a:r>
              <a:rPr lang="id-ID" sz="1600">
                <a:latin typeface="Constantia" panose="02030602050306030303" pitchFamily="18" charset="0"/>
                <a:sym typeface="Wingdings" panose="05000000000000000000" pitchFamily="2" charset="2"/>
              </a:rPr>
              <a:t> (biru): Bapedal/KLH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Dokumen No 6 (krem): Provinsi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r>
              <a:rPr lang="id-ID" sz="1600">
                <a:latin typeface="Constantia" panose="02030602050306030303" pitchFamily="18" charset="0"/>
              </a:rPr>
              <a:t>Dokumen No 7 (ungu): Penghasil</a:t>
            </a:r>
            <a:endParaRPr lang="id-ID" sz="1600">
              <a:latin typeface="Constantia" panose="02030602050306030303" pitchFamily="18" charset="0"/>
            </a:endParaRPr>
          </a:p>
          <a:p>
            <a:pPr eaLnBrk="1" hangingPunct="1"/>
            <a:endParaRPr lang="id-ID" sz="1600">
              <a:latin typeface="Constantia" panose="02030602050306030303" pitchFamily="18" charset="0"/>
            </a:endParaRPr>
          </a:p>
        </p:txBody>
      </p:sp>
      <p:sp>
        <p:nvSpPr>
          <p:cNvPr id="39944" name="TextBox 103"/>
          <p:cNvSpPr txBox="1">
            <a:spLocks noChangeArrowheads="1"/>
          </p:cNvSpPr>
          <p:nvPr/>
        </p:nvSpPr>
        <p:spPr bwMode="auto">
          <a:xfrm>
            <a:off x="8286750" y="100012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400" b="1">
                <a:solidFill>
                  <a:srgbClr val="FF0000"/>
                </a:solidFill>
              </a:rPr>
              <a:t>Kode manifest</a:t>
            </a:r>
            <a:endParaRPr lang="id-ID" sz="1400" b="1">
              <a:solidFill>
                <a:srgbClr val="FF0000"/>
              </a:solidFill>
            </a:endParaRPr>
          </a:p>
        </p:txBody>
      </p:sp>
      <p:pic>
        <p:nvPicPr>
          <p:cNvPr id="104" name="Picture 3" descr="C:\Users\Database\Pictures\scanned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8" y="300037"/>
            <a:ext cx="4248150" cy="633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41" name="Group 51"/>
          <p:cNvGrpSpPr/>
          <p:nvPr/>
        </p:nvGrpSpPr>
        <p:grpSpPr bwMode="auto">
          <a:xfrm>
            <a:off x="3505200" y="933450"/>
            <a:ext cx="5638800" cy="3852863"/>
            <a:chOff x="533400" y="1371600"/>
            <a:chExt cx="8229600" cy="5708706"/>
          </a:xfrm>
        </p:grpSpPr>
        <p:grpSp>
          <p:nvGrpSpPr>
            <p:cNvPr id="39945" name="Group 53"/>
            <p:cNvGrpSpPr/>
            <p:nvPr/>
          </p:nvGrpSpPr>
          <p:grpSpPr bwMode="auto">
            <a:xfrm>
              <a:off x="533400" y="1371600"/>
              <a:ext cx="8229600" cy="5708706"/>
              <a:chOff x="533400" y="1371600"/>
              <a:chExt cx="8229600" cy="5708706"/>
            </a:xfrm>
          </p:grpSpPr>
          <p:grpSp>
            <p:nvGrpSpPr>
              <p:cNvPr id="39947" name="Group 289"/>
              <p:cNvGrpSpPr/>
              <p:nvPr/>
            </p:nvGrpSpPr>
            <p:grpSpPr bwMode="auto">
              <a:xfrm>
                <a:off x="533400" y="1447800"/>
                <a:ext cx="3352800" cy="4953000"/>
                <a:chOff x="609512" y="990599"/>
                <a:chExt cx="2666617" cy="4038598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609512" y="989840"/>
                  <a:ext cx="2666413" cy="403913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20075" y="1536448"/>
                  <a:ext cx="2445287" cy="120061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720075" y="2846386"/>
                  <a:ext cx="2445287" cy="32604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20075" y="3172432"/>
                  <a:ext cx="2445287" cy="32796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20075" y="3500397"/>
                  <a:ext cx="2445287" cy="32796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20075" y="4047003"/>
                  <a:ext cx="2445287" cy="65401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720075" y="1208483"/>
                  <a:ext cx="556501" cy="21672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610108" y="4810334"/>
                  <a:ext cx="777627" cy="10932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39965" name="Picture 45" descr="Garuda-RI"/>
                <p:cNvPicPr>
                  <a:picLocks noChangeAspect="1" noChangeArrowheads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8843" y="1011066"/>
                  <a:ext cx="416195" cy="4161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" name="Rectangle 73"/>
                <p:cNvSpPr/>
                <p:nvPr/>
              </p:nvSpPr>
              <p:spPr>
                <a:xfrm>
                  <a:off x="720075" y="1536448"/>
                  <a:ext cx="2445287" cy="65209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20075" y="2846386"/>
                  <a:ext cx="2445287" cy="109322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20075" y="3935763"/>
                  <a:ext cx="2445287" cy="111239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20075" y="1971815"/>
                  <a:ext cx="2445287" cy="1919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20075" y="2190457"/>
                  <a:ext cx="2445287" cy="3836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20075" y="2405264"/>
                  <a:ext cx="2445287" cy="3836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20075" y="2516504"/>
                  <a:ext cx="2445287" cy="1919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720075" y="2625826"/>
                  <a:ext cx="2445287" cy="0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74" idx="2"/>
                </p:cNvCxnSpPr>
                <p:nvPr/>
              </p:nvCxnSpPr>
              <p:spPr>
                <a:xfrm rot="5400000">
                  <a:off x="1756680" y="1786774"/>
                  <a:ext cx="372076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941797" y="1864411"/>
                  <a:ext cx="1223564" cy="0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1832438" y="2299817"/>
                  <a:ext cx="220561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1276859" y="2298895"/>
                  <a:ext cx="220561" cy="3685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2499501" y="2299817"/>
                  <a:ext cx="220561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0800000" flipH="1">
                  <a:off x="720075" y="3061193"/>
                  <a:ext cx="2445287" cy="1919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0800000" flipH="1">
                  <a:off x="720075" y="3389157"/>
                  <a:ext cx="2445287" cy="3836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 flipH="1">
                  <a:off x="720075" y="3717121"/>
                  <a:ext cx="2445287" cy="1919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75" idx="2"/>
                  <a:endCxn id="69" idx="2"/>
                </p:cNvCxnSpPr>
                <p:nvPr/>
              </p:nvCxnSpPr>
              <p:spPr>
                <a:xfrm rot="5400000">
                  <a:off x="1506393" y="3391112"/>
                  <a:ext cx="872652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2556081" y="3445773"/>
                  <a:ext cx="107403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20075" y="4261810"/>
                  <a:ext cx="2445287" cy="3836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720075" y="4373049"/>
                  <a:ext cx="2445287" cy="3836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720075" y="4480452"/>
                  <a:ext cx="2445287" cy="1919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2555122" y="3772779"/>
                  <a:ext cx="109321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2555122" y="3116850"/>
                  <a:ext cx="109321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1331557" y="3772779"/>
                  <a:ext cx="109321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1332517" y="3445773"/>
                  <a:ext cx="107403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1333399" y="3116850"/>
                  <a:ext cx="109321" cy="1843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1888058" y="4426788"/>
                  <a:ext cx="109322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2555122" y="4426788"/>
                  <a:ext cx="109322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1331557" y="4426788"/>
                  <a:ext cx="109322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76" idx="2"/>
                </p:cNvCxnSpPr>
                <p:nvPr/>
              </p:nvCxnSpPr>
              <p:spPr>
                <a:xfrm rot="5400000">
                  <a:off x="1833397" y="4155403"/>
                  <a:ext cx="218643" cy="1842"/>
                </a:xfrm>
                <a:prstGeom prst="line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94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1371600"/>
                <a:ext cx="2819400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9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4" y="6489756"/>
                <a:ext cx="3933826" cy="59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4724658" y="2439483"/>
                <a:ext cx="4038342" cy="7738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n-lt"/>
                    <a:ea typeface="+mn-ea"/>
                  </a:rPr>
                  <a:t>BAGIAN YANG HARUS DIISI OLEH PENGHASIL</a:t>
                </a:r>
                <a:r>
                  <a:rPr lang="id-ID" sz="14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(Harus terisi semua)</a:t>
                </a:r>
                <a:endParaRPr lang="en-US" sz="1400" b="1" dirty="0">
                  <a:latin typeface="+mn-lt"/>
                  <a:ea typeface="+mn-ea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648200" y="3481493"/>
                <a:ext cx="4114800" cy="141365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n-lt"/>
                    <a:ea typeface="+mn-ea"/>
                  </a:rPr>
                  <a:t>BAGIAN YANG HARUS DIISI OLEH PENGANGKUT</a:t>
                </a:r>
                <a:r>
                  <a:rPr lang="id-ID" sz="1400" b="1" dirty="0">
                    <a:latin typeface="+mn-lt"/>
                    <a:ea typeface="+mn-ea"/>
                  </a:rPr>
                  <a:t> (</a:t>
                </a:r>
                <a:r>
                  <a:rPr lang="id-ID" sz="14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Cek kesesuaian Nomor kendaraan dengan rekomendasi dan izin)</a:t>
                </a:r>
                <a:endParaRPr lang="en-US" sz="1400" b="1" dirty="0">
                  <a:latin typeface="+mn-lt"/>
                  <a:ea typeface="+mn-ea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724658" y="5069204"/>
                <a:ext cx="4038342" cy="10937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n-lt"/>
                    <a:ea typeface="+mn-ea"/>
                  </a:rPr>
                  <a:t>BAGIAN YANG HARUS DIISI OLEH PENERIMA LIMBAH</a:t>
                </a:r>
                <a:r>
                  <a:rPr lang="id-ID" sz="1400" b="1" dirty="0">
                    <a:solidFill>
                      <a:srgbClr val="FF0000"/>
                    </a:solidFill>
                    <a:latin typeface="+mn-lt"/>
                    <a:ea typeface="+mn-ea"/>
                  </a:rPr>
                  <a:t> (cek tanggal penerimaan limbah)</a:t>
                </a:r>
                <a:endParaRPr lang="en-US" sz="1400" b="1" dirty="0">
                  <a:latin typeface="+mn-lt"/>
                  <a:ea typeface="+mn-ea"/>
                </a:endParaRPr>
              </a:p>
            </p:txBody>
          </p:sp>
          <p:sp>
            <p:nvSpPr>
              <p:cNvPr id="61" name="Right Arrow 60"/>
              <p:cNvSpPr/>
              <p:nvPr/>
            </p:nvSpPr>
            <p:spPr>
              <a:xfrm>
                <a:off x="3962400" y="3961335"/>
                <a:ext cx="532885" cy="3057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Right Arrow 61"/>
              <p:cNvSpPr/>
              <p:nvPr/>
            </p:nvSpPr>
            <p:spPr>
              <a:xfrm>
                <a:off x="3962400" y="2667644"/>
                <a:ext cx="532885" cy="3034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3962400" y="5398507"/>
                <a:ext cx="532885" cy="3057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4" name="Straight Arrow Connector 63"/>
              <p:cNvCxnSpPr>
                <a:stCxn id="71" idx="3"/>
              </p:cNvCxnSpPr>
              <p:nvPr/>
            </p:nvCxnSpPr>
            <p:spPr>
              <a:xfrm flipV="1">
                <a:off x="1372115" y="1785581"/>
                <a:ext cx="3429000" cy="63509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>
            <a:xfrm>
              <a:off x="2769201" y="6339373"/>
              <a:ext cx="1373916" cy="268147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337A-DD22-46E9-AEE4-33F2DA76A486}" type="slidenum">
              <a:rPr lang="id-ID" smtClean="0"/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/>
          <a:srcRect l="22488" t="12755" r="18184" b="3926"/>
          <a:stretch>
            <a:fillRect/>
          </a:stretch>
        </p:blipFill>
        <p:spPr>
          <a:xfrm>
            <a:off x="1256437" y="162925"/>
            <a:ext cx="6017700" cy="655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6884" y="2209801"/>
            <a:ext cx="118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/>
              <a:t>KONSEP MANIFES DALAM DRAFT PERMEN LH</a:t>
            </a:r>
            <a:endParaRPr lang="id-ID" sz="1600" b="1" dirty="0"/>
          </a:p>
        </p:txBody>
      </p:sp>
      <p:sp>
        <p:nvSpPr>
          <p:cNvPr id="8" name="Oval 7"/>
          <p:cNvSpPr/>
          <p:nvPr/>
        </p:nvSpPr>
        <p:spPr>
          <a:xfrm>
            <a:off x="4265286" y="2776857"/>
            <a:ext cx="1463723" cy="1064246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TextBox 8"/>
          <p:cNvSpPr txBox="1"/>
          <p:nvPr/>
        </p:nvSpPr>
        <p:spPr>
          <a:xfrm>
            <a:off x="7530312" y="1319076"/>
            <a:ext cx="13854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Mudah meledak (</a:t>
            </a:r>
            <a:r>
              <a:rPr lang="id-ID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explosive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E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Mudah menyala (</a:t>
            </a:r>
            <a:r>
              <a:rPr lang="id-ID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ignitable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I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Reaktif (</a:t>
            </a:r>
            <a:r>
              <a:rPr lang="id-ID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reactive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R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id-ID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Infeksius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d-ID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X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id-ID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Korosif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d-ID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corrosive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C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Beracun (</a:t>
            </a:r>
            <a:r>
              <a:rPr lang="id-ID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T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/>
          <p:cNvSpPr/>
          <p:nvPr/>
        </p:nvSpPr>
        <p:spPr>
          <a:xfrm rot="20481669">
            <a:off x="5371650" y="2536266"/>
            <a:ext cx="2021194" cy="520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214810" y="4714884"/>
            <a:ext cx="785818" cy="1071570"/>
            <a:chOff x="785786" y="1928802"/>
            <a:chExt cx="785818" cy="1071570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785786" y="1928802"/>
              <a:ext cx="785818" cy="107157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9973" y="2170826"/>
              <a:ext cx="285752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2800" b="1" dirty="0">
                  <a:latin typeface="Arial Black" panose="020B0A040201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1</a:t>
              </a:r>
              <a:endParaRPr lang="id-ID" sz="2800" b="1" dirty="0">
                <a:latin typeface="Arial Black" panose="020B0A040201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643042" y="4712721"/>
            <a:ext cx="785818" cy="1071570"/>
            <a:chOff x="1714480" y="2571744"/>
            <a:chExt cx="785818" cy="107157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714480" y="2571744"/>
              <a:ext cx="785818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6504" y="2862052"/>
              <a:ext cx="28575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2800" b="1" dirty="0">
                  <a:latin typeface="Arial Black" panose="020B0A040201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2</a:t>
              </a:r>
              <a:endParaRPr lang="id-ID" sz="2800" b="1" dirty="0">
                <a:latin typeface="Arial Black" panose="020B0A040201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500298" y="4714884"/>
            <a:ext cx="785818" cy="1071570"/>
            <a:chOff x="1714480" y="2571744"/>
            <a:chExt cx="785818" cy="107157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1714480" y="2571744"/>
              <a:ext cx="785818" cy="107157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56504" y="2862052"/>
              <a:ext cx="28575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2800" b="1" dirty="0">
                  <a:latin typeface="Arial Black" panose="020B0A040201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3</a:t>
              </a:r>
              <a:endParaRPr lang="id-ID" sz="2800" b="1" dirty="0">
                <a:latin typeface="Arial Black" panose="020B0A040201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6457098" y="857232"/>
            <a:ext cx="785818" cy="1071570"/>
            <a:chOff x="1714480" y="2571744"/>
            <a:chExt cx="785818" cy="1071570"/>
          </a:xfrm>
          <a:solidFill>
            <a:srgbClr val="FF339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/>
            <p:cNvSpPr/>
            <p:nvPr/>
          </p:nvSpPr>
          <p:spPr>
            <a:xfrm>
              <a:off x="1714480" y="2571744"/>
              <a:ext cx="785818" cy="10715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6504" y="2862052"/>
              <a:ext cx="285752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2800" b="1" dirty="0">
                  <a:latin typeface="Arial Black" panose="020B0A040201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4</a:t>
              </a:r>
              <a:endParaRPr lang="id-ID" sz="2800" b="1" dirty="0">
                <a:latin typeface="Arial Black" panose="020B0A040201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572132" y="857232"/>
            <a:ext cx="785818" cy="1071570"/>
            <a:chOff x="1714480" y="2571744"/>
            <a:chExt cx="785818" cy="1071570"/>
          </a:xfr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1714480" y="2571744"/>
              <a:ext cx="785818" cy="10715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56504" y="2862052"/>
              <a:ext cx="285752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2800" b="1" dirty="0">
                  <a:latin typeface="Arial Black" panose="020B0A040201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5</a:t>
              </a:r>
              <a:endParaRPr lang="id-ID" sz="2800" b="1" dirty="0">
                <a:latin typeface="Arial Black" panose="020B0A040201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7358082" y="857232"/>
            <a:ext cx="785818" cy="1071570"/>
            <a:chOff x="1714480" y="2571744"/>
            <a:chExt cx="785818" cy="1071570"/>
          </a:xfrm>
          <a:solidFill>
            <a:srgbClr val="FF9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/>
            <p:cNvSpPr/>
            <p:nvPr/>
          </p:nvSpPr>
          <p:spPr>
            <a:xfrm>
              <a:off x="1714480" y="2571744"/>
              <a:ext cx="785818" cy="10715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56504" y="2862052"/>
              <a:ext cx="285752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2800" b="1" dirty="0">
                  <a:latin typeface="Arial Black" panose="020B0A040201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6</a:t>
              </a:r>
              <a:endParaRPr lang="id-ID" sz="2800" b="1" dirty="0">
                <a:latin typeface="Arial Black" panose="020B0A040201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868102" y="5819688"/>
            <a:ext cx="1224907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600" b="1" i="1" dirty="0">
                <a:solidFill>
                  <a:schemeClr val="tx1"/>
                </a:solidFill>
              </a:rPr>
              <a:t>Disimpan pengangkut</a:t>
            </a:r>
            <a:endParaRPr lang="id-ID" sz="1600" b="1" i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75471" y="2714620"/>
            <a:ext cx="1643074" cy="107157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400" b="1" dirty="0"/>
              <a:t>PENGHASIL / PENGUMPUL</a:t>
            </a:r>
            <a:endParaRPr lang="id-ID" sz="1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786182" y="3143248"/>
            <a:ext cx="1643074" cy="107157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400" b="1" dirty="0"/>
              <a:t>PENGANGKUT</a:t>
            </a:r>
            <a:endParaRPr lang="id-ID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028470" y="2714620"/>
            <a:ext cx="1643074" cy="1071570"/>
          </a:xfrm>
          <a:prstGeom prst="roundRect">
            <a:avLst/>
          </a:prstGeom>
          <a:solidFill>
            <a:srgbClr val="99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400" b="1" dirty="0"/>
              <a:t>PENGUMPUL/ PENGOLAH / PEMANFAAT</a:t>
            </a:r>
            <a:r>
              <a:rPr lang="en-US" sz="1400" b="1" dirty="0"/>
              <a:t> / PENIMBUN</a:t>
            </a:r>
            <a:endParaRPr lang="id-ID" sz="1400" b="1" dirty="0"/>
          </a:p>
        </p:txBody>
      </p:sp>
      <p:cxnSp>
        <p:nvCxnSpPr>
          <p:cNvPr id="38" name="Elbow Connector 37"/>
          <p:cNvCxnSpPr/>
          <p:nvPr/>
        </p:nvCxnSpPr>
        <p:spPr>
          <a:xfrm>
            <a:off x="3017838" y="3249613"/>
            <a:ext cx="768350" cy="430212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flipV="1">
            <a:off x="5429250" y="3249613"/>
            <a:ext cx="598488" cy="430212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" idx="0"/>
          </p:cNvCxnSpPr>
          <p:nvPr/>
        </p:nvCxnSpPr>
        <p:spPr>
          <a:xfrm rot="5400000" flipH="1" flipV="1">
            <a:off x="4357687" y="4465638"/>
            <a:ext cx="500063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85720" y="859395"/>
            <a:ext cx="1643074" cy="1071570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3600" b="1" dirty="0">
                <a:solidFill>
                  <a:schemeClr val="tx1"/>
                </a:solidFill>
              </a:rPr>
              <a:t>KLH</a:t>
            </a:r>
            <a:endParaRPr lang="id-ID" sz="3600" b="1" dirty="0">
              <a:solidFill>
                <a:schemeClr val="tx1"/>
              </a:solidFill>
            </a:endParaRPr>
          </a:p>
        </p:txBody>
      </p:sp>
      <p:cxnSp>
        <p:nvCxnSpPr>
          <p:cNvPr id="47" name="Elbow Connector 46"/>
          <p:cNvCxnSpPr>
            <a:endCxn id="5" idx="0"/>
          </p:cNvCxnSpPr>
          <p:nvPr/>
        </p:nvCxnSpPr>
        <p:spPr>
          <a:xfrm rot="5400000">
            <a:off x="1652588" y="4168775"/>
            <a:ext cx="927100" cy="1619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5" idx="1"/>
          </p:cNvCxnSpPr>
          <p:nvPr/>
        </p:nvCxnSpPr>
        <p:spPr>
          <a:xfrm rot="10800000">
            <a:off x="1106488" y="1930400"/>
            <a:ext cx="536575" cy="3317875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11188" y="4076700"/>
            <a:ext cx="100012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i="1" dirty="0">
                <a:solidFill>
                  <a:schemeClr val="tx1"/>
                </a:solidFill>
              </a:rPr>
              <a:t>Dikirim</a:t>
            </a:r>
            <a:endParaRPr lang="id-ID" b="1" i="1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>
            <a:stCxn id="17" idx="0"/>
          </p:cNvCxnSpPr>
          <p:nvPr/>
        </p:nvCxnSpPr>
        <p:spPr>
          <a:xfrm rot="16200000" flipV="1">
            <a:off x="2232025" y="4054475"/>
            <a:ext cx="1143000" cy="177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322174" y="5857875"/>
            <a:ext cx="114870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600" b="1" i="1" dirty="0">
                <a:solidFill>
                  <a:schemeClr val="tx1"/>
                </a:solidFill>
              </a:rPr>
              <a:t>Disimpan p</a:t>
            </a:r>
            <a:r>
              <a:rPr lang="en-US" sz="1600" b="1" i="1" dirty="0" err="1">
                <a:solidFill>
                  <a:schemeClr val="tx1"/>
                </a:solidFill>
              </a:rPr>
              <a:t>enghasil</a:t>
            </a:r>
            <a:endParaRPr lang="id-ID" sz="1600" b="1" i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57938" y="268288"/>
            <a:ext cx="1000125" cy="5000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200" i="1" dirty="0">
                <a:solidFill>
                  <a:schemeClr val="tx1"/>
                </a:solidFill>
              </a:rPr>
              <a:t>Disimpan pengolah</a:t>
            </a:r>
            <a:endParaRPr lang="id-ID" sz="1200" i="1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23" idx="1"/>
          </p:cNvCxnSpPr>
          <p:nvPr/>
        </p:nvCxnSpPr>
        <p:spPr>
          <a:xfrm rot="10800000" flipV="1">
            <a:off x="1928813" y="1392238"/>
            <a:ext cx="3643312" cy="3175"/>
          </a:xfrm>
          <a:prstGeom prst="bentConnector3">
            <a:avLst>
              <a:gd name="adj1" fmla="val 50000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956659" y="1016721"/>
            <a:ext cx="10001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i="1" dirty="0">
                <a:solidFill>
                  <a:schemeClr val="tx1"/>
                </a:solidFill>
              </a:rPr>
              <a:t>Dikirim</a:t>
            </a:r>
            <a:endParaRPr lang="id-ID" b="1" i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15140" y="4929198"/>
            <a:ext cx="1643074" cy="1071570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</a:rPr>
              <a:t>BLH</a:t>
            </a:r>
            <a:endParaRPr lang="id-ID" sz="2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id-ID" sz="2400" b="1" dirty="0">
                <a:solidFill>
                  <a:schemeClr val="tx1"/>
                </a:solidFill>
              </a:rPr>
              <a:t>Provinsi </a:t>
            </a:r>
            <a:endParaRPr lang="id-ID" sz="2400" b="1" dirty="0">
              <a:solidFill>
                <a:schemeClr val="tx1"/>
              </a:solidFill>
            </a:endParaRPr>
          </a:p>
        </p:txBody>
      </p:sp>
      <p:cxnSp>
        <p:nvCxnSpPr>
          <p:cNvPr id="66" name="Elbow Connector 65"/>
          <p:cNvCxnSpPr>
            <a:stCxn id="26" idx="3"/>
          </p:cNvCxnSpPr>
          <p:nvPr/>
        </p:nvCxnSpPr>
        <p:spPr>
          <a:xfrm>
            <a:off x="8143875" y="1392238"/>
            <a:ext cx="214313" cy="4073525"/>
          </a:xfrm>
          <a:prstGeom prst="bentConnector3">
            <a:avLst>
              <a:gd name="adj1" fmla="val 206666"/>
            </a:avLst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072438" y="2714625"/>
            <a:ext cx="100012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i="1" dirty="0">
                <a:solidFill>
                  <a:schemeClr val="tx1"/>
                </a:solidFill>
              </a:rPr>
              <a:t>Dikirim</a:t>
            </a:r>
            <a:endParaRPr lang="id-ID" b="1" i="1" dirty="0">
              <a:solidFill>
                <a:schemeClr val="tx1"/>
              </a:solidFill>
            </a:endParaRPr>
          </a:p>
        </p:txBody>
      </p:sp>
      <p:cxnSp>
        <p:nvCxnSpPr>
          <p:cNvPr id="69" name="Shape 68"/>
          <p:cNvCxnSpPr/>
          <p:nvPr/>
        </p:nvCxnSpPr>
        <p:spPr>
          <a:xfrm rot="10800000" flipV="1">
            <a:off x="2268538" y="1957388"/>
            <a:ext cx="2017712" cy="679450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4" name="TextBox 47"/>
          <p:cNvSpPr txBox="1">
            <a:spLocks noChangeArrowheads="1"/>
          </p:cNvSpPr>
          <p:nvPr/>
        </p:nvSpPr>
        <p:spPr bwMode="auto">
          <a:xfrm>
            <a:off x="285750" y="214313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280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Alur Distribusi Manifest</a:t>
            </a:r>
            <a:endParaRPr lang="id-ID" altLang="id-ID" sz="280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28"/>
          <p:cNvGrpSpPr/>
          <p:nvPr/>
        </p:nvGrpSpPr>
        <p:grpSpPr>
          <a:xfrm>
            <a:off x="4211960" y="1700808"/>
            <a:ext cx="785818" cy="1071570"/>
            <a:chOff x="1714480" y="2571744"/>
            <a:chExt cx="785818" cy="1071570"/>
          </a:xfr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Rectangle 62"/>
            <p:cNvSpPr/>
            <p:nvPr/>
          </p:nvSpPr>
          <p:spPr>
            <a:xfrm>
              <a:off x="1714480" y="2571744"/>
              <a:ext cx="785818" cy="10715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56504" y="2862052"/>
              <a:ext cx="285752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2800" b="1" dirty="0">
                  <a:solidFill>
                    <a:srgbClr val="FFFF00"/>
                  </a:solidFill>
                  <a:latin typeface="Arial Black" panose="020B0A040201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7</a:t>
              </a:r>
              <a:endParaRPr lang="id-ID" sz="2800" b="1" dirty="0">
                <a:solidFill>
                  <a:srgbClr val="FFFF00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H="1">
            <a:off x="5003800" y="2276475"/>
            <a:ext cx="273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940425" y="1916113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20" idx="2"/>
          </p:cNvCxnSpPr>
          <p:nvPr/>
        </p:nvCxnSpPr>
        <p:spPr>
          <a:xfrm flipV="1">
            <a:off x="6850063" y="1928813"/>
            <a:ext cx="0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7740650" y="1916113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853684" y="1848913"/>
            <a:ext cx="10001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i="1" dirty="0">
                <a:solidFill>
                  <a:schemeClr val="tx1"/>
                </a:solidFill>
              </a:rPr>
              <a:t>Dikirim</a:t>
            </a:r>
            <a:endParaRPr lang="id-ID" b="1" i="1" dirty="0">
              <a:solidFill>
                <a:schemeClr val="tx1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5000628" y="3789040"/>
            <a:ext cx="1415568" cy="14381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79E4-38EC-4BAC-99B9-D3F7F5B18990}" type="slidenum">
              <a:rPr lang="id-ID" smtClean="0"/>
            </a:fld>
            <a:endParaRPr lang="id-ID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195737" y="836714"/>
            <a:ext cx="1393031" cy="1000125"/>
          </a:xfrm>
          <a:prstGeom prst="ellipse">
            <a:avLst/>
          </a:prstGeom>
          <a:solidFill>
            <a:srgbClr val="FF99FF"/>
          </a:solidFill>
          <a:ln w="12700" algn="ctr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id-ID" sz="1200" b="1">
                <a:latin typeface="Arial" panose="020B0604020202020204" pitchFamily="34" charset="0"/>
                <a:cs typeface="Arial" panose="020B0604020202020204" pitchFamily="34" charset="0"/>
              </a:rPr>
              <a:t>Pengirim</a:t>
            </a:r>
            <a:endParaRPr lang="id-ID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1200" b="1">
                <a:latin typeface="Arial" panose="020B0604020202020204" pitchFamily="34" charset="0"/>
                <a:cs typeface="Arial" panose="020B0604020202020204" pitchFamily="34" charset="0"/>
              </a:rPr>
              <a:t>LB3</a:t>
            </a:r>
            <a:endParaRPr lang="id-ID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24737" y="908149"/>
            <a:ext cx="1607344" cy="857250"/>
          </a:xfrm>
          <a:prstGeom prst="rect">
            <a:avLst/>
          </a:prstGeom>
          <a:solidFill>
            <a:srgbClr val="FFCC00"/>
          </a:solidFill>
          <a:ln w="12700" algn="ctr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algn="ctr"/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KLH</a:t>
            </a:r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910237" y="1979712"/>
            <a:ext cx="1607344" cy="857250"/>
          </a:xfrm>
          <a:prstGeom prst="ellipse">
            <a:avLst/>
          </a:prstGeom>
          <a:solidFill>
            <a:srgbClr val="9900CC"/>
          </a:solidFill>
          <a:ln w="12700" algn="ctr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Pengangkut LB3</a:t>
            </a:r>
            <a:endParaRPr lang="id-ID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660330" y="4122839"/>
            <a:ext cx="34529" cy="46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id-ID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017394" y="3408462"/>
            <a:ext cx="1393031" cy="914400"/>
          </a:xfrm>
          <a:prstGeom prst="ellipse">
            <a:avLst/>
          </a:prstGeom>
          <a:solidFill>
            <a:srgbClr val="00B0F0"/>
          </a:solidFill>
          <a:ln w="12700" algn="ctr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id-ID" sz="1400" b="1">
                <a:latin typeface="Arial" panose="020B0604020202020204" pitchFamily="34" charset="0"/>
                <a:cs typeface="Arial" panose="020B0604020202020204" pitchFamily="34" charset="0"/>
              </a:rPr>
              <a:t>Penerima  LB3</a:t>
            </a:r>
            <a:endParaRPr lang="id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946205" y="2051151"/>
            <a:ext cx="1553766" cy="714375"/>
          </a:xfrm>
          <a:prstGeom prst="rect">
            <a:avLst/>
          </a:prstGeom>
          <a:solidFill>
            <a:srgbClr val="92D050"/>
          </a:solidFill>
          <a:ln w="12700" algn="ctr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algn="ctr"/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  <a:stCxn id="4" idx="6"/>
            <a:endCxn id="5" idx="1"/>
          </p:cNvCxnSpPr>
          <p:nvPr/>
        </p:nvCxnSpPr>
        <p:spPr bwMode="auto">
          <a:xfrm>
            <a:off x="3588768" y="1336774"/>
            <a:ext cx="2035969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cxnSpLocks noChangeShapeType="1"/>
            <a:stCxn id="8" idx="6"/>
          </p:cNvCxnSpPr>
          <p:nvPr/>
        </p:nvCxnSpPr>
        <p:spPr bwMode="auto">
          <a:xfrm flipV="1">
            <a:off x="5410423" y="3837087"/>
            <a:ext cx="23574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6517507" y="2587129"/>
            <a:ext cx="2501900" cy="11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5"/>
          <p:cNvCxnSpPr>
            <a:cxnSpLocks noChangeShapeType="1"/>
            <a:endCxn id="5" idx="3"/>
          </p:cNvCxnSpPr>
          <p:nvPr/>
        </p:nvCxnSpPr>
        <p:spPr bwMode="auto">
          <a:xfrm rot="10800000">
            <a:off x="7232081" y="1336774"/>
            <a:ext cx="535781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7"/>
          <p:cNvCxnSpPr>
            <a:cxnSpLocks noChangeShapeType="1"/>
            <a:stCxn id="4" idx="4"/>
          </p:cNvCxnSpPr>
          <p:nvPr/>
        </p:nvCxnSpPr>
        <p:spPr bwMode="auto">
          <a:xfrm rot="5400000">
            <a:off x="1891532" y="2837954"/>
            <a:ext cx="2000250" cy="11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9"/>
          <p:cNvCxnSpPr>
            <a:cxnSpLocks noChangeShapeType="1"/>
          </p:cNvCxnSpPr>
          <p:nvPr/>
        </p:nvCxnSpPr>
        <p:spPr bwMode="auto">
          <a:xfrm>
            <a:off x="2897940" y="3837088"/>
            <a:ext cx="1134000" cy="15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21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4427563" y="3123704"/>
            <a:ext cx="571500" cy="119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tailEnd type="arrow" w="med" len="med"/>
          </a:ln>
        </p:spPr>
      </p:cxnSp>
      <p:cxnSp>
        <p:nvCxnSpPr>
          <p:cNvPr id="17" name="Straight Connector 27"/>
          <p:cNvCxnSpPr>
            <a:cxnSpLocks noChangeShapeType="1"/>
          </p:cNvCxnSpPr>
          <p:nvPr/>
        </p:nvCxnSpPr>
        <p:spPr bwMode="auto">
          <a:xfrm rot="5400000">
            <a:off x="2766641" y="2123580"/>
            <a:ext cx="571500" cy="11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29"/>
          <p:cNvCxnSpPr>
            <a:cxnSpLocks noChangeShapeType="1"/>
            <a:endCxn id="6" idx="2"/>
          </p:cNvCxnSpPr>
          <p:nvPr/>
        </p:nvCxnSpPr>
        <p:spPr bwMode="auto">
          <a:xfrm>
            <a:off x="3052986" y="2408339"/>
            <a:ext cx="857250" cy="1587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35"/>
          <p:cNvCxnSpPr>
            <a:cxnSpLocks noChangeShapeType="1"/>
            <a:stCxn id="6" idx="6"/>
            <a:endCxn id="9" idx="1"/>
          </p:cNvCxnSpPr>
          <p:nvPr/>
        </p:nvCxnSpPr>
        <p:spPr bwMode="auto">
          <a:xfrm>
            <a:off x="5517580" y="2408339"/>
            <a:ext cx="428625" cy="1587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331641" y="3753080"/>
            <a:ext cx="739955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331641" y="4185128"/>
            <a:ext cx="739955" cy="39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2</a:t>
            </a:r>
            <a:endParaRPr lang="en-US" sz="240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331641" y="4617176"/>
            <a:ext cx="739955" cy="39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3</a:t>
            </a:r>
            <a:endParaRPr lang="en-US" sz="240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331641" y="5049224"/>
            <a:ext cx="739955" cy="3960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4</a:t>
            </a:r>
            <a:endParaRPr lang="en-US" sz="240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331641" y="5481272"/>
            <a:ext cx="739955" cy="396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5</a:t>
            </a:r>
            <a:endParaRPr lang="en-US" sz="240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331641" y="5913320"/>
            <a:ext cx="739955" cy="39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6</a:t>
            </a:r>
            <a:endParaRPr lang="en-US" sz="240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331641" y="6345368"/>
            <a:ext cx="739955" cy="3960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7</a:t>
            </a:r>
            <a:endParaRPr lang="en-US" sz="2400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125601" y="3789040"/>
            <a:ext cx="1215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sz="1600" dirty="0" err="1">
                <a:latin typeface="Verdana" panose="020B0604030504040204" pitchFamily="34" charset="0"/>
              </a:rPr>
              <a:t>Putih</a:t>
            </a:r>
            <a:endParaRPr lang="en-US" sz="1600" dirty="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125601" y="4185128"/>
            <a:ext cx="1215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id-ID" dirty="0" smtClean="0">
                <a:latin typeface="Verdana" panose="020B0604030504040204" pitchFamily="34" charset="0"/>
              </a:rPr>
              <a:t>Kuning </a:t>
            </a:r>
            <a:endParaRPr lang="id-ID" dirty="0" smtClean="0">
              <a:latin typeface="Verdana" panose="020B0604030504040204" pitchFamily="34" charset="0"/>
            </a:endParaRPr>
          </a:p>
          <a:p>
            <a:r>
              <a:rPr lang="id-ID" dirty="0" smtClean="0">
                <a:latin typeface="Verdana" panose="020B0604030504040204" pitchFamily="34" charset="0"/>
              </a:rPr>
              <a:t>                </a:t>
            </a:r>
            <a:endParaRPr lang="en-US" sz="40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123728" y="4617176"/>
            <a:ext cx="1215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dirty="0" err="1">
                <a:latin typeface="Verdana" panose="020B0604030504040204" pitchFamily="34" charset="0"/>
              </a:rPr>
              <a:t>Hijau</a:t>
            </a:r>
            <a:endParaRPr lang="en-US" dirty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125601" y="5085184"/>
            <a:ext cx="1215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dirty="0" err="1">
                <a:latin typeface="Verdana" panose="020B0604030504040204" pitchFamily="34" charset="0"/>
              </a:rPr>
              <a:t>Merah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</a:rPr>
              <a:t>Muda</a:t>
            </a:r>
            <a:endParaRPr lang="id-ID" dirty="0" smtClean="0">
              <a:latin typeface="Verdana" panose="020B0604030504040204" pitchFamily="34" charset="0"/>
            </a:endParaRPr>
          </a:p>
          <a:p>
            <a:endParaRPr lang="en-US" sz="4000" dirty="0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125601" y="5517232"/>
            <a:ext cx="1215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dirty="0" err="1" smtClean="0">
                <a:latin typeface="Verdana" panose="020B0604030504040204" pitchFamily="34" charset="0"/>
              </a:rPr>
              <a:t>Biru</a:t>
            </a:r>
            <a:endParaRPr lang="id-ID" dirty="0" smtClean="0">
              <a:latin typeface="Verdana" panose="020B0604030504040204" pitchFamily="34" charset="0"/>
            </a:endParaRPr>
          </a:p>
          <a:p>
            <a:endParaRPr lang="id-ID" dirty="0" smtClean="0">
              <a:latin typeface="Verdana" panose="020B0604030504040204" pitchFamily="34" charset="0"/>
            </a:endParaRPr>
          </a:p>
          <a:p>
            <a:endParaRPr lang="id-ID" sz="4000" dirty="0">
              <a:latin typeface="Verdana" panose="020B0604030504040204" pitchFamily="34" charset="0"/>
            </a:endParaRPr>
          </a:p>
          <a:p>
            <a:endParaRPr lang="en-US" sz="4000" dirty="0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2125601" y="5913320"/>
            <a:ext cx="1215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dirty="0" err="1" smtClean="0">
                <a:latin typeface="Verdana" panose="020B0604030504040204" pitchFamily="34" charset="0"/>
              </a:rPr>
              <a:t>Krem</a:t>
            </a:r>
            <a:endParaRPr lang="id-ID" dirty="0" smtClean="0">
              <a:latin typeface="Verdana" panose="020B0604030504040204" pitchFamily="34" charset="0"/>
            </a:endParaRPr>
          </a:p>
          <a:p>
            <a:endParaRPr lang="en-US" sz="4000" dirty="0"/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2125601" y="6345368"/>
            <a:ext cx="1215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Ungu</a:t>
            </a:r>
            <a:endParaRPr lang="id-ID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en-US" sz="40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932040" y="4089608"/>
          <a:ext cx="4095456" cy="228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99342"/>
                <a:gridCol w="2196114"/>
              </a:tblGrid>
              <a:tr h="430372">
                <a:tc>
                  <a:txBody>
                    <a:bodyPr/>
                    <a:lstStyle/>
                    <a:p>
                      <a:pPr algn="ctr"/>
                      <a:r>
                        <a:rPr lang="id-ID" sz="2400" b="0" dirty="0" smtClean="0"/>
                        <a:t>Pengirim</a:t>
                      </a:r>
                      <a:endParaRPr lang="id-ID" sz="24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id-ID" sz="2400" b="0" dirty="0"/>
                    </a:p>
                  </a:txBody>
                  <a:tcPr marL="68580" marR="68580"/>
                </a:tc>
              </a:tr>
              <a:tr h="430372">
                <a:tc>
                  <a:txBody>
                    <a:bodyPr/>
                    <a:lstStyle/>
                    <a:p>
                      <a:pPr algn="ctr"/>
                      <a:r>
                        <a:rPr lang="id-ID" sz="2400" b="0" dirty="0" smtClean="0"/>
                        <a:t>Pengangkut</a:t>
                      </a:r>
                      <a:endParaRPr lang="id-ID" sz="24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id-ID" sz="2400" b="0" dirty="0"/>
                    </a:p>
                  </a:txBody>
                  <a:tcPr marL="68580" marR="68580"/>
                </a:tc>
              </a:tr>
              <a:tr h="430372">
                <a:tc>
                  <a:txBody>
                    <a:bodyPr/>
                    <a:lstStyle/>
                    <a:p>
                      <a:pPr algn="ctr"/>
                      <a:r>
                        <a:rPr lang="id-ID" sz="2400" b="0" dirty="0" smtClean="0"/>
                        <a:t>KLH</a:t>
                      </a:r>
                      <a:endParaRPr lang="id-ID" sz="24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id-ID" sz="2400" b="0" dirty="0"/>
                    </a:p>
                  </a:txBody>
                  <a:tcPr marL="68580" marR="68580"/>
                </a:tc>
              </a:tr>
              <a:tr h="430372">
                <a:tc>
                  <a:txBody>
                    <a:bodyPr/>
                    <a:lstStyle/>
                    <a:p>
                      <a:pPr algn="ctr"/>
                      <a:r>
                        <a:rPr lang="id-ID" sz="2400" b="0" dirty="0" smtClean="0"/>
                        <a:t>Penerima</a:t>
                      </a:r>
                      <a:endParaRPr lang="id-ID" sz="24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id-ID" sz="2400" b="0" dirty="0"/>
                    </a:p>
                  </a:txBody>
                  <a:tcPr marL="68580" marR="68580"/>
                </a:tc>
              </a:tr>
              <a:tr h="430372">
                <a:tc>
                  <a:txBody>
                    <a:bodyPr/>
                    <a:lstStyle/>
                    <a:p>
                      <a:pPr algn="ctr"/>
                      <a:r>
                        <a:rPr lang="id-ID" sz="2400" b="0" dirty="0" smtClean="0"/>
                        <a:t>Gubernur</a:t>
                      </a:r>
                      <a:endParaRPr lang="id-ID" sz="24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id-ID" sz="2400" b="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6712365" y="4122839"/>
            <a:ext cx="739955" cy="39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3</a:t>
            </a:r>
            <a:endParaRPr lang="en-US" sz="2400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504453" y="4113120"/>
            <a:ext cx="739955" cy="3960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/>
              <a:t>7</a:t>
            </a:r>
            <a:endParaRPr lang="en-US" sz="2400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939355" y="4617176"/>
            <a:ext cx="739955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1</a:t>
            </a:r>
            <a:endParaRPr lang="en-US" sz="2400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352325" y="5049224"/>
            <a:ext cx="739955" cy="39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2</a:t>
            </a:r>
            <a:endParaRPr lang="en-US" sz="240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216421" y="5049224"/>
            <a:ext cx="739955" cy="396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5</a:t>
            </a:r>
            <a:endParaRPr lang="en-US" sz="2400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6640357" y="5517232"/>
            <a:ext cx="739955" cy="3960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/>
              <a:t>4</a:t>
            </a:r>
            <a:endParaRPr lang="en-US" sz="2400"/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6640357" y="5949280"/>
            <a:ext cx="739955" cy="39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sz="2400" dirty="0"/>
              <a:t>6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1763688" y="116632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DISTRIBUSI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 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(DOKUMEN LIMBAH B3)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Content Placeholder 81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9. </a:t>
            </a:r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Dumping</a:t>
            </a:r>
            <a:r>
              <a:rPr lang="id-ID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pengelolaan</a:t>
            </a:r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limbah</a:t>
            </a:r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B3 </a:t>
            </a:r>
            <a:r>
              <a:rPr lang="en-US" sz="24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cara</a:t>
            </a:r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br>
              <a:rPr lang="id-ID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id-ID" sz="24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   </a:t>
            </a:r>
            <a:r>
              <a:rPr lang="en-US" sz="2400" b="1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tertentu</a:t>
            </a:r>
            <a:r>
              <a:rPr lang="en-US" sz="24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endParaRPr lang="en-US" sz="2400" b="1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66124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b="1" dirty="0" smtClean="0"/>
              <a:t>Catatan :</a:t>
            </a:r>
            <a:endParaRPr lang="id-ID" b="1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b="1" dirty="0" smtClean="0"/>
              <a:t>Pengelolaan </a:t>
            </a:r>
            <a:r>
              <a:rPr lang="id-ID" b="1" dirty="0"/>
              <a:t>Limbah B3 dengan cara tertentu antara lain  injeksi</a:t>
            </a:r>
            <a:endParaRPr lang="id-ID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7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</a:ln>
        </p:spPr>
        <p:txBody>
          <a:bodyPr>
            <a:normAutofit/>
          </a:bodyPr>
          <a:lstStyle/>
          <a:p>
            <a:fld id="{5038545F-7947-492A-9ABD-0EB79BD17007}" type="slidenum">
              <a:rPr lang="id-ID">
                <a:ea typeface="MS PGothic" panose="020B0600070205080204" pitchFamily="34" charset="-128"/>
              </a:rPr>
            </a:fld>
            <a:endParaRPr lang="id-ID"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t>PERBANDINGAN...</a:t>
            </a:r>
            <a:r>
              <a:rPr lang="id-ID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t>[1]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584" y="984840"/>
          <a:ext cx="7467040" cy="568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5659"/>
                <a:gridCol w="3483477"/>
                <a:gridCol w="3337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effectLst/>
                        </a:rPr>
                        <a:t>NO.</a:t>
                      </a:r>
                      <a:endParaRPr lang="id-ID" sz="1800" dirty="0"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/>
                        </a:rPr>
                        <a:t>PP LAMA (P</a:t>
                      </a:r>
                      <a:r>
                        <a:rPr lang="id-ID" sz="1800" baseline="0" dirty="0" smtClean="0">
                          <a:effectLst/>
                        </a:rPr>
                        <a:t>P 18 JO. PP 85/1999)</a:t>
                      </a:r>
                      <a:endParaRPr lang="id-ID" sz="1800" dirty="0" smtClean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/>
                        </a:rPr>
                        <a:t>PP BARU (PP 101/2014)</a:t>
                      </a:r>
                      <a:endParaRPr lang="id-ID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/>
                        <a:t>1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Tidak ada pembagian LB3 berdasarkan tingkat bahaya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limbah B3 dengan kategori 1, kategori 2</a:t>
                      </a:r>
                      <a:endParaRPr lang="id-ID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/>
                        <a:t>2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700" dirty="0" smtClean="0"/>
                        <a:t>Tata cara penetapan limbah B3 (Daftar, Uji karakteristik, TCLP, LD50, 491 senyawa, 11 kriteria)</a:t>
                      </a:r>
                      <a:endParaRPr lang="id-ID" sz="17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Tata cara penetapan limbah B3 (Daftar, Uji karakteristik, TCLP, LD50, </a:t>
                      </a:r>
                      <a:r>
                        <a:rPr lang="id-ID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sub-kronis</a:t>
                      </a: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id-ID" sz="17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/>
                        <a:t>3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Wingdings 2" panose="05020102010507070707" pitchFamily="18" charset="2"/>
                        <a:buNone/>
                        <a:defRPr/>
                      </a:pPr>
                      <a:r>
                        <a:rPr lang="id-ID" sz="1700" dirty="0" smtClean="0"/>
                        <a:t>Tidak ada limbah B3 dari sumber spesifik khusus</a:t>
                      </a:r>
                      <a:endParaRPr lang="id-ID" sz="1700" dirty="0" smtClean="0"/>
                    </a:p>
                    <a:p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pengaturan limbah B3 kategori bahaya B dari sumber spesifik khusus (</a:t>
                      </a:r>
                      <a:r>
                        <a:rPr lang="id-ID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slag</a:t>
                      </a: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kapur, </a:t>
                      </a:r>
                      <a:r>
                        <a:rPr lang="id-ID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dll</a:t>
                      </a: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id-ID" sz="170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/>
                        <a:t>4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Penyimpanan limbah B3 &lt;50 kg/hari </a:t>
                      </a:r>
                      <a:r>
                        <a:rPr lang="id-ID" sz="1700" dirty="0" smtClean="0">
                          <a:sym typeface="Wingdings" panose="05000000000000000000" pitchFamily="2" charset="2"/>
                        </a:rPr>
                        <a:t> 180 hari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Penyimpanan limbah B3 &lt;50 kg/hari </a:t>
                      </a: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 365 hari</a:t>
                      </a:r>
                      <a:endParaRPr lang="id-ID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/>
                        <a:t>5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>
                          <a:sym typeface="Wingdings" panose="05000000000000000000" pitchFamily="2" charset="2"/>
                        </a:rPr>
                        <a:t>Tidak ada uji coba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uji coba (pemanfaatan &amp; pengolahan limbah B3)</a:t>
                      </a:r>
                      <a:endParaRPr lang="id-ID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/>
                        <a:t>6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Tidak ada kode karakteristik LB3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kode karakteristik LB3</a:t>
                      </a:r>
                      <a:endParaRPr lang="id-ID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700" dirty="0" smtClean="0"/>
                        <a:t>7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Pembangian Kewenangan Pengumpul</a:t>
                      </a:r>
                      <a:endParaRPr lang="id-ID" sz="17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Pembagian Kewenangan Pengumpul</a:t>
                      </a:r>
                      <a:endParaRPr lang="id-ID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Black" panose="020B0A04020102020204" pitchFamily="34" charset="0"/>
                <a:ea typeface="MS PGothic" panose="020B0600070205080204" pitchFamily="34" charset="-128"/>
              </a:rPr>
              <a:t>TERIMA KASIH</a:t>
            </a:r>
            <a:endParaRPr lang="en-US" smtClean="0">
              <a:latin typeface="Arial Black" panose="020B0A04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59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Asdep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Pengelolaan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Limbah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B3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Pemulihan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Kontaminasi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Limbah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B3 </a:t>
            </a:r>
            <a:endParaRPr lang="en-US" sz="1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id-ID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Dirjen Pengelolaan Sampah, Limbah dan Bahan Berbahaya dan Beracun</a:t>
            </a:r>
            <a:endParaRPr lang="en-US" sz="1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Kementerian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Lingkungan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Hidup</a:t>
            </a:r>
            <a:r>
              <a:rPr lang="id-ID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dan Kehutanan</a:t>
            </a:r>
            <a:endParaRPr lang="en-US" sz="1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Gedung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C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Lantai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2</a:t>
            </a:r>
            <a:endParaRPr lang="en-US" sz="1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Jl. D.I.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Panjaitan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Kav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. 24 Jakarta 13410</a:t>
            </a:r>
            <a:endParaRPr lang="en-US" sz="1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en-US" sz="16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Telp</a:t>
            </a:r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/Fax : 021-85904932, 8518423</a:t>
            </a:r>
            <a:endParaRPr lang="en-US" sz="1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Email : tuasdep@yahoo.com</a:t>
            </a:r>
            <a:endParaRPr lang="en-US" sz="16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PER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</a:ln>
        </p:spPr>
        <p:txBody>
          <a:bodyPr>
            <a:normAutofit/>
          </a:bodyPr>
          <a:lstStyle/>
          <a:p>
            <a:fld id="{8881CFF3-7AA3-4F0F-B73E-4B02F09D1505}" type="slidenum">
              <a:rPr lang="id-ID">
                <a:ea typeface="MS PGothic" panose="020B0600070205080204" pitchFamily="34" charset="-128"/>
              </a:rPr>
            </a:fld>
            <a:endParaRPr lang="id-ID"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t>PERBANDINGAN...</a:t>
            </a:r>
            <a:r>
              <a:rPr lang="id-ID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t>[2]</a:t>
            </a:r>
            <a:endParaRPr lang="id-ID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721" y="1412776"/>
          <a:ext cx="7467040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5659"/>
                <a:gridCol w="3483477"/>
                <a:gridCol w="3337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effectLst/>
                        </a:rPr>
                        <a:t>NO.</a:t>
                      </a:r>
                      <a:endParaRPr lang="id-ID" sz="1800" dirty="0"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/>
                        </a:rPr>
                        <a:t>PP LAMA (P</a:t>
                      </a:r>
                      <a:r>
                        <a:rPr lang="id-ID" sz="1800" baseline="0" dirty="0" smtClean="0">
                          <a:effectLst/>
                        </a:rPr>
                        <a:t>P 18 JO. PP 85/1999)</a:t>
                      </a:r>
                      <a:endParaRPr lang="id-ID" sz="1800" dirty="0" smtClean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/>
                        </a:rPr>
                        <a:t>PP BARU (PP 101/2014)</a:t>
                      </a:r>
                      <a:endParaRPr lang="id-ID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8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Tidak ada kodifikasi limbah B3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kodifikasi dan nama setiap limbah B3</a:t>
                      </a:r>
                      <a:endParaRPr lang="id-ID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9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sym typeface="Wingdings" panose="05000000000000000000" pitchFamily="2" charset="2"/>
                        </a:rPr>
                        <a:t>Tidak ada pengaturan produk samping (</a:t>
                      </a:r>
                      <a:r>
                        <a:rPr lang="id-ID" sz="1800" i="1" dirty="0" err="1" smtClean="0">
                          <a:sym typeface="Wingdings" panose="05000000000000000000" pitchFamily="2" charset="2"/>
                        </a:rPr>
                        <a:t>by-product</a:t>
                      </a:r>
                      <a:r>
                        <a:rPr lang="id-ID" sz="18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id-ID" sz="1800" dirty="0" smtClean="0">
                        <a:sym typeface="Wingdings" panose="05000000000000000000" pitchFamily="2" charset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pengaturan produk samping (</a:t>
                      </a:r>
                      <a:r>
                        <a:rPr lang="id-ID" sz="1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by-product</a:t>
                      </a: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id-ID" sz="1800" b="1" dirty="0" smtClean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sym typeface="Wingdings" panose="05000000000000000000" pitchFamily="2" charset="2"/>
                        </a:rPr>
                        <a:t>Tidak ada ketentuan dana jaminan lingkungan</a:t>
                      </a:r>
                      <a:endParaRPr lang="id-ID" sz="1800" dirty="0" smtClean="0">
                        <a:sym typeface="Wingdings" panose="05000000000000000000" pitchFamily="2" charset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ketentuan mengenai dana jaminan lingkungan</a:t>
                      </a:r>
                      <a:endParaRPr lang="id-ID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11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sym typeface="Wingdings" panose="05000000000000000000" pitchFamily="2" charset="2"/>
                        </a:rPr>
                        <a:t>Belum ada </a:t>
                      </a:r>
                      <a:r>
                        <a:rPr lang="id-ID" sz="1800" u="sng" dirty="0" smtClean="0">
                          <a:sym typeface="Wingdings" panose="05000000000000000000" pitchFamily="2" charset="2"/>
                        </a:rPr>
                        <a:t>rincian</a:t>
                      </a:r>
                      <a:r>
                        <a:rPr lang="id-ID" sz="1800" dirty="0" smtClean="0">
                          <a:sym typeface="Wingdings" panose="05000000000000000000" pitchFamily="2" charset="2"/>
                        </a:rPr>
                        <a:t> perpindahan lintas batas</a:t>
                      </a:r>
                      <a:endParaRPr lang="id-ID" sz="18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</a:t>
                      </a:r>
                      <a:r>
                        <a:rPr lang="id-ID" sz="1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rincian</a:t>
                      </a: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perpindahan lintas batas</a:t>
                      </a:r>
                      <a:endParaRPr lang="id-ID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12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/>
                        <a:t>Tidak ada pengaturan dumping</a:t>
                      </a:r>
                      <a:endParaRPr lang="id-ID" sz="18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pengaturan dumping</a:t>
                      </a:r>
                      <a:endParaRPr lang="id-ID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13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/>
                        <a:t>Tidak ada rincian pemulihan</a:t>
                      </a:r>
                      <a:endParaRPr lang="id-ID" sz="18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</a:t>
                      </a:r>
                      <a:r>
                        <a:rPr lang="id-ID" sz="1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rincian &amp; kriteria</a:t>
                      </a:r>
                      <a:r>
                        <a:rPr lang="id-ID" sz="1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pemulihan</a:t>
                      </a:r>
                      <a:endParaRPr lang="id-ID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14</a:t>
                      </a:r>
                      <a:endParaRPr lang="id-ID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/>
                        <a:t>Belum ada </a:t>
                      </a:r>
                      <a:r>
                        <a:rPr lang="id-ID" sz="1800" u="sng" dirty="0" smtClean="0"/>
                        <a:t>rincian</a:t>
                      </a:r>
                      <a:r>
                        <a:rPr lang="id-ID" sz="1800" dirty="0" smtClean="0"/>
                        <a:t> pengaturan tanggap darurat</a:t>
                      </a:r>
                      <a:endParaRPr lang="id-ID" sz="18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 </a:t>
                      </a:r>
                      <a:r>
                        <a:rPr lang="id-ID" sz="1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rincian</a:t>
                      </a:r>
                      <a:r>
                        <a:rPr lang="id-ID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pengaturan tanggap darurat</a:t>
                      </a:r>
                      <a:endParaRPr lang="id-ID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3" name="Action Button: Back or Previous 12">
            <a:hlinkClick r:id="rId1" action="ppaction://hlinksldjump" highlightClick="1"/>
          </p:cNvPr>
          <p:cNvSpPr/>
          <p:nvPr/>
        </p:nvSpPr>
        <p:spPr>
          <a:xfrm>
            <a:off x="368303" y="6381328"/>
            <a:ext cx="674694" cy="476672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493659" y="1412778"/>
            <a:ext cx="2970610" cy="37433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27995"/>
            <a:ext cx="7200897" cy="130386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 CARA PERIZINAN PLB3</a:t>
            </a:r>
            <a:endParaRPr lang="id-ID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15EDD38-9C26-492A-9195-6F7CCE0C8873}" type="slidenum">
              <a:rPr lang="id-ID" smtClean="0"/>
            </a:fld>
            <a:endParaRPr lang="id-ID"/>
          </a:p>
        </p:txBody>
      </p:sp>
      <p:sp>
        <p:nvSpPr>
          <p:cNvPr id="4" name="Rectangle 3"/>
          <p:cNvSpPr/>
          <p:nvPr/>
        </p:nvSpPr>
        <p:spPr>
          <a:xfrm rot="5400000">
            <a:off x="1324940" y="2432607"/>
            <a:ext cx="1128650" cy="10281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4"/>
          <p:cNvGrpSpPr/>
          <p:nvPr/>
        </p:nvGrpSpPr>
        <p:grpSpPr>
          <a:xfrm>
            <a:off x="1655622" y="1685060"/>
            <a:ext cx="1142414" cy="913931"/>
            <a:chOff x="217501" y="571"/>
            <a:chExt cx="1523219" cy="9139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217501" y="571"/>
              <a:ext cx="1523219" cy="91393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5"/>
            <p:cNvSpPr/>
            <p:nvPr/>
          </p:nvSpPr>
          <p:spPr>
            <a:xfrm>
              <a:off x="244269" y="27339"/>
              <a:ext cx="1469683" cy="860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b="1" dirty="0"/>
                <a:t>PENYIMPANAN</a:t>
              </a:r>
              <a:endParaRPr lang="id-ID" sz="1100" b="1" dirty="0"/>
            </a:p>
          </p:txBody>
        </p:sp>
      </p:grpSp>
      <p:sp>
        <p:nvSpPr>
          <p:cNvPr id="6" name="Rectangle 5"/>
          <p:cNvSpPr/>
          <p:nvPr/>
        </p:nvSpPr>
        <p:spPr>
          <a:xfrm rot="5400000">
            <a:off x="1324940" y="3575022"/>
            <a:ext cx="1128650" cy="10281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6"/>
          <p:cNvGrpSpPr/>
          <p:nvPr/>
        </p:nvGrpSpPr>
        <p:grpSpPr>
          <a:xfrm>
            <a:off x="1655622" y="2827475"/>
            <a:ext cx="1142414" cy="913931"/>
            <a:chOff x="217501" y="1142986"/>
            <a:chExt cx="1523219" cy="9139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217501" y="1142986"/>
              <a:ext cx="1523219" cy="91393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8"/>
            <p:cNvSpPr/>
            <p:nvPr/>
          </p:nvSpPr>
          <p:spPr>
            <a:xfrm>
              <a:off x="244269" y="1169754"/>
              <a:ext cx="1469683" cy="860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b="1" dirty="0"/>
                <a:t>PENGUMPULAN</a:t>
              </a:r>
              <a:endParaRPr lang="id-ID" sz="11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894426" y="4129093"/>
            <a:ext cx="1509089" cy="13708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8"/>
          <p:cNvGrpSpPr/>
          <p:nvPr/>
        </p:nvGrpSpPr>
        <p:grpSpPr>
          <a:xfrm>
            <a:off x="1655622" y="3969889"/>
            <a:ext cx="1142414" cy="913931"/>
            <a:chOff x="217501" y="2285400"/>
            <a:chExt cx="1523219" cy="9139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217501" y="2285400"/>
              <a:ext cx="1523219" cy="91393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1"/>
            <p:cNvSpPr/>
            <p:nvPr/>
          </p:nvSpPr>
          <p:spPr>
            <a:xfrm>
              <a:off x="244269" y="2312168"/>
              <a:ext cx="1469683" cy="860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050" b="1" dirty="0"/>
                <a:t>PENGANGKUTAN</a:t>
              </a:r>
              <a:endParaRPr lang="id-ID" sz="1050" b="1" dirty="0"/>
            </a:p>
          </p:txBody>
        </p:sp>
      </p:grpSp>
      <p:sp>
        <p:nvSpPr>
          <p:cNvPr id="10" name="Rectangle 9"/>
          <p:cNvSpPr/>
          <p:nvPr/>
        </p:nvSpPr>
        <p:spPr>
          <a:xfrm rot="16200000">
            <a:off x="2844351" y="3575022"/>
            <a:ext cx="1128650" cy="10281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10"/>
          <p:cNvGrpSpPr/>
          <p:nvPr/>
        </p:nvGrpSpPr>
        <p:grpSpPr>
          <a:xfrm>
            <a:off x="3175033" y="3969889"/>
            <a:ext cx="1142414" cy="913931"/>
            <a:chOff x="2243383" y="2285400"/>
            <a:chExt cx="1523219" cy="9139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2243383" y="2285400"/>
              <a:ext cx="1523219" cy="91393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4"/>
            <p:cNvSpPr/>
            <p:nvPr/>
          </p:nvSpPr>
          <p:spPr>
            <a:xfrm>
              <a:off x="2270151" y="2312168"/>
              <a:ext cx="1469683" cy="860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b="1" dirty="0"/>
                <a:t>PEMANFAATAN</a:t>
              </a:r>
              <a:endParaRPr lang="id-ID" sz="1100" b="1" dirty="0"/>
            </a:p>
          </p:txBody>
        </p:sp>
      </p:grpSp>
      <p:sp>
        <p:nvSpPr>
          <p:cNvPr id="12" name="Rectangle 11"/>
          <p:cNvSpPr/>
          <p:nvPr/>
        </p:nvSpPr>
        <p:spPr>
          <a:xfrm rot="16200000">
            <a:off x="2844351" y="2432607"/>
            <a:ext cx="1128650" cy="10281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2"/>
          <p:cNvGrpSpPr/>
          <p:nvPr/>
        </p:nvGrpSpPr>
        <p:grpSpPr>
          <a:xfrm>
            <a:off x="3175033" y="2827475"/>
            <a:ext cx="1142414" cy="913931"/>
            <a:chOff x="2243383" y="1142986"/>
            <a:chExt cx="1523219" cy="9139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2243383" y="1142986"/>
              <a:ext cx="1523219" cy="91393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7"/>
            <p:cNvSpPr/>
            <p:nvPr/>
          </p:nvSpPr>
          <p:spPr>
            <a:xfrm>
              <a:off x="2270151" y="1169754"/>
              <a:ext cx="1469683" cy="860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b="1" dirty="0"/>
                <a:t>PENGOLAHAN</a:t>
              </a:r>
              <a:endParaRPr lang="id-ID" sz="1100" b="1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75033" y="1685060"/>
            <a:ext cx="1142414" cy="913931"/>
            <a:chOff x="2243383" y="571"/>
            <a:chExt cx="1523219" cy="9139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2243383" y="571"/>
              <a:ext cx="1523219" cy="913931"/>
            </a:xfrm>
            <a:prstGeom prst="roundRect">
              <a:avLst>
                <a:gd name="adj" fmla="val 10000"/>
              </a:avLst>
            </a:prstGeom>
            <a:solidFill>
              <a:srgbClr val="CC66FF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9"/>
            <p:cNvSpPr/>
            <p:nvPr/>
          </p:nvSpPr>
          <p:spPr>
            <a:xfrm>
              <a:off x="2270151" y="27339"/>
              <a:ext cx="1469683" cy="860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/>
                <a:t>PENIMBUNAN</a:t>
              </a:r>
              <a:endParaRPr lang="id-ID" sz="12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66011" y="1999000"/>
            <a:ext cx="2564904" cy="280160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000" b="1" dirty="0">
                <a:solidFill>
                  <a:schemeClr val="bg1"/>
                </a:solidFill>
              </a:rPr>
              <a:t>DIUBAH MENJADI 1 IZIN YANG TERINTEGRASI </a:t>
            </a:r>
            <a:r>
              <a:rPr lang="id-ID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endParaRPr lang="id-ID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d-ID" sz="2000" b="1" dirty="0">
                <a:solidFill>
                  <a:schemeClr val="bg1"/>
                </a:solidFill>
              </a:rPr>
              <a:t>IZIN PENGELOLAAN LIMBAH B3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28" name="Striped Right Arrow 27"/>
          <p:cNvSpPr/>
          <p:nvPr/>
        </p:nvSpPr>
        <p:spPr>
          <a:xfrm>
            <a:off x="4517939" y="2924398"/>
            <a:ext cx="594066" cy="720080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4463988" y="5042118"/>
            <a:ext cx="3429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id-ID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</a:t>
            </a:r>
            <a:endParaRPr lang="id-ID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lvl="1" indent="-282575">
              <a:buFont typeface="Arial" panose="020B0604020202020204" pitchFamily="34" charset="0"/>
              <a:buChar char="O"/>
            </a:pPr>
            <a:r>
              <a:rPr lang="id-ID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 pengelolaan limbah B3 untuk kegiatan penyimpanan limbah B3 oleh PT. ABCDEFGH</a:t>
            </a:r>
            <a:endParaRPr lang="id-ID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lvl="1" indent="-282575">
              <a:buFont typeface="Arial" panose="020B0604020202020204" pitchFamily="34" charset="0"/>
              <a:buChar char="O"/>
            </a:pPr>
            <a:r>
              <a:rPr lang="id-ID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 pengelolaan limbah B3 untuk kegiatan pengumpulan </a:t>
            </a:r>
            <a:r>
              <a:rPr lang="id-ID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id-ID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penimbunan limbah B3 oleh PT. IJKLMNOP</a:t>
            </a:r>
            <a:endParaRPr lang="id-ID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5676" y="527159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PERIZINAN SAAT INI</a:t>
            </a:r>
            <a:endParaRPr lang="id-I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8054" y="1340770"/>
            <a:ext cx="275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PERIZINAN KE </a:t>
            </a:r>
            <a:r>
              <a:rPr lang="id-I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DEPAN</a:t>
            </a:r>
            <a:endParaRPr lang="id-ID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4000" smtClean="0">
                <a:solidFill>
                  <a:schemeClr val="bg1"/>
                </a:solidFill>
                <a:ea typeface="MS PGothic" panose="020B0600070205080204" pitchFamily="34" charset="-128"/>
              </a:rPr>
              <a:t>Pengelolaan Limbah B3</a:t>
            </a:r>
            <a:endParaRPr lang="en-US" sz="400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1143000"/>
          <a:ext cx="8001056" cy="507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 bwMode="auto">
          <a:xfrm>
            <a:off x="6096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Kriteri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cs typeface="MS PGothic" panose="020B0600070205080204" pitchFamily="34" charset="-128"/>
              </a:rPr>
              <a:t>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Penilaian</a:t>
            </a:r>
            <a:endParaRPr kumimoji="0" lang="en-US" sz="4000" b="1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773088"/>
          <a:ext cx="807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588224" y="6453336"/>
            <a:ext cx="2592288" cy="404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ROP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6" y="6482832"/>
            <a:ext cx="936104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5576" y="692696"/>
            <a:ext cx="7488832" cy="14686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5576" y="3861048"/>
            <a:ext cx="4968552" cy="1493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5576" y="5531746"/>
            <a:ext cx="648072" cy="3326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7664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Aspek</a:t>
            </a:r>
            <a:r>
              <a:rPr lang="en-US" dirty="0" smtClean="0"/>
              <a:t> AKUNTABILITAS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98556" y="2305900"/>
            <a:ext cx="4997580" cy="14401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5576" y="5969016"/>
            <a:ext cx="648072" cy="3326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47664" y="595450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Aspek</a:t>
            </a:r>
            <a:r>
              <a:rPr lang="en-US" dirty="0" smtClean="0"/>
              <a:t> EFEKTIVITAS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824602" y="2233892"/>
            <a:ext cx="2405292" cy="316835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5576" y="6415016"/>
            <a:ext cx="648072" cy="33265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47664" y="640050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Aspek</a:t>
            </a:r>
            <a:r>
              <a:rPr lang="en-US" dirty="0" smtClean="0"/>
              <a:t> EFISIENSI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27568</Words>
  <Application>WPS Presentation</Application>
  <PresentationFormat>On-screen Show (4:3)</PresentationFormat>
  <Paragraphs>1853</Paragraphs>
  <Slides>50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74" baseType="lpstr">
      <vt:lpstr>Arial</vt:lpstr>
      <vt:lpstr>SimSun</vt:lpstr>
      <vt:lpstr>Wingdings</vt:lpstr>
      <vt:lpstr>MS PGothic</vt:lpstr>
      <vt:lpstr>Wingdings 3</vt:lpstr>
      <vt:lpstr>Verdana</vt:lpstr>
      <vt:lpstr>Wingdings 2</vt:lpstr>
      <vt:lpstr>Calibri</vt:lpstr>
      <vt:lpstr>Verdana</vt:lpstr>
      <vt:lpstr>Lucida Sans Unicode</vt:lpstr>
      <vt:lpstr>Wingdings 2</vt:lpstr>
      <vt:lpstr>Microsoft YaHei</vt:lpstr>
      <vt:lpstr>Arial Unicode MS</vt:lpstr>
      <vt:lpstr>Webdings</vt:lpstr>
      <vt:lpstr>Calibri Light</vt:lpstr>
      <vt:lpstr>Calibri</vt:lpstr>
      <vt:lpstr>Gill Sans MT</vt:lpstr>
      <vt:lpstr>Arial</vt:lpstr>
      <vt:lpstr>Times New Roman</vt:lpstr>
      <vt:lpstr>Constantia</vt:lpstr>
      <vt:lpstr>Arial Black</vt:lpstr>
      <vt:lpstr>Aharoni</vt:lpstr>
      <vt:lpstr>Kozuka Mincho Pro B</vt:lpstr>
      <vt:lpstr>Concourse</vt:lpstr>
      <vt:lpstr>PowerPoint 演示文稿</vt:lpstr>
      <vt:lpstr>Dasar Penilaian </vt:lpstr>
      <vt:lpstr>PERATURAN PENGELOLAAN LIMBAH B3</vt:lpstr>
      <vt:lpstr>PERATURAN PENGELOLAAN LIMBAH B3</vt:lpstr>
      <vt:lpstr>PERBANDINGAN...[1]</vt:lpstr>
      <vt:lpstr>PERBANDINGAN...[2]</vt:lpstr>
      <vt:lpstr>TATA CARA PERIZINAN PLB3</vt:lpstr>
      <vt:lpstr>Pengelolaan Limbah B3</vt:lpstr>
      <vt:lpstr>Aspek Penilaian</vt:lpstr>
      <vt:lpstr>Lingkup Identifikasi, Pencatatan dan Pendataan</vt:lpstr>
      <vt:lpstr>Kriteria Identifikasi, Pencatatan  dan Pendataan</vt:lpstr>
      <vt:lpstr>WAKTU PENYIMPANAN LIMBAH B3</vt:lpstr>
      <vt:lpstr> 2. Kriteria Pelaporan Pengelolaan Limbah B3</vt:lpstr>
      <vt:lpstr>3.a. Kriteria Perizinan Pengelolaan Limbah B3  Kegiatan Penyimpanan</vt:lpstr>
      <vt:lpstr>3.b.  Perizinan Pengelolaan Limbah B3 Kegiatan       Pemanfaatan, Pengolahan, Penimbunan</vt:lpstr>
      <vt:lpstr>KEWENANGAN PENERBITAN IZIN (UU 23/2014+PP 101/2014)</vt:lpstr>
      <vt:lpstr>4. Kriteria Pemenuhan Ketentuan izin</vt:lpstr>
      <vt:lpstr>PowerPoint 演示文稿</vt:lpstr>
      <vt:lpstr>PowerPoint 演示文稿</vt:lpstr>
      <vt:lpstr>PowerPoint 演示文稿</vt:lpstr>
      <vt:lpstr>PowerPoint 演示文稿</vt:lpstr>
      <vt:lpstr>4. Pemenuhan Ketentuan Izin</vt:lpstr>
      <vt:lpstr>4. Pemenuhan Ketentuan Izin</vt:lpstr>
      <vt:lpstr>PEMANFAATAN LIMBAH B3 (PP 101/2014)</vt:lpstr>
      <vt:lpstr>STANDAR PELAKSANAAN PENGOLAHAN LIMBAH B3 (PP 101/2014)</vt:lpstr>
      <vt:lpstr>4. Pemenuhan Ketentuan Izin</vt:lpstr>
      <vt:lpstr>4. Pemenuhan Ketentuan Izin</vt:lpstr>
      <vt:lpstr>4. Pemenuhan Ketentuan Izin</vt:lpstr>
      <vt:lpstr> 6. Open dumping, open burning pengelolaan tumpahan, dan penanganan media terkontaminasi limbah B3</vt:lpstr>
      <vt:lpstr>PowerPoint 演示文稿</vt:lpstr>
      <vt:lpstr>Catatan : Open dumping, open burning pengelolaan tumpahan, dan penanganan media terkontaminasi limbah B3</vt:lpstr>
      <vt:lpstr>7. Jumlah limbah B3 yang dikelola sesuai dengan peraturan (%)</vt:lpstr>
      <vt:lpstr>7. Jumlah limbah B3 yang dikelola sesuai dengan peraturan (%)</vt:lpstr>
      <vt:lpstr>PowerPoint 演示文稿</vt:lpstr>
      <vt:lpstr> 8. Pengelolaan limbah B3 oleh pihak ke-3</vt:lpstr>
      <vt:lpstr> Pengelolaan limbah B3 oleh pihak ke-3 a. Pengumpul</vt:lpstr>
      <vt:lpstr>LARANGAN BAGI PENGUMPUL  (PP 101/2014)</vt:lpstr>
      <vt:lpstr> 8. Pengelolaan limbah B3 oleh pihak ke-3 b. Pengolah/Pemanfaat/Penimbun</vt:lpstr>
      <vt:lpstr> 8. Pengelolaan limbah B3 oleh pihak ke-3 c. Jasa Pengangkutan</vt:lpstr>
      <vt:lpstr>PowerPoint 演示文稿</vt:lpstr>
      <vt:lpstr>PENGANGKUTAN LIMBAH B3  (PP 101/2014)</vt:lpstr>
      <vt:lpstr>PENGANGKUTAN LIMBAH B3  (PP 101/2014)</vt:lpstr>
      <vt:lpstr> 8. Pengelolaan limbah B3 oleh pihak ke-3 d. Dokumen Limbah B3 (Manifest)</vt:lpstr>
      <vt:lpstr>8. Pengelolaan limbah B3 oleh pihak ke-3 d. Dokumen Limbah B3 (Manifest)</vt:lpstr>
      <vt:lpstr>PowerPoint 演示文稿</vt:lpstr>
      <vt:lpstr>PowerPoint 演示文稿</vt:lpstr>
      <vt:lpstr>PowerPoint 演示文稿</vt:lpstr>
      <vt:lpstr>PowerPoint 演示文稿</vt:lpstr>
      <vt:lpstr> 9. Dumping dan pengelolaan limbah B3 dengan cara       tertentu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SiGiT*ET</dc:creator>
  <cp:lastModifiedBy>Asus</cp:lastModifiedBy>
  <cp:revision>455</cp:revision>
  <dcterms:created xsi:type="dcterms:W3CDTF">2013-02-26T07:13:00Z</dcterms:created>
  <dcterms:modified xsi:type="dcterms:W3CDTF">2019-03-27T01:14:30Z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