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256" r:id="rId3"/>
    <p:sldId id="319" r:id="rId5"/>
    <p:sldId id="312" r:id="rId6"/>
    <p:sldId id="424" r:id="rId7"/>
    <p:sldId id="313" r:id="rId8"/>
    <p:sldId id="298" r:id="rId9"/>
    <p:sldId id="296" r:id="rId10"/>
    <p:sldId id="297" r:id="rId11"/>
    <p:sldId id="274" r:id="rId12"/>
    <p:sldId id="322" r:id="rId13"/>
    <p:sldId id="316" r:id="rId14"/>
    <p:sldId id="388" r:id="rId15"/>
    <p:sldId id="323" r:id="rId16"/>
    <p:sldId id="336" r:id="rId17"/>
    <p:sldId id="337" r:id="rId18"/>
    <p:sldId id="338" r:id="rId19"/>
    <p:sldId id="473" r:id="rId20"/>
    <p:sldId id="679" r:id="rId21"/>
    <p:sldId id="708" r:id="rId22"/>
    <p:sldId id="726" r:id="rId23"/>
    <p:sldId id="727" r:id="rId24"/>
    <p:sldId id="782" r:id="rId25"/>
    <p:sldId id="783" r:id="rId26"/>
    <p:sldId id="361" r:id="rId27"/>
    <p:sldId id="339" r:id="rId28"/>
    <p:sldId id="341" r:id="rId29"/>
    <p:sldId id="342" r:id="rId30"/>
    <p:sldId id="389" r:id="rId31"/>
    <p:sldId id="343" r:id="rId32"/>
    <p:sldId id="362" r:id="rId33"/>
    <p:sldId id="624" r:id="rId34"/>
    <p:sldId id="569" r:id="rId35"/>
    <p:sldId id="570" r:id="rId36"/>
    <p:sldId id="571" r:id="rId37"/>
    <p:sldId id="587" r:id="rId38"/>
    <p:sldId id="651" r:id="rId39"/>
    <p:sldId id="574" r:id="rId40"/>
    <p:sldId id="317" r:id="rId41"/>
  </p:sldIdLst>
  <p:sldSz cx="9144000" cy="6858000" type="screen4x3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48" y="-180"/>
      </p:cViewPr>
      <p:guideLst>
        <p:guide orient="horz" pos="21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04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Documents\SETDITJEN2017\Presentasi\20171016-18%20SIMPEL%20Cargill%20Grup%20Ketapang%20Kalbar\registrasi%20simpel%20per%2016%20Oktober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Documents\SETDITJEN2017\Presentasi\20171016-18%20SIMPEL%20Cargill%20Grup%20Ketapang%20Kalbar\registrasi%20simpel%20per%2016%20Oktober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altLang="en-US" sz="1000"/>
              <a:t>Jumlah Registran SIMPEL</a:t>
            </a:r>
            <a:endParaRPr lang="id-ID" altLang="en-US" sz="1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'[registrasi simpel per 16 Oktober 2017.xlsx]Sheet1'!$A$1:$J$1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</c:strCache>
            </c:strRef>
          </c:cat>
          <c:val>
            <c:numRef>
              <c:f>'[registrasi simpel per 16 Oktober 2017.xlsx]Sheet1'!$A$2:$J$2</c:f>
              <c:numCache>
                <c:formatCode>General</c:formatCode>
                <c:ptCount val="10"/>
                <c:pt idx="0">
                  <c:v>10</c:v>
                </c:pt>
                <c:pt idx="1">
                  <c:v>32</c:v>
                </c:pt>
                <c:pt idx="2">
                  <c:v>78</c:v>
                </c:pt>
                <c:pt idx="3">
                  <c:v>220</c:v>
                </c:pt>
                <c:pt idx="4">
                  <c:v>162</c:v>
                </c:pt>
                <c:pt idx="5">
                  <c:v>60</c:v>
                </c:pt>
                <c:pt idx="6">
                  <c:v>42</c:v>
                </c:pt>
                <c:pt idx="7">
                  <c:v>53</c:v>
                </c:pt>
                <c:pt idx="8">
                  <c:v>88</c:v>
                </c:pt>
                <c:pt idx="9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0"/>
        <c:axId val="85593808"/>
        <c:axId val="337399725"/>
      </c:barChart>
      <c:catAx>
        <c:axId val="8559380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7399725"/>
        <c:crosses val="autoZero"/>
        <c:auto val="1"/>
        <c:lblAlgn val="ctr"/>
        <c:lblOffset val="100"/>
        <c:noMultiLvlLbl val="0"/>
      </c:catAx>
      <c:valAx>
        <c:axId val="33739972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59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altLang="en-US" sz="1600"/>
              <a:t>Tren Registrasi SIMPEL</a:t>
            </a:r>
            <a:endParaRPr lang="id-ID" altLang="en-US" sz="1600"/>
          </a:p>
        </c:rich>
      </c:tx>
      <c:layout>
        <c:manualLayout>
          <c:xMode val="edge"/>
          <c:yMode val="edge"/>
          <c:x val="0.410138888888889"/>
          <c:y val="0.031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'[registrasi simpel per 16 Oktober 2017.xlsx]Sheet1'!$A$9:$J$9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Agst</c:v>
                </c:pt>
                <c:pt idx="8">
                  <c:v>Sept</c:v>
                </c:pt>
                <c:pt idx="9">
                  <c:v>Okt</c:v>
                </c:pt>
              </c:strCache>
            </c:strRef>
          </c:cat>
          <c:val>
            <c:numRef>
              <c:f>'[registrasi simpel per 16 Oktober 2017.xlsx]Sheet1'!$A$10:$J$10</c:f>
              <c:numCache>
                <c:formatCode>General</c:formatCode>
                <c:ptCount val="10"/>
                <c:pt idx="0">
                  <c:v>10</c:v>
                </c:pt>
                <c:pt idx="1">
                  <c:v>42</c:v>
                </c:pt>
                <c:pt idx="2">
                  <c:v>120</c:v>
                </c:pt>
                <c:pt idx="3">
                  <c:v>340</c:v>
                </c:pt>
                <c:pt idx="4">
                  <c:v>502</c:v>
                </c:pt>
                <c:pt idx="5">
                  <c:v>562</c:v>
                </c:pt>
                <c:pt idx="6">
                  <c:v>604</c:v>
                </c:pt>
                <c:pt idx="7">
                  <c:v>657</c:v>
                </c:pt>
                <c:pt idx="8">
                  <c:v>745</c:v>
                </c:pt>
                <c:pt idx="9">
                  <c:v>796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84300361"/>
        <c:axId val="396115795"/>
      </c:barChart>
      <c:catAx>
        <c:axId val="48430036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6115795"/>
        <c:crosses val="autoZero"/>
        <c:auto val="1"/>
        <c:lblAlgn val="ctr"/>
        <c:lblOffset val="100"/>
        <c:noMultiLvlLbl val="0"/>
      </c:catAx>
      <c:valAx>
        <c:axId val="3961157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430036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2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477F6-89C6-4F36-ADBC-12899F115C14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0CEE72E7-BA9C-49D0-A80B-9763024D68F5}">
      <dgm:prSet phldrT="[Text]"/>
      <dgm:spPr/>
      <dgm:t>
        <a:bodyPr/>
        <a:lstStyle/>
        <a:p>
          <a:r>
            <a:rPr lang="id-ID" dirty="0" smtClean="0"/>
            <a:t>Administrator</a:t>
          </a:r>
        </a:p>
        <a:p>
          <a:r>
            <a:rPr lang="id-ID" dirty="0" smtClean="0"/>
            <a:t>Sistem</a:t>
          </a:r>
          <a:endParaRPr lang="id-ID" dirty="0"/>
        </a:p>
      </dgm:t>
    </dgm:pt>
    <dgm:pt modelId="{B3155166-83B2-42C0-9635-AA648BDE0D2A}" cxnId="{DEB37AFF-32EB-4847-AC48-B801B448BEBC}" type="parTrans">
      <dgm:prSet/>
      <dgm:spPr/>
      <dgm:t>
        <a:bodyPr/>
        <a:lstStyle/>
        <a:p>
          <a:endParaRPr lang="id-ID"/>
        </a:p>
      </dgm:t>
    </dgm:pt>
    <dgm:pt modelId="{D6D6633D-F029-46FC-BE34-C1C5BF3416DE}" cxnId="{DEB37AFF-32EB-4847-AC48-B801B448BEBC}" type="sibTrans">
      <dgm:prSet/>
      <dgm:spPr/>
      <dgm:t>
        <a:bodyPr/>
        <a:lstStyle/>
        <a:p>
          <a:endParaRPr lang="id-ID"/>
        </a:p>
      </dgm:t>
    </dgm:pt>
    <dgm:pt modelId="{9DC84FB5-4CDE-48FB-B472-63D6302E77F0}">
      <dgm:prSet phldrT="[Text]"/>
      <dgm:spPr/>
      <dgm:t>
        <a:bodyPr/>
        <a:lstStyle/>
        <a:p>
          <a:r>
            <a:rPr lang="id-ID" dirty="0" smtClean="0"/>
            <a:t>Pusdatin</a:t>
          </a:r>
          <a:endParaRPr lang="id-ID" dirty="0"/>
        </a:p>
      </dgm:t>
    </dgm:pt>
    <dgm:pt modelId="{7BB7FBC9-51C1-4B53-846E-B50F49B4A3D3}" cxnId="{BC734BD0-DD08-4A47-B967-6B4DD366E3A1}" type="parTrans">
      <dgm:prSet/>
      <dgm:spPr/>
      <dgm:t>
        <a:bodyPr/>
        <a:lstStyle/>
        <a:p>
          <a:endParaRPr lang="id-ID"/>
        </a:p>
      </dgm:t>
    </dgm:pt>
    <dgm:pt modelId="{B6EC63B2-5F37-40D3-9246-6311F81E8D05}" cxnId="{BC734BD0-DD08-4A47-B967-6B4DD366E3A1}" type="sibTrans">
      <dgm:prSet/>
      <dgm:spPr/>
      <dgm:t>
        <a:bodyPr/>
        <a:lstStyle/>
        <a:p>
          <a:endParaRPr lang="id-ID"/>
        </a:p>
      </dgm:t>
    </dgm:pt>
    <dgm:pt modelId="{E8A64FF6-2E4A-403E-A037-C7ABB52C2132}">
      <dgm:prSet phldrT="[Text]"/>
      <dgm:spPr/>
      <dgm:t>
        <a:bodyPr/>
        <a:lstStyle/>
        <a:p>
          <a:r>
            <a:rPr lang="id-ID" dirty="0" smtClean="0"/>
            <a:t>Setditjen PPKL</a:t>
          </a:r>
          <a:endParaRPr lang="id-ID" dirty="0"/>
        </a:p>
      </dgm:t>
    </dgm:pt>
    <dgm:pt modelId="{87BD0C24-8000-40B3-B101-7ADA75A5FA9F}" cxnId="{5D733541-BA95-4FA3-BAC4-DA8332606529}" type="parTrans">
      <dgm:prSet/>
      <dgm:spPr/>
      <dgm:t>
        <a:bodyPr/>
        <a:lstStyle/>
        <a:p>
          <a:endParaRPr lang="id-ID"/>
        </a:p>
      </dgm:t>
    </dgm:pt>
    <dgm:pt modelId="{8FC8E7DA-DDCB-47F5-A9CD-B0042238495E}" cxnId="{5D733541-BA95-4FA3-BAC4-DA8332606529}" type="sibTrans">
      <dgm:prSet/>
      <dgm:spPr/>
      <dgm:t>
        <a:bodyPr/>
        <a:lstStyle/>
        <a:p>
          <a:endParaRPr lang="id-ID"/>
        </a:p>
      </dgm:t>
    </dgm:pt>
    <dgm:pt modelId="{E43DB81F-E607-4F4E-B4A7-E7E79B4870E0}">
      <dgm:prSet phldrT="[Text]"/>
      <dgm:spPr/>
      <dgm:t>
        <a:bodyPr/>
        <a:lstStyle/>
        <a:p>
          <a:r>
            <a:rPr lang="id-ID" dirty="0" smtClean="0"/>
            <a:t>Administrator</a:t>
          </a:r>
        </a:p>
        <a:p>
          <a:r>
            <a:rPr lang="id-ID" dirty="0" smtClean="0"/>
            <a:t>Data</a:t>
          </a:r>
          <a:endParaRPr lang="id-ID" dirty="0"/>
        </a:p>
      </dgm:t>
    </dgm:pt>
    <dgm:pt modelId="{1459435A-E29F-4208-A216-A0800CBF3839}" cxnId="{6AD3B52A-280D-453D-9AF5-56CB5D337FCC}" type="parTrans">
      <dgm:prSet/>
      <dgm:spPr/>
      <dgm:t>
        <a:bodyPr/>
        <a:lstStyle/>
        <a:p>
          <a:endParaRPr lang="id-ID"/>
        </a:p>
      </dgm:t>
    </dgm:pt>
    <dgm:pt modelId="{40CEF72E-B674-4E13-9D0F-E84F652EEDF5}" cxnId="{6AD3B52A-280D-453D-9AF5-56CB5D337FCC}" type="sibTrans">
      <dgm:prSet/>
      <dgm:spPr/>
      <dgm:t>
        <a:bodyPr/>
        <a:lstStyle/>
        <a:p>
          <a:endParaRPr lang="id-ID"/>
        </a:p>
      </dgm:t>
    </dgm:pt>
    <dgm:pt modelId="{5822C87E-5D4F-44AC-BE00-F7ADEAE6D627}">
      <dgm:prSet phldrT="[Text]"/>
      <dgm:spPr/>
      <dgm:t>
        <a:bodyPr/>
        <a:lstStyle/>
        <a:p>
          <a:r>
            <a:rPr lang="id-ID" dirty="0" smtClean="0"/>
            <a:t>Setditjen PPKL</a:t>
          </a:r>
          <a:endParaRPr lang="id-ID" dirty="0"/>
        </a:p>
      </dgm:t>
    </dgm:pt>
    <dgm:pt modelId="{DC1F0A64-34C5-4C6A-99B0-E25C5FE7B423}" cxnId="{A1972759-8ACA-4C6A-900C-F8C50B30A8D9}" type="parTrans">
      <dgm:prSet/>
      <dgm:spPr/>
      <dgm:t>
        <a:bodyPr/>
        <a:lstStyle/>
        <a:p>
          <a:endParaRPr lang="id-ID"/>
        </a:p>
      </dgm:t>
    </dgm:pt>
    <dgm:pt modelId="{1DC49232-22C2-4025-8ACB-9B6463B0F1C2}" cxnId="{A1972759-8ACA-4C6A-900C-F8C50B30A8D9}" type="sibTrans">
      <dgm:prSet/>
      <dgm:spPr/>
      <dgm:t>
        <a:bodyPr/>
        <a:lstStyle/>
        <a:p>
          <a:endParaRPr lang="id-ID"/>
        </a:p>
      </dgm:t>
    </dgm:pt>
    <dgm:pt modelId="{EEF7A596-CCD5-4D60-91BE-F7C26B124ED7}">
      <dgm:prSet phldrT="[Text]"/>
      <dgm:spPr/>
      <dgm:t>
        <a:bodyPr/>
        <a:lstStyle/>
        <a:p>
          <a:r>
            <a:rPr lang="id-ID" dirty="0" smtClean="0"/>
            <a:t>Setditjen PSLB3</a:t>
          </a:r>
          <a:endParaRPr lang="id-ID" dirty="0"/>
        </a:p>
      </dgm:t>
    </dgm:pt>
    <dgm:pt modelId="{5590C52F-336E-4C74-B731-21791EDCC321}" cxnId="{047B2D89-305D-4672-9E7F-3FC222D77C8E}" type="parTrans">
      <dgm:prSet/>
      <dgm:spPr/>
      <dgm:t>
        <a:bodyPr/>
        <a:lstStyle/>
        <a:p>
          <a:endParaRPr lang="id-ID"/>
        </a:p>
      </dgm:t>
    </dgm:pt>
    <dgm:pt modelId="{3736A4D3-B0AB-4130-AF79-32D1F67B8CB4}" cxnId="{047B2D89-305D-4672-9E7F-3FC222D77C8E}" type="sibTrans">
      <dgm:prSet/>
      <dgm:spPr/>
      <dgm:t>
        <a:bodyPr/>
        <a:lstStyle/>
        <a:p>
          <a:endParaRPr lang="id-ID"/>
        </a:p>
      </dgm:t>
    </dgm:pt>
    <dgm:pt modelId="{F109D3CB-7C90-43F6-B1DA-506C3E43B8D2}">
      <dgm:prSet phldrT="[Text]"/>
      <dgm:spPr/>
      <dgm:t>
        <a:bodyPr/>
        <a:lstStyle/>
        <a:p>
          <a:r>
            <a:rPr lang="id-ID" dirty="0" smtClean="0"/>
            <a:t>Setditjen PSLB3</a:t>
          </a:r>
          <a:endParaRPr lang="id-ID" dirty="0"/>
        </a:p>
      </dgm:t>
    </dgm:pt>
    <dgm:pt modelId="{10295E90-F9F3-41EA-BC32-A6813932FC9E}" cxnId="{7A6D295B-C8F3-44C2-A73A-1123ABF28114}" type="parTrans">
      <dgm:prSet/>
      <dgm:spPr/>
      <dgm:t>
        <a:bodyPr/>
        <a:lstStyle/>
        <a:p>
          <a:endParaRPr lang="id-ID"/>
        </a:p>
      </dgm:t>
    </dgm:pt>
    <dgm:pt modelId="{C7F60AD1-2F41-4E7D-96D5-741A5FBF79A5}" cxnId="{7A6D295B-C8F3-44C2-A73A-1123ABF28114}" type="sibTrans">
      <dgm:prSet/>
      <dgm:spPr/>
      <dgm:t>
        <a:bodyPr/>
        <a:lstStyle/>
        <a:p>
          <a:endParaRPr lang="id-ID"/>
        </a:p>
      </dgm:t>
    </dgm:pt>
    <dgm:pt modelId="{75DACE40-CAC3-406F-8FB3-219B7FF1C9D4}">
      <dgm:prSet phldrT="[Text]"/>
      <dgm:spPr/>
      <dgm:t>
        <a:bodyPr/>
        <a:lstStyle/>
        <a:p>
          <a:r>
            <a:rPr lang="id-ID" dirty="0" smtClean="0"/>
            <a:t>Setditjen PKTL</a:t>
          </a:r>
          <a:endParaRPr lang="id-ID" dirty="0"/>
        </a:p>
      </dgm:t>
    </dgm:pt>
    <dgm:pt modelId="{865BF752-664E-43EC-B90D-4AEC97F0B78D}" cxnId="{BAB91269-9133-4CF5-B46B-3E6E80979C33}" type="parTrans">
      <dgm:prSet/>
      <dgm:spPr/>
      <dgm:t>
        <a:bodyPr/>
        <a:lstStyle/>
        <a:p>
          <a:endParaRPr lang="id-ID"/>
        </a:p>
      </dgm:t>
    </dgm:pt>
    <dgm:pt modelId="{BE4B6937-3F41-4B40-9CD7-33BD25818E5C}" cxnId="{BAB91269-9133-4CF5-B46B-3E6E80979C33}" type="sibTrans">
      <dgm:prSet/>
      <dgm:spPr/>
      <dgm:t>
        <a:bodyPr/>
        <a:lstStyle/>
        <a:p>
          <a:endParaRPr lang="id-ID"/>
        </a:p>
      </dgm:t>
    </dgm:pt>
    <dgm:pt modelId="{BA2FE653-7261-4C5C-BD6A-9133D8453005}">
      <dgm:prSet phldrT="[Text]"/>
      <dgm:spPr/>
      <dgm:t>
        <a:bodyPr/>
        <a:lstStyle/>
        <a:p>
          <a:r>
            <a:rPr lang="id-ID" dirty="0" smtClean="0"/>
            <a:t>Dit PPA</a:t>
          </a:r>
        </a:p>
      </dgm:t>
    </dgm:pt>
    <dgm:pt modelId="{863580BD-749C-4B78-B5DA-A570FA20E675}" cxnId="{05E9957F-E177-42E9-9355-52DA607A2EFF}" type="parTrans">
      <dgm:prSet/>
      <dgm:spPr/>
      <dgm:t>
        <a:bodyPr/>
        <a:lstStyle/>
        <a:p>
          <a:endParaRPr lang="id-ID"/>
        </a:p>
      </dgm:t>
    </dgm:pt>
    <dgm:pt modelId="{36C32853-78D9-4DD1-84CB-AF0FFAFDD15D}" cxnId="{05E9957F-E177-42E9-9355-52DA607A2EFF}" type="sibTrans">
      <dgm:prSet/>
      <dgm:spPr/>
      <dgm:t>
        <a:bodyPr/>
        <a:lstStyle/>
        <a:p>
          <a:endParaRPr lang="id-ID"/>
        </a:p>
      </dgm:t>
    </dgm:pt>
    <dgm:pt modelId="{EFE5CDC4-BF46-40C7-9287-AFD811059F5A}">
      <dgm:prSet phldrT="[Text]"/>
      <dgm:spPr/>
      <dgm:t>
        <a:bodyPr/>
        <a:lstStyle/>
        <a:p>
          <a:r>
            <a:rPr lang="id-ID" dirty="0" smtClean="0"/>
            <a:t>Dit PPU</a:t>
          </a:r>
        </a:p>
      </dgm:t>
    </dgm:pt>
    <dgm:pt modelId="{9BD7135F-E5F9-4BC3-AE36-EFC45A262B35}" cxnId="{FE80B6B9-E30B-4A5D-B1B7-8DEB360E4A2E}" type="parTrans">
      <dgm:prSet/>
      <dgm:spPr/>
      <dgm:t>
        <a:bodyPr/>
        <a:lstStyle/>
        <a:p>
          <a:endParaRPr lang="id-ID"/>
        </a:p>
      </dgm:t>
    </dgm:pt>
    <dgm:pt modelId="{70928564-7FCC-4671-A378-49FB9AE5573F}" cxnId="{FE80B6B9-E30B-4A5D-B1B7-8DEB360E4A2E}" type="sibTrans">
      <dgm:prSet/>
      <dgm:spPr/>
      <dgm:t>
        <a:bodyPr/>
        <a:lstStyle/>
        <a:p>
          <a:endParaRPr lang="id-ID"/>
        </a:p>
      </dgm:t>
    </dgm:pt>
    <dgm:pt modelId="{9ADAEFEF-D8CE-4B6D-9DA2-BA0C1DE0B425}">
      <dgm:prSet phldrT="[Text]"/>
      <dgm:spPr/>
      <dgm:t>
        <a:bodyPr/>
        <a:lstStyle/>
        <a:p>
          <a:r>
            <a:rPr lang="id-ID" dirty="0" smtClean="0"/>
            <a:t>Dit PDLUK</a:t>
          </a:r>
        </a:p>
      </dgm:t>
    </dgm:pt>
    <dgm:pt modelId="{93D9ABFF-73BE-430A-8B7D-67C6529676C6}" cxnId="{DDC3A450-D861-4018-9E9A-9A9DFA949A66}" type="parTrans">
      <dgm:prSet/>
      <dgm:spPr/>
      <dgm:t>
        <a:bodyPr/>
        <a:lstStyle/>
        <a:p>
          <a:endParaRPr lang="id-ID"/>
        </a:p>
      </dgm:t>
    </dgm:pt>
    <dgm:pt modelId="{0E6EEA3F-43DD-49FB-8CF0-EB8AD3ACC94D}" cxnId="{DDC3A450-D861-4018-9E9A-9A9DFA949A66}" type="sibTrans">
      <dgm:prSet/>
      <dgm:spPr/>
      <dgm:t>
        <a:bodyPr/>
        <a:lstStyle/>
        <a:p>
          <a:endParaRPr lang="id-ID"/>
        </a:p>
      </dgm:t>
    </dgm:pt>
    <dgm:pt modelId="{AABB04E7-941E-4AB5-9269-5BC14D243B9D}">
      <dgm:prSet phldrT="[Text]"/>
      <dgm:spPr/>
      <dgm:t>
        <a:bodyPr/>
        <a:lstStyle/>
        <a:p>
          <a:r>
            <a:rPr lang="id-ID" dirty="0" smtClean="0"/>
            <a:t>Dit VPLB3&amp;NB3</a:t>
          </a:r>
        </a:p>
      </dgm:t>
    </dgm:pt>
    <dgm:pt modelId="{2CB8DA55-1B3D-416E-8B24-3CCBB59D4F05}" cxnId="{8421BCB6-C7FB-4683-8D7C-0964A4A6239E}" type="parTrans">
      <dgm:prSet/>
      <dgm:spPr/>
      <dgm:t>
        <a:bodyPr/>
        <a:lstStyle/>
        <a:p>
          <a:endParaRPr lang="id-ID"/>
        </a:p>
      </dgm:t>
    </dgm:pt>
    <dgm:pt modelId="{2F22E89F-16D6-4BDE-A68A-A19C011AA20D}" cxnId="{8421BCB6-C7FB-4683-8D7C-0964A4A6239E}" type="sibTrans">
      <dgm:prSet/>
      <dgm:spPr/>
      <dgm:t>
        <a:bodyPr/>
        <a:lstStyle/>
        <a:p>
          <a:endParaRPr lang="id-ID"/>
        </a:p>
      </dgm:t>
    </dgm:pt>
    <dgm:pt modelId="{0ABF57C2-3B37-45C6-BE64-69AFF4025569}">
      <dgm:prSet phldrT="[Text]"/>
      <dgm:spPr/>
      <dgm:t>
        <a:bodyPr/>
        <a:lstStyle/>
        <a:p>
          <a:r>
            <a:rPr lang="id-ID" dirty="0" smtClean="0"/>
            <a:t>Dit PKPLB3&amp;NB3</a:t>
          </a:r>
        </a:p>
      </dgm:t>
    </dgm:pt>
    <dgm:pt modelId="{CD005706-E5BB-43BF-B285-422765FBA4A6}" cxnId="{D843D8F4-51F6-448E-AB8F-05D88E46FD4C}" type="parTrans">
      <dgm:prSet/>
      <dgm:spPr/>
      <dgm:t>
        <a:bodyPr/>
        <a:lstStyle/>
        <a:p>
          <a:endParaRPr lang="id-ID"/>
        </a:p>
      </dgm:t>
    </dgm:pt>
    <dgm:pt modelId="{DC48D223-7BF1-486A-95EF-8DBCC6B1ECEF}" cxnId="{D843D8F4-51F6-448E-AB8F-05D88E46FD4C}" type="sibTrans">
      <dgm:prSet/>
      <dgm:spPr/>
      <dgm:t>
        <a:bodyPr/>
        <a:lstStyle/>
        <a:p>
          <a:endParaRPr lang="id-ID"/>
        </a:p>
      </dgm:t>
    </dgm:pt>
    <dgm:pt modelId="{82BAFA34-39AF-494A-A64B-5D5128F22B39}" type="pres">
      <dgm:prSet presAssocID="{A2E477F6-89C6-4F36-ADBC-12899F115C14}" presName="theList" presStyleCnt="0">
        <dgm:presLayoutVars>
          <dgm:dir/>
          <dgm:animLvl val="lvl"/>
          <dgm:resizeHandles val="exact"/>
        </dgm:presLayoutVars>
      </dgm:prSet>
      <dgm:spPr/>
    </dgm:pt>
    <dgm:pt modelId="{83EF5E89-7DB5-48EB-BC57-BD59336F98FF}" type="pres">
      <dgm:prSet presAssocID="{0CEE72E7-BA9C-49D0-A80B-9763024D68F5}" presName="compNode" presStyleCnt="0"/>
      <dgm:spPr/>
    </dgm:pt>
    <dgm:pt modelId="{28FFED1A-37AE-42B8-A818-822898CB197D}" type="pres">
      <dgm:prSet presAssocID="{0CEE72E7-BA9C-49D0-A80B-9763024D68F5}" presName="aNode" presStyleLbl="bgShp" presStyleIdx="0" presStyleCnt="2"/>
      <dgm:spPr/>
      <dgm:t>
        <a:bodyPr/>
        <a:lstStyle/>
        <a:p>
          <a:endParaRPr lang="id-ID"/>
        </a:p>
      </dgm:t>
    </dgm:pt>
    <dgm:pt modelId="{E1025E87-1870-42D2-88B8-92687F5D52A4}" type="pres">
      <dgm:prSet presAssocID="{0CEE72E7-BA9C-49D0-A80B-9763024D68F5}" presName="textNode" presStyleLbl="bgShp" presStyleIdx="0" presStyleCnt="2"/>
      <dgm:spPr/>
      <dgm:t>
        <a:bodyPr/>
        <a:lstStyle/>
        <a:p>
          <a:endParaRPr lang="id-ID"/>
        </a:p>
      </dgm:t>
    </dgm:pt>
    <dgm:pt modelId="{5699AA3F-2225-4F8D-8794-8CAB5F324C43}" type="pres">
      <dgm:prSet presAssocID="{0CEE72E7-BA9C-49D0-A80B-9763024D68F5}" presName="compChildNode" presStyleCnt="0"/>
      <dgm:spPr/>
    </dgm:pt>
    <dgm:pt modelId="{EC5D6DC1-6218-4388-8E26-32E7C1EBEA7C}" type="pres">
      <dgm:prSet presAssocID="{0CEE72E7-BA9C-49D0-A80B-9763024D68F5}" presName="theInnerList" presStyleCnt="0"/>
      <dgm:spPr/>
    </dgm:pt>
    <dgm:pt modelId="{6DAF1B65-3585-4151-B1BA-F3B0687CD05D}" type="pres">
      <dgm:prSet presAssocID="{9DC84FB5-4CDE-48FB-B472-63D6302E77F0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9ED94B-9E7C-445A-AC74-B5EFD154FE40}" type="pres">
      <dgm:prSet presAssocID="{9DC84FB5-4CDE-48FB-B472-63D6302E77F0}" presName="aSpace2" presStyleCnt="0"/>
      <dgm:spPr/>
    </dgm:pt>
    <dgm:pt modelId="{359F8BFF-6BFD-4DB7-A3FA-AFF2845A0F6A}" type="pres">
      <dgm:prSet presAssocID="{E8A64FF6-2E4A-403E-A037-C7ABB52C2132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0FA1BE-2F96-41A4-B699-49B7175242B3}" type="pres">
      <dgm:prSet presAssocID="{E8A64FF6-2E4A-403E-A037-C7ABB52C2132}" presName="aSpace2" presStyleCnt="0"/>
      <dgm:spPr/>
    </dgm:pt>
    <dgm:pt modelId="{29624878-05E5-418E-B1D3-01EF0DFD9FE0}" type="pres">
      <dgm:prSet presAssocID="{F109D3CB-7C90-43F6-B1DA-506C3E43B8D2}" presName="childNode" presStyleLbl="node1" presStyleIdx="2" presStyleCnt="11">
        <dgm:presLayoutVars>
          <dgm:bulletEnabled val="1"/>
        </dgm:presLayoutVars>
      </dgm:prSet>
      <dgm:spPr/>
    </dgm:pt>
    <dgm:pt modelId="{DF65B2E8-8220-45DE-8B1E-630170E47487}" type="pres">
      <dgm:prSet presAssocID="{F109D3CB-7C90-43F6-B1DA-506C3E43B8D2}" presName="aSpace2" presStyleCnt="0"/>
      <dgm:spPr/>
    </dgm:pt>
    <dgm:pt modelId="{76C41D9E-47CD-46ED-9D2C-A8B1D1FE8101}" type="pres">
      <dgm:prSet presAssocID="{75DACE40-CAC3-406F-8FB3-219B7FF1C9D4}" presName="childNode" presStyleLbl="node1" presStyleIdx="3" presStyleCnt="11">
        <dgm:presLayoutVars>
          <dgm:bulletEnabled val="1"/>
        </dgm:presLayoutVars>
      </dgm:prSet>
      <dgm:spPr/>
    </dgm:pt>
    <dgm:pt modelId="{42F8BC97-15C3-4240-88A9-1682497A42E9}" type="pres">
      <dgm:prSet presAssocID="{0CEE72E7-BA9C-49D0-A80B-9763024D68F5}" presName="aSpace" presStyleCnt="0"/>
      <dgm:spPr/>
    </dgm:pt>
    <dgm:pt modelId="{2E7CC53D-516E-4022-88D1-2B5A2431B80A}" type="pres">
      <dgm:prSet presAssocID="{E43DB81F-E607-4F4E-B4A7-E7E79B4870E0}" presName="compNode" presStyleCnt="0"/>
      <dgm:spPr/>
    </dgm:pt>
    <dgm:pt modelId="{DA2DCA6D-554A-429A-A631-2B01A3CF78C8}" type="pres">
      <dgm:prSet presAssocID="{E43DB81F-E607-4F4E-B4A7-E7E79B4870E0}" presName="aNode" presStyleLbl="bgShp" presStyleIdx="1" presStyleCnt="2"/>
      <dgm:spPr/>
      <dgm:t>
        <a:bodyPr/>
        <a:lstStyle/>
        <a:p>
          <a:endParaRPr lang="id-ID"/>
        </a:p>
      </dgm:t>
    </dgm:pt>
    <dgm:pt modelId="{4F27B290-6263-461D-9C6A-F51B766D5D69}" type="pres">
      <dgm:prSet presAssocID="{E43DB81F-E607-4F4E-B4A7-E7E79B4870E0}" presName="textNode" presStyleLbl="bgShp" presStyleIdx="1" presStyleCnt="2"/>
      <dgm:spPr/>
      <dgm:t>
        <a:bodyPr/>
        <a:lstStyle/>
        <a:p>
          <a:endParaRPr lang="id-ID"/>
        </a:p>
      </dgm:t>
    </dgm:pt>
    <dgm:pt modelId="{3AED4A98-52C7-47A3-BD27-877A653BECD9}" type="pres">
      <dgm:prSet presAssocID="{E43DB81F-E607-4F4E-B4A7-E7E79B4870E0}" presName="compChildNode" presStyleCnt="0"/>
      <dgm:spPr/>
    </dgm:pt>
    <dgm:pt modelId="{20580E89-DE7A-4A35-897D-59462119F577}" type="pres">
      <dgm:prSet presAssocID="{E43DB81F-E607-4F4E-B4A7-E7E79B4870E0}" presName="theInnerList" presStyleCnt="0"/>
      <dgm:spPr/>
    </dgm:pt>
    <dgm:pt modelId="{3DC3FFC6-9645-4F9D-B164-538CE3334065}" type="pres">
      <dgm:prSet presAssocID="{5822C87E-5D4F-44AC-BE00-F7ADEAE6D62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418EDB-9F2C-4ABE-8FBA-1ED7C6526814}" type="pres">
      <dgm:prSet presAssocID="{5822C87E-5D4F-44AC-BE00-F7ADEAE6D627}" presName="aSpace2" presStyleCnt="0"/>
      <dgm:spPr/>
    </dgm:pt>
    <dgm:pt modelId="{366F9406-43CC-4561-A657-943F59915727}" type="pres">
      <dgm:prSet presAssocID="{EEF7A596-CCD5-4D60-91BE-F7C26B124ED7}" presName="childNode" presStyleLbl="node1" presStyleIdx="5" presStyleCnt="11">
        <dgm:presLayoutVars>
          <dgm:bulletEnabled val="1"/>
        </dgm:presLayoutVars>
      </dgm:prSet>
      <dgm:spPr/>
    </dgm:pt>
    <dgm:pt modelId="{06F0F4D8-D4F7-4E57-AC6E-A9EC866F36BB}" type="pres">
      <dgm:prSet presAssocID="{EEF7A596-CCD5-4D60-91BE-F7C26B124ED7}" presName="aSpace2" presStyleCnt="0"/>
      <dgm:spPr/>
    </dgm:pt>
    <dgm:pt modelId="{2D87E048-3C34-4DDA-A0C7-673E7DC112DF}" type="pres">
      <dgm:prSet presAssocID="{BA2FE653-7261-4C5C-BD6A-9133D8453005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A057FC-DBB1-4784-B6C9-0F16BA8D027C}" type="pres">
      <dgm:prSet presAssocID="{BA2FE653-7261-4C5C-BD6A-9133D8453005}" presName="aSpace2" presStyleCnt="0"/>
      <dgm:spPr/>
    </dgm:pt>
    <dgm:pt modelId="{BDB727A6-D1B7-4D91-9F74-9A77F0AAA655}" type="pres">
      <dgm:prSet presAssocID="{EFE5CDC4-BF46-40C7-9287-AFD811059F5A}" presName="childNode" presStyleLbl="node1" presStyleIdx="7" presStyleCnt="11">
        <dgm:presLayoutVars>
          <dgm:bulletEnabled val="1"/>
        </dgm:presLayoutVars>
      </dgm:prSet>
      <dgm:spPr/>
    </dgm:pt>
    <dgm:pt modelId="{B7691D75-4254-4A09-8B5B-85BB85F4B557}" type="pres">
      <dgm:prSet presAssocID="{EFE5CDC4-BF46-40C7-9287-AFD811059F5A}" presName="aSpace2" presStyleCnt="0"/>
      <dgm:spPr/>
    </dgm:pt>
    <dgm:pt modelId="{B40EC7CA-5891-4CE8-A05B-7C5D6BBAB1B9}" type="pres">
      <dgm:prSet presAssocID="{9ADAEFEF-D8CE-4B6D-9DA2-BA0C1DE0B425}" presName="childNode" presStyleLbl="node1" presStyleIdx="8" presStyleCnt="11">
        <dgm:presLayoutVars>
          <dgm:bulletEnabled val="1"/>
        </dgm:presLayoutVars>
      </dgm:prSet>
      <dgm:spPr/>
    </dgm:pt>
    <dgm:pt modelId="{86410D06-73E1-4B18-887F-7ACEDB9A5D80}" type="pres">
      <dgm:prSet presAssocID="{9ADAEFEF-D8CE-4B6D-9DA2-BA0C1DE0B425}" presName="aSpace2" presStyleCnt="0"/>
      <dgm:spPr/>
    </dgm:pt>
    <dgm:pt modelId="{80BA9AE3-9000-4482-85BC-11CD1503FAB4}" type="pres">
      <dgm:prSet presAssocID="{AABB04E7-941E-4AB5-9269-5BC14D243B9D}" presName="childNode" presStyleLbl="node1" presStyleIdx="9" presStyleCnt="11">
        <dgm:presLayoutVars>
          <dgm:bulletEnabled val="1"/>
        </dgm:presLayoutVars>
      </dgm:prSet>
      <dgm:spPr/>
    </dgm:pt>
    <dgm:pt modelId="{F08A3003-C07B-4577-90CD-CD00EB24E707}" type="pres">
      <dgm:prSet presAssocID="{AABB04E7-941E-4AB5-9269-5BC14D243B9D}" presName="aSpace2" presStyleCnt="0"/>
      <dgm:spPr/>
    </dgm:pt>
    <dgm:pt modelId="{6D7F81E8-DBD9-4EDB-B21C-5F877978461C}" type="pres">
      <dgm:prSet presAssocID="{0ABF57C2-3B37-45C6-BE64-69AFF4025569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4529913B-726D-4199-A0E2-D30A902A74E6}" type="presOf" srcId="{0ABF57C2-3B37-45C6-BE64-69AFF4025569}" destId="{6D7F81E8-DBD9-4EDB-B21C-5F877978461C}" srcOrd="0" destOrd="0" presId="urn:microsoft.com/office/officeart/2005/8/layout/lProcess2"/>
    <dgm:cxn modelId="{3E93FA38-1900-40C1-ADF4-B54629BA79AA}" type="presOf" srcId="{0CEE72E7-BA9C-49D0-A80B-9763024D68F5}" destId="{E1025E87-1870-42D2-88B8-92687F5D52A4}" srcOrd="1" destOrd="0" presId="urn:microsoft.com/office/officeart/2005/8/layout/lProcess2"/>
    <dgm:cxn modelId="{DDC3A450-D861-4018-9E9A-9A9DFA949A66}" srcId="{E43DB81F-E607-4F4E-B4A7-E7E79B4870E0}" destId="{9ADAEFEF-D8CE-4B6D-9DA2-BA0C1DE0B425}" srcOrd="4" destOrd="0" parTransId="{93D9ABFF-73BE-430A-8B7D-67C6529676C6}" sibTransId="{0E6EEA3F-43DD-49FB-8CF0-EB8AD3ACC94D}"/>
    <dgm:cxn modelId="{08D456AC-0341-433F-A523-82A64EF9CAFB}" type="presOf" srcId="{9ADAEFEF-D8CE-4B6D-9DA2-BA0C1DE0B425}" destId="{B40EC7CA-5891-4CE8-A05B-7C5D6BBAB1B9}" srcOrd="0" destOrd="0" presId="urn:microsoft.com/office/officeart/2005/8/layout/lProcess2"/>
    <dgm:cxn modelId="{BC734BD0-DD08-4A47-B967-6B4DD366E3A1}" srcId="{0CEE72E7-BA9C-49D0-A80B-9763024D68F5}" destId="{9DC84FB5-4CDE-48FB-B472-63D6302E77F0}" srcOrd="0" destOrd="0" parTransId="{7BB7FBC9-51C1-4B53-846E-B50F49B4A3D3}" sibTransId="{B6EC63B2-5F37-40D3-9246-6311F81E8D05}"/>
    <dgm:cxn modelId="{69385A65-015C-456B-AFB3-86109A4BCB4F}" type="presOf" srcId="{AABB04E7-941E-4AB5-9269-5BC14D243B9D}" destId="{80BA9AE3-9000-4482-85BC-11CD1503FAB4}" srcOrd="0" destOrd="0" presId="urn:microsoft.com/office/officeart/2005/8/layout/lProcess2"/>
    <dgm:cxn modelId="{C4B4A4B2-7DBD-411F-ADBA-FAAA77C25E2C}" type="presOf" srcId="{E8A64FF6-2E4A-403E-A037-C7ABB52C2132}" destId="{359F8BFF-6BFD-4DB7-A3FA-AFF2845A0F6A}" srcOrd="0" destOrd="0" presId="urn:microsoft.com/office/officeart/2005/8/layout/lProcess2"/>
    <dgm:cxn modelId="{14C64860-4199-4866-B695-5632152BFBEF}" type="presOf" srcId="{5822C87E-5D4F-44AC-BE00-F7ADEAE6D627}" destId="{3DC3FFC6-9645-4F9D-B164-538CE3334065}" srcOrd="0" destOrd="0" presId="urn:microsoft.com/office/officeart/2005/8/layout/lProcess2"/>
    <dgm:cxn modelId="{05E9957F-E177-42E9-9355-52DA607A2EFF}" srcId="{E43DB81F-E607-4F4E-B4A7-E7E79B4870E0}" destId="{BA2FE653-7261-4C5C-BD6A-9133D8453005}" srcOrd="2" destOrd="0" parTransId="{863580BD-749C-4B78-B5DA-A570FA20E675}" sibTransId="{36C32853-78D9-4DD1-84CB-AF0FFAFDD15D}"/>
    <dgm:cxn modelId="{FE80B6B9-E30B-4A5D-B1B7-8DEB360E4A2E}" srcId="{E43DB81F-E607-4F4E-B4A7-E7E79B4870E0}" destId="{EFE5CDC4-BF46-40C7-9287-AFD811059F5A}" srcOrd="3" destOrd="0" parTransId="{9BD7135F-E5F9-4BC3-AE36-EFC45A262B35}" sibTransId="{70928564-7FCC-4671-A378-49FB9AE5573F}"/>
    <dgm:cxn modelId="{469BD17D-CE6F-47DB-A629-B13F5D6331DA}" type="presOf" srcId="{9DC84FB5-4CDE-48FB-B472-63D6302E77F0}" destId="{6DAF1B65-3585-4151-B1BA-F3B0687CD05D}" srcOrd="0" destOrd="0" presId="urn:microsoft.com/office/officeart/2005/8/layout/lProcess2"/>
    <dgm:cxn modelId="{42EB94E1-BBDF-4146-AB89-7C816B7D9632}" type="presOf" srcId="{BA2FE653-7261-4C5C-BD6A-9133D8453005}" destId="{2D87E048-3C34-4DDA-A0C7-673E7DC112DF}" srcOrd="0" destOrd="0" presId="urn:microsoft.com/office/officeart/2005/8/layout/lProcess2"/>
    <dgm:cxn modelId="{F0224580-824D-4809-82C7-632863C5B6CF}" type="presOf" srcId="{EEF7A596-CCD5-4D60-91BE-F7C26B124ED7}" destId="{366F9406-43CC-4561-A657-943F59915727}" srcOrd="0" destOrd="0" presId="urn:microsoft.com/office/officeart/2005/8/layout/lProcess2"/>
    <dgm:cxn modelId="{6AD3B52A-280D-453D-9AF5-56CB5D337FCC}" srcId="{A2E477F6-89C6-4F36-ADBC-12899F115C14}" destId="{E43DB81F-E607-4F4E-B4A7-E7E79B4870E0}" srcOrd="1" destOrd="0" parTransId="{1459435A-E29F-4208-A216-A0800CBF3839}" sibTransId="{40CEF72E-B674-4E13-9D0F-E84F652EEDF5}"/>
    <dgm:cxn modelId="{BAB91269-9133-4CF5-B46B-3E6E80979C33}" srcId="{0CEE72E7-BA9C-49D0-A80B-9763024D68F5}" destId="{75DACE40-CAC3-406F-8FB3-219B7FF1C9D4}" srcOrd="3" destOrd="0" parTransId="{865BF752-664E-43EC-B90D-4AEC97F0B78D}" sibTransId="{BE4B6937-3F41-4B40-9CD7-33BD25818E5C}"/>
    <dgm:cxn modelId="{2A44CB66-4359-409C-93EC-0D9AF395DC97}" type="presOf" srcId="{F109D3CB-7C90-43F6-B1DA-506C3E43B8D2}" destId="{29624878-05E5-418E-B1D3-01EF0DFD9FE0}" srcOrd="0" destOrd="0" presId="urn:microsoft.com/office/officeart/2005/8/layout/lProcess2"/>
    <dgm:cxn modelId="{8D612179-2DD7-4CCF-BDEC-7FAC04B4981C}" type="presOf" srcId="{EFE5CDC4-BF46-40C7-9287-AFD811059F5A}" destId="{BDB727A6-D1B7-4D91-9F74-9A77F0AAA655}" srcOrd="0" destOrd="0" presId="urn:microsoft.com/office/officeart/2005/8/layout/lProcess2"/>
    <dgm:cxn modelId="{C323830A-A450-4587-B57E-CF72FEFFEC03}" type="presOf" srcId="{75DACE40-CAC3-406F-8FB3-219B7FF1C9D4}" destId="{76C41D9E-47CD-46ED-9D2C-A8B1D1FE8101}" srcOrd="0" destOrd="0" presId="urn:microsoft.com/office/officeart/2005/8/layout/lProcess2"/>
    <dgm:cxn modelId="{3B629317-FCFC-4B31-AD68-72F225781F17}" type="presOf" srcId="{A2E477F6-89C6-4F36-ADBC-12899F115C14}" destId="{82BAFA34-39AF-494A-A64B-5D5128F22B39}" srcOrd="0" destOrd="0" presId="urn:microsoft.com/office/officeart/2005/8/layout/lProcess2"/>
    <dgm:cxn modelId="{4787B2EB-080B-450E-AA6C-4943F618EF1F}" type="presOf" srcId="{E43DB81F-E607-4F4E-B4A7-E7E79B4870E0}" destId="{DA2DCA6D-554A-429A-A631-2B01A3CF78C8}" srcOrd="0" destOrd="0" presId="urn:microsoft.com/office/officeart/2005/8/layout/lProcess2"/>
    <dgm:cxn modelId="{4246DB2C-282D-440D-ADAA-AF46211962E0}" type="presOf" srcId="{0CEE72E7-BA9C-49D0-A80B-9763024D68F5}" destId="{28FFED1A-37AE-42B8-A818-822898CB197D}" srcOrd="0" destOrd="0" presId="urn:microsoft.com/office/officeart/2005/8/layout/lProcess2"/>
    <dgm:cxn modelId="{D843D8F4-51F6-448E-AB8F-05D88E46FD4C}" srcId="{E43DB81F-E607-4F4E-B4A7-E7E79B4870E0}" destId="{0ABF57C2-3B37-45C6-BE64-69AFF4025569}" srcOrd="6" destOrd="0" parTransId="{CD005706-E5BB-43BF-B285-422765FBA4A6}" sibTransId="{DC48D223-7BF1-486A-95EF-8DBCC6B1ECEF}"/>
    <dgm:cxn modelId="{7A6D295B-C8F3-44C2-A73A-1123ABF28114}" srcId="{0CEE72E7-BA9C-49D0-A80B-9763024D68F5}" destId="{F109D3CB-7C90-43F6-B1DA-506C3E43B8D2}" srcOrd="2" destOrd="0" parTransId="{10295E90-F9F3-41EA-BC32-A6813932FC9E}" sibTransId="{C7F60AD1-2F41-4E7D-96D5-741A5FBF79A5}"/>
    <dgm:cxn modelId="{8421BCB6-C7FB-4683-8D7C-0964A4A6239E}" srcId="{E43DB81F-E607-4F4E-B4A7-E7E79B4870E0}" destId="{AABB04E7-941E-4AB5-9269-5BC14D243B9D}" srcOrd="5" destOrd="0" parTransId="{2CB8DA55-1B3D-416E-8B24-3CCBB59D4F05}" sibTransId="{2F22E89F-16D6-4BDE-A68A-A19C011AA20D}"/>
    <dgm:cxn modelId="{047B2D89-305D-4672-9E7F-3FC222D77C8E}" srcId="{E43DB81F-E607-4F4E-B4A7-E7E79B4870E0}" destId="{EEF7A596-CCD5-4D60-91BE-F7C26B124ED7}" srcOrd="1" destOrd="0" parTransId="{5590C52F-336E-4C74-B731-21791EDCC321}" sibTransId="{3736A4D3-B0AB-4130-AF79-32D1F67B8CB4}"/>
    <dgm:cxn modelId="{5D733541-BA95-4FA3-BAC4-DA8332606529}" srcId="{0CEE72E7-BA9C-49D0-A80B-9763024D68F5}" destId="{E8A64FF6-2E4A-403E-A037-C7ABB52C2132}" srcOrd="1" destOrd="0" parTransId="{87BD0C24-8000-40B3-B101-7ADA75A5FA9F}" sibTransId="{8FC8E7DA-DDCB-47F5-A9CD-B0042238495E}"/>
    <dgm:cxn modelId="{DEB37AFF-32EB-4847-AC48-B801B448BEBC}" srcId="{A2E477F6-89C6-4F36-ADBC-12899F115C14}" destId="{0CEE72E7-BA9C-49D0-A80B-9763024D68F5}" srcOrd="0" destOrd="0" parTransId="{B3155166-83B2-42C0-9635-AA648BDE0D2A}" sibTransId="{D6D6633D-F029-46FC-BE34-C1C5BF3416DE}"/>
    <dgm:cxn modelId="{A7C6E535-B3AE-4814-A687-F2F4B237E894}" type="presOf" srcId="{E43DB81F-E607-4F4E-B4A7-E7E79B4870E0}" destId="{4F27B290-6263-461D-9C6A-F51B766D5D69}" srcOrd="1" destOrd="0" presId="urn:microsoft.com/office/officeart/2005/8/layout/lProcess2"/>
    <dgm:cxn modelId="{A1972759-8ACA-4C6A-900C-F8C50B30A8D9}" srcId="{E43DB81F-E607-4F4E-B4A7-E7E79B4870E0}" destId="{5822C87E-5D4F-44AC-BE00-F7ADEAE6D627}" srcOrd="0" destOrd="0" parTransId="{DC1F0A64-34C5-4C6A-99B0-E25C5FE7B423}" sibTransId="{1DC49232-22C2-4025-8ACB-9B6463B0F1C2}"/>
    <dgm:cxn modelId="{CEC574F0-A7B0-4CE5-90DD-06C1B97E14B6}" type="presParOf" srcId="{82BAFA34-39AF-494A-A64B-5D5128F22B39}" destId="{83EF5E89-7DB5-48EB-BC57-BD59336F98FF}" srcOrd="0" destOrd="0" presId="urn:microsoft.com/office/officeart/2005/8/layout/lProcess2"/>
    <dgm:cxn modelId="{5E61EEC4-4AD0-4872-9100-8F298BB4DC84}" type="presParOf" srcId="{83EF5E89-7DB5-48EB-BC57-BD59336F98FF}" destId="{28FFED1A-37AE-42B8-A818-822898CB197D}" srcOrd="0" destOrd="0" presId="urn:microsoft.com/office/officeart/2005/8/layout/lProcess2"/>
    <dgm:cxn modelId="{BB738A29-8D0C-40A6-859C-83D9019AC936}" type="presParOf" srcId="{83EF5E89-7DB5-48EB-BC57-BD59336F98FF}" destId="{E1025E87-1870-42D2-88B8-92687F5D52A4}" srcOrd="1" destOrd="0" presId="urn:microsoft.com/office/officeart/2005/8/layout/lProcess2"/>
    <dgm:cxn modelId="{9C2F7A02-8381-41A7-B3D6-5685558830FF}" type="presParOf" srcId="{83EF5E89-7DB5-48EB-BC57-BD59336F98FF}" destId="{5699AA3F-2225-4F8D-8794-8CAB5F324C43}" srcOrd="2" destOrd="0" presId="urn:microsoft.com/office/officeart/2005/8/layout/lProcess2"/>
    <dgm:cxn modelId="{57FB11CA-819E-46AF-A11B-6F92C7833382}" type="presParOf" srcId="{5699AA3F-2225-4F8D-8794-8CAB5F324C43}" destId="{EC5D6DC1-6218-4388-8E26-32E7C1EBEA7C}" srcOrd="0" destOrd="0" presId="urn:microsoft.com/office/officeart/2005/8/layout/lProcess2"/>
    <dgm:cxn modelId="{0359C382-6C20-4978-9BD8-CA254EAF251A}" type="presParOf" srcId="{EC5D6DC1-6218-4388-8E26-32E7C1EBEA7C}" destId="{6DAF1B65-3585-4151-B1BA-F3B0687CD05D}" srcOrd="0" destOrd="0" presId="urn:microsoft.com/office/officeart/2005/8/layout/lProcess2"/>
    <dgm:cxn modelId="{3CAE75F4-B8F7-4AFD-9880-92047FB4BDC8}" type="presParOf" srcId="{EC5D6DC1-6218-4388-8E26-32E7C1EBEA7C}" destId="{249ED94B-9E7C-445A-AC74-B5EFD154FE40}" srcOrd="1" destOrd="0" presId="urn:microsoft.com/office/officeart/2005/8/layout/lProcess2"/>
    <dgm:cxn modelId="{F751F4BC-7595-4D66-A7E0-CD404CAE4214}" type="presParOf" srcId="{EC5D6DC1-6218-4388-8E26-32E7C1EBEA7C}" destId="{359F8BFF-6BFD-4DB7-A3FA-AFF2845A0F6A}" srcOrd="2" destOrd="0" presId="urn:microsoft.com/office/officeart/2005/8/layout/lProcess2"/>
    <dgm:cxn modelId="{EEF8212F-EEA2-4F92-BFDD-0911628B06B8}" type="presParOf" srcId="{EC5D6DC1-6218-4388-8E26-32E7C1EBEA7C}" destId="{7E0FA1BE-2F96-41A4-B699-49B7175242B3}" srcOrd="3" destOrd="0" presId="urn:microsoft.com/office/officeart/2005/8/layout/lProcess2"/>
    <dgm:cxn modelId="{8C4E55D8-EC54-4637-9E5B-D0F4F5D33F69}" type="presParOf" srcId="{EC5D6DC1-6218-4388-8E26-32E7C1EBEA7C}" destId="{29624878-05E5-418E-B1D3-01EF0DFD9FE0}" srcOrd="4" destOrd="0" presId="urn:microsoft.com/office/officeart/2005/8/layout/lProcess2"/>
    <dgm:cxn modelId="{358EC6CF-AEF9-4AF0-9EF1-82F13B7E6266}" type="presParOf" srcId="{EC5D6DC1-6218-4388-8E26-32E7C1EBEA7C}" destId="{DF65B2E8-8220-45DE-8B1E-630170E47487}" srcOrd="5" destOrd="0" presId="urn:microsoft.com/office/officeart/2005/8/layout/lProcess2"/>
    <dgm:cxn modelId="{2C67114B-DCCC-4F6A-8053-869918600E2A}" type="presParOf" srcId="{EC5D6DC1-6218-4388-8E26-32E7C1EBEA7C}" destId="{76C41D9E-47CD-46ED-9D2C-A8B1D1FE8101}" srcOrd="6" destOrd="0" presId="urn:microsoft.com/office/officeart/2005/8/layout/lProcess2"/>
    <dgm:cxn modelId="{2B53D19F-15D4-4B97-9A04-C738FA31F048}" type="presParOf" srcId="{82BAFA34-39AF-494A-A64B-5D5128F22B39}" destId="{42F8BC97-15C3-4240-88A9-1682497A42E9}" srcOrd="1" destOrd="0" presId="urn:microsoft.com/office/officeart/2005/8/layout/lProcess2"/>
    <dgm:cxn modelId="{AFA3713B-FC17-41F5-8FFC-48D2D1506F06}" type="presParOf" srcId="{82BAFA34-39AF-494A-A64B-5D5128F22B39}" destId="{2E7CC53D-516E-4022-88D1-2B5A2431B80A}" srcOrd="2" destOrd="0" presId="urn:microsoft.com/office/officeart/2005/8/layout/lProcess2"/>
    <dgm:cxn modelId="{9CAE6522-44D5-46B7-80BD-96D630BABB96}" type="presParOf" srcId="{2E7CC53D-516E-4022-88D1-2B5A2431B80A}" destId="{DA2DCA6D-554A-429A-A631-2B01A3CF78C8}" srcOrd="0" destOrd="0" presId="urn:microsoft.com/office/officeart/2005/8/layout/lProcess2"/>
    <dgm:cxn modelId="{253B2661-F355-42EB-9E9A-7C1E6368A087}" type="presParOf" srcId="{2E7CC53D-516E-4022-88D1-2B5A2431B80A}" destId="{4F27B290-6263-461D-9C6A-F51B766D5D69}" srcOrd="1" destOrd="0" presId="urn:microsoft.com/office/officeart/2005/8/layout/lProcess2"/>
    <dgm:cxn modelId="{4E833F80-7CE9-4556-A8BA-7FDC46176C15}" type="presParOf" srcId="{2E7CC53D-516E-4022-88D1-2B5A2431B80A}" destId="{3AED4A98-52C7-47A3-BD27-877A653BECD9}" srcOrd="2" destOrd="0" presId="urn:microsoft.com/office/officeart/2005/8/layout/lProcess2"/>
    <dgm:cxn modelId="{41ECB673-A8EF-4D68-A11E-B4F08DF9BC0B}" type="presParOf" srcId="{3AED4A98-52C7-47A3-BD27-877A653BECD9}" destId="{20580E89-DE7A-4A35-897D-59462119F577}" srcOrd="0" destOrd="0" presId="urn:microsoft.com/office/officeart/2005/8/layout/lProcess2"/>
    <dgm:cxn modelId="{FB2A0202-2172-42F9-9453-566D9C526257}" type="presParOf" srcId="{20580E89-DE7A-4A35-897D-59462119F577}" destId="{3DC3FFC6-9645-4F9D-B164-538CE3334065}" srcOrd="0" destOrd="0" presId="urn:microsoft.com/office/officeart/2005/8/layout/lProcess2"/>
    <dgm:cxn modelId="{78361247-709F-46D6-80FC-297AE6E4BEDB}" type="presParOf" srcId="{20580E89-DE7A-4A35-897D-59462119F577}" destId="{84418EDB-9F2C-4ABE-8FBA-1ED7C6526814}" srcOrd="1" destOrd="0" presId="urn:microsoft.com/office/officeart/2005/8/layout/lProcess2"/>
    <dgm:cxn modelId="{D03BEE57-1779-4B71-99B4-D429E09688AD}" type="presParOf" srcId="{20580E89-DE7A-4A35-897D-59462119F577}" destId="{366F9406-43CC-4561-A657-943F59915727}" srcOrd="2" destOrd="0" presId="urn:microsoft.com/office/officeart/2005/8/layout/lProcess2"/>
    <dgm:cxn modelId="{334E9FA4-58CD-4143-86F3-6E8807211507}" type="presParOf" srcId="{20580E89-DE7A-4A35-897D-59462119F577}" destId="{06F0F4D8-D4F7-4E57-AC6E-A9EC866F36BB}" srcOrd="3" destOrd="0" presId="urn:microsoft.com/office/officeart/2005/8/layout/lProcess2"/>
    <dgm:cxn modelId="{D66CCE71-A0A4-4435-BA61-003DCEA44B07}" type="presParOf" srcId="{20580E89-DE7A-4A35-897D-59462119F577}" destId="{2D87E048-3C34-4DDA-A0C7-673E7DC112DF}" srcOrd="4" destOrd="0" presId="urn:microsoft.com/office/officeart/2005/8/layout/lProcess2"/>
    <dgm:cxn modelId="{979BAA64-0CA6-4C0E-85BF-A6567A97993F}" type="presParOf" srcId="{20580E89-DE7A-4A35-897D-59462119F577}" destId="{B2A057FC-DBB1-4784-B6C9-0F16BA8D027C}" srcOrd="5" destOrd="0" presId="urn:microsoft.com/office/officeart/2005/8/layout/lProcess2"/>
    <dgm:cxn modelId="{90197E27-8E13-4AFE-9FA7-D0FE85575941}" type="presParOf" srcId="{20580E89-DE7A-4A35-897D-59462119F577}" destId="{BDB727A6-D1B7-4D91-9F74-9A77F0AAA655}" srcOrd="6" destOrd="0" presId="urn:microsoft.com/office/officeart/2005/8/layout/lProcess2"/>
    <dgm:cxn modelId="{A2D90EBD-94B7-49B0-B392-0D9DFBA047D2}" type="presParOf" srcId="{20580E89-DE7A-4A35-897D-59462119F577}" destId="{B7691D75-4254-4A09-8B5B-85BB85F4B557}" srcOrd="7" destOrd="0" presId="urn:microsoft.com/office/officeart/2005/8/layout/lProcess2"/>
    <dgm:cxn modelId="{F99FD18B-FC42-433D-9AE7-BA04D20FEE82}" type="presParOf" srcId="{20580E89-DE7A-4A35-897D-59462119F577}" destId="{B40EC7CA-5891-4CE8-A05B-7C5D6BBAB1B9}" srcOrd="8" destOrd="0" presId="urn:microsoft.com/office/officeart/2005/8/layout/lProcess2"/>
    <dgm:cxn modelId="{E12EB565-C6E6-4EB8-9BE5-803874A2BB13}" type="presParOf" srcId="{20580E89-DE7A-4A35-897D-59462119F577}" destId="{86410D06-73E1-4B18-887F-7ACEDB9A5D80}" srcOrd="9" destOrd="0" presId="urn:microsoft.com/office/officeart/2005/8/layout/lProcess2"/>
    <dgm:cxn modelId="{4EFAC225-33B5-4C51-8F57-836D1AC5A64A}" type="presParOf" srcId="{20580E89-DE7A-4A35-897D-59462119F577}" destId="{80BA9AE3-9000-4482-85BC-11CD1503FAB4}" srcOrd="10" destOrd="0" presId="urn:microsoft.com/office/officeart/2005/8/layout/lProcess2"/>
    <dgm:cxn modelId="{3840EC2C-3016-4D4A-B015-25A55C507D4B}" type="presParOf" srcId="{20580E89-DE7A-4A35-897D-59462119F577}" destId="{F08A3003-C07B-4577-90CD-CD00EB24E707}" srcOrd="11" destOrd="0" presId="urn:microsoft.com/office/officeart/2005/8/layout/lProcess2"/>
    <dgm:cxn modelId="{F66CA520-ECC3-447A-B3F5-791BE97CEBCA}" type="presParOf" srcId="{20580E89-DE7A-4A35-897D-59462119F577}" destId="{6D7F81E8-DBD9-4EDB-B21C-5F877978461C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FED1A-37AE-42B8-A818-822898CB197D}">
      <dsp:nvSpPr>
        <dsp:cNvPr id="0" name=""/>
        <dsp:cNvSpPr/>
      </dsp:nvSpPr>
      <dsp:spPr>
        <a:xfrm>
          <a:off x="3639" y="0"/>
          <a:ext cx="350145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Administrator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Sistem</a:t>
          </a:r>
          <a:endParaRPr lang="id-ID" sz="3600" kern="1200" dirty="0"/>
        </a:p>
      </dsp:txBody>
      <dsp:txXfrm>
        <a:off x="3639" y="0"/>
        <a:ext cx="3501459" cy="1490565"/>
      </dsp:txXfrm>
    </dsp:sp>
    <dsp:sp modelId="{6DAF1B65-3585-4151-B1BA-F3B0687CD05D}">
      <dsp:nvSpPr>
        <dsp:cNvPr id="0" name=""/>
        <dsp:cNvSpPr/>
      </dsp:nvSpPr>
      <dsp:spPr>
        <a:xfrm>
          <a:off x="353785" y="1490686"/>
          <a:ext cx="2801167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Pusdatin</a:t>
          </a:r>
          <a:endParaRPr lang="id-ID" sz="2100" kern="1200" dirty="0"/>
        </a:p>
      </dsp:txBody>
      <dsp:txXfrm>
        <a:off x="353785" y="1490686"/>
        <a:ext cx="2801167" cy="723812"/>
      </dsp:txXfrm>
    </dsp:sp>
    <dsp:sp modelId="{359F8BFF-6BFD-4DB7-A3FA-AFF2845A0F6A}">
      <dsp:nvSpPr>
        <dsp:cNvPr id="0" name=""/>
        <dsp:cNvSpPr/>
      </dsp:nvSpPr>
      <dsp:spPr>
        <a:xfrm>
          <a:off x="353785" y="2325854"/>
          <a:ext cx="2801167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Setditjen PPKL</a:t>
          </a:r>
          <a:endParaRPr lang="id-ID" sz="2100" kern="1200" dirty="0"/>
        </a:p>
      </dsp:txBody>
      <dsp:txXfrm>
        <a:off x="353785" y="2325854"/>
        <a:ext cx="2801167" cy="723812"/>
      </dsp:txXfrm>
    </dsp:sp>
    <dsp:sp modelId="{29624878-05E5-418E-B1D3-01EF0DFD9FE0}">
      <dsp:nvSpPr>
        <dsp:cNvPr id="0" name=""/>
        <dsp:cNvSpPr/>
      </dsp:nvSpPr>
      <dsp:spPr>
        <a:xfrm>
          <a:off x="353785" y="3161022"/>
          <a:ext cx="2801167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Setditjen PSLB3</a:t>
          </a:r>
          <a:endParaRPr lang="id-ID" sz="2100" kern="1200" dirty="0"/>
        </a:p>
      </dsp:txBody>
      <dsp:txXfrm>
        <a:off x="353785" y="3161022"/>
        <a:ext cx="2801167" cy="723812"/>
      </dsp:txXfrm>
    </dsp:sp>
    <dsp:sp modelId="{76C41D9E-47CD-46ED-9D2C-A8B1D1FE8101}">
      <dsp:nvSpPr>
        <dsp:cNvPr id="0" name=""/>
        <dsp:cNvSpPr/>
      </dsp:nvSpPr>
      <dsp:spPr>
        <a:xfrm>
          <a:off x="353785" y="3996190"/>
          <a:ext cx="2801167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Setditjen PKTL</a:t>
          </a:r>
          <a:endParaRPr lang="id-ID" sz="2100" kern="1200" dirty="0"/>
        </a:p>
      </dsp:txBody>
      <dsp:txXfrm>
        <a:off x="353785" y="3996190"/>
        <a:ext cx="2801167" cy="723812"/>
      </dsp:txXfrm>
    </dsp:sp>
    <dsp:sp modelId="{DA2DCA6D-554A-429A-A631-2B01A3CF78C8}">
      <dsp:nvSpPr>
        <dsp:cNvPr id="0" name=""/>
        <dsp:cNvSpPr/>
      </dsp:nvSpPr>
      <dsp:spPr>
        <a:xfrm>
          <a:off x="3767708" y="0"/>
          <a:ext cx="350145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Administrator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Data</a:t>
          </a:r>
          <a:endParaRPr lang="id-ID" sz="3600" kern="1200" dirty="0"/>
        </a:p>
      </dsp:txBody>
      <dsp:txXfrm>
        <a:off x="3767708" y="0"/>
        <a:ext cx="3501459" cy="1490565"/>
      </dsp:txXfrm>
    </dsp:sp>
    <dsp:sp modelId="{3DC3FFC6-9645-4F9D-B164-538CE3334065}">
      <dsp:nvSpPr>
        <dsp:cNvPr id="0" name=""/>
        <dsp:cNvSpPr/>
      </dsp:nvSpPr>
      <dsp:spPr>
        <a:xfrm>
          <a:off x="4117854" y="1493598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Setditjen PPKL</a:t>
          </a:r>
          <a:endParaRPr lang="id-ID" sz="2100" kern="1200" dirty="0"/>
        </a:p>
      </dsp:txBody>
      <dsp:txXfrm>
        <a:off x="4117854" y="1493598"/>
        <a:ext cx="2801167" cy="406848"/>
      </dsp:txXfrm>
    </dsp:sp>
    <dsp:sp modelId="{366F9406-43CC-4561-A657-943F59915727}">
      <dsp:nvSpPr>
        <dsp:cNvPr id="0" name=""/>
        <dsp:cNvSpPr/>
      </dsp:nvSpPr>
      <dsp:spPr>
        <a:xfrm>
          <a:off x="4117854" y="1963038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Setditjen PSLB3</a:t>
          </a:r>
          <a:endParaRPr lang="id-ID" sz="2100" kern="1200" dirty="0"/>
        </a:p>
      </dsp:txBody>
      <dsp:txXfrm>
        <a:off x="4117854" y="1963038"/>
        <a:ext cx="2801167" cy="406848"/>
      </dsp:txXfrm>
    </dsp:sp>
    <dsp:sp modelId="{2D87E048-3C34-4DDA-A0C7-673E7DC112DF}">
      <dsp:nvSpPr>
        <dsp:cNvPr id="0" name=""/>
        <dsp:cNvSpPr/>
      </dsp:nvSpPr>
      <dsp:spPr>
        <a:xfrm>
          <a:off x="4117854" y="2432479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Dit PPA</a:t>
          </a:r>
        </a:p>
      </dsp:txBody>
      <dsp:txXfrm>
        <a:off x="4117854" y="2432479"/>
        <a:ext cx="2801167" cy="406848"/>
      </dsp:txXfrm>
    </dsp:sp>
    <dsp:sp modelId="{BDB727A6-D1B7-4D91-9F74-9A77F0AAA655}">
      <dsp:nvSpPr>
        <dsp:cNvPr id="0" name=""/>
        <dsp:cNvSpPr/>
      </dsp:nvSpPr>
      <dsp:spPr>
        <a:xfrm>
          <a:off x="4117854" y="2901920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Dit PPU</a:t>
          </a:r>
        </a:p>
      </dsp:txBody>
      <dsp:txXfrm>
        <a:off x="4117854" y="2901920"/>
        <a:ext cx="2801167" cy="406848"/>
      </dsp:txXfrm>
    </dsp:sp>
    <dsp:sp modelId="{B40EC7CA-5891-4CE8-A05B-7C5D6BBAB1B9}">
      <dsp:nvSpPr>
        <dsp:cNvPr id="0" name=""/>
        <dsp:cNvSpPr/>
      </dsp:nvSpPr>
      <dsp:spPr>
        <a:xfrm>
          <a:off x="4117854" y="3371361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Dit PDLUK</a:t>
          </a:r>
        </a:p>
      </dsp:txBody>
      <dsp:txXfrm>
        <a:off x="4117854" y="3371361"/>
        <a:ext cx="2801167" cy="406848"/>
      </dsp:txXfrm>
    </dsp:sp>
    <dsp:sp modelId="{80BA9AE3-9000-4482-85BC-11CD1503FAB4}">
      <dsp:nvSpPr>
        <dsp:cNvPr id="0" name=""/>
        <dsp:cNvSpPr/>
      </dsp:nvSpPr>
      <dsp:spPr>
        <a:xfrm>
          <a:off x="4117854" y="3840802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Dit VPLB3&amp;NB3</a:t>
          </a:r>
        </a:p>
      </dsp:txBody>
      <dsp:txXfrm>
        <a:off x="4117854" y="3840802"/>
        <a:ext cx="2801167" cy="406848"/>
      </dsp:txXfrm>
    </dsp:sp>
    <dsp:sp modelId="{6D7F81E8-DBD9-4EDB-B21C-5F877978461C}">
      <dsp:nvSpPr>
        <dsp:cNvPr id="0" name=""/>
        <dsp:cNvSpPr/>
      </dsp:nvSpPr>
      <dsp:spPr>
        <a:xfrm>
          <a:off x="4117854" y="4310243"/>
          <a:ext cx="2801167" cy="406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Dit PKPLB3&amp;NB3</a:t>
          </a:r>
        </a:p>
      </dsp:txBody>
      <dsp:txXfrm>
        <a:off x="4117854" y="4310243"/>
        <a:ext cx="2801167" cy="40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indent="0" fontAlgn="base"/>
            <a:endParaRPr lang="id-ID" altLang="en-US" sz="1200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indent="0" algn="r" fontAlgn="base"/>
            <a:endParaRPr lang="id-ID" altLang="en-US" sz="1200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 indent="0"/>
            <a:r>
              <a:rPr lang="en-US" altLang="x-none" dirty="0"/>
              <a:t>Second level</a:t>
            </a:r>
            <a:endParaRPr lang="en-US" altLang="x-none" dirty="0"/>
          </a:p>
          <a:p>
            <a:pPr lvl="2" indent="0"/>
            <a:r>
              <a:rPr lang="en-US" altLang="x-none" dirty="0"/>
              <a:t>Third level</a:t>
            </a:r>
            <a:endParaRPr lang="en-US" altLang="x-none" dirty="0"/>
          </a:p>
          <a:p>
            <a:pPr lvl="3" indent="0"/>
            <a:r>
              <a:rPr lang="en-US" altLang="x-none" dirty="0"/>
              <a:t>Fourth level</a:t>
            </a:r>
            <a:endParaRPr lang="en-US" altLang="x-none" dirty="0"/>
          </a:p>
          <a:p>
            <a:pPr lvl="4" indent="0"/>
            <a:r>
              <a:rPr lang="en-US" altLang="x-none" dirty="0"/>
              <a:t>Fifth level</a:t>
            </a:r>
            <a:endParaRPr lang="id-ID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indent="0" fontAlgn="base"/>
            <a:endParaRPr lang="id-ID" altLang="en-US" sz="1200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indent="0" algn="r" fontAlgn="base"/>
            <a:fld id="{9A0DB2DC-4C9A-4742-B13C-FB6460FD3503}" type="slidenum">
              <a:rPr lang="id-ID" altLang="en-US" sz="1200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lide Image Placeholder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242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471" y="179967"/>
            <a:ext cx="7820300" cy="534132"/>
          </a:xfrm>
        </p:spPr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323703"/>
            <a:ext cx="7820300" cy="4902926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 fontAlgn="base"/>
            <a:r>
              <a:rPr lang="en-US" altLang="zh-CN" strike="noStrike" noProof="1" smtClean="0"/>
              <a:t>Click to edit Master text style</a:t>
            </a:r>
            <a:endParaRPr lang="zh-CN" altLang="en-US" strike="noStrike" noProof="1" smtClean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/>
            <a:fld id="{BB962C8B-B14F-4D97-AF65-F5344CB8AC3E}" type="datetime1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auto" hangingPunct="1"/>
            <a:endParaRPr lang="zh-CN" altLang="en-US" strike="noStrike" noProof="1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BB962C8B-B14F-4D97-AF65-F5344CB8AC3E}" type="datetime1">
              <a:rPr lang="en-US" altLang="en-US" strike="noStrike" noProof="1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en-US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indent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A0DB2DC-4C9A-4742-B13C-FB6460FD3503}" type="slidenum">
              <a:rPr lang="en-US" altLang="en-US" strike="noStrike" noProof="1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x-none" dirty="0"/>
              <a:t>Click to edit Master title style</a:t>
            </a:r>
            <a:endParaRPr lang="id-ID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 indent="-285750"/>
            <a:r>
              <a:rPr lang="en-US" altLang="x-none" dirty="0"/>
              <a:t>Second level</a:t>
            </a:r>
            <a:endParaRPr lang="en-US" altLang="x-none" dirty="0"/>
          </a:p>
          <a:p>
            <a:pPr lvl="2" indent="-228600"/>
            <a:r>
              <a:rPr lang="en-US" altLang="x-none" dirty="0"/>
              <a:t>Third level</a:t>
            </a:r>
            <a:endParaRPr lang="en-US" altLang="x-none" dirty="0"/>
          </a:p>
          <a:p>
            <a:pPr lvl="3" indent="-228600"/>
            <a:r>
              <a:rPr lang="en-US" altLang="x-none" dirty="0"/>
              <a:t>Fourth level</a:t>
            </a:r>
            <a:endParaRPr lang="en-US" altLang="x-none" dirty="0"/>
          </a:p>
          <a:p>
            <a:pPr lvl="4" indent="-228600"/>
            <a:r>
              <a:rPr lang="en-US" altLang="x-none" dirty="0"/>
              <a:t>Fifth level</a:t>
            </a:r>
            <a:endParaRPr lang="id-ID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indent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indent="0"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id-ID" altLang="en-US" strike="noStrike" noProof="1" dirty="0"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</a:fld>
            <a:endParaRPr lang="id-ID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1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3.emf"/><Relationship Id="rId1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0" y="2563813"/>
            <a:ext cx="9144000" cy="1470025"/>
          </a:xfrm>
        </p:spPr>
        <p:txBody>
          <a:bodyPr wrap="square" lIns="91440" tIns="45720" rIns="91440" bIns="45720" anchor="ctr"/>
          <a:p>
            <a:pPr eaLnBrk="1" hangingPunct="1"/>
            <a:r>
              <a:rPr lang="id-ID" altLang="en-US" sz="3200" b="1" dirty="0"/>
              <a:t>SISTEM INFORMASI PELAPORAN ELEKTRONIK </a:t>
            </a:r>
            <a:br>
              <a:rPr lang="id-ID" altLang="en-US" sz="3200" b="1" dirty="0"/>
            </a:br>
            <a:r>
              <a:rPr lang="id-ID" altLang="en-US" sz="3200" b="1" dirty="0"/>
              <a:t>LINGKUNGAN HIDUP</a:t>
            </a:r>
            <a:br>
              <a:rPr lang="id-ID" altLang="en-US" sz="2800" b="1" dirty="0"/>
            </a:br>
            <a:r>
              <a:rPr lang="id-ID" altLang="en-US" sz="2800" b="1" dirty="0"/>
              <a:t>(</a:t>
            </a:r>
            <a:r>
              <a:rPr lang="id-ID" altLang="en-US" sz="3200" b="1" dirty="0"/>
              <a:t>SIMPEL)</a:t>
            </a:r>
            <a:endParaRPr lang="id-ID" altLang="en-US" sz="3200" b="1" dirty="0"/>
          </a:p>
        </p:txBody>
      </p:sp>
      <p:sp>
        <p:nvSpPr>
          <p:cNvPr id="5122" name="TextBox 3"/>
          <p:cNvSpPr txBox="1"/>
          <p:nvPr/>
        </p:nvSpPr>
        <p:spPr>
          <a:xfrm>
            <a:off x="1000125" y="5630863"/>
            <a:ext cx="7132638" cy="6429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b="1" dirty="0">
                <a:latin typeface="Calibri" panose="020F0502020204030204" pitchFamily="34" charset="0"/>
              </a:rPr>
              <a:t>Direktorat Jenderal Pengendalian Pencemaran dan Kerusakan Lingkungan</a:t>
            </a:r>
            <a:endParaRPr lang="id-ID" altLang="en-US" b="1" dirty="0">
              <a:latin typeface="Calibri" panose="020F0502020204030204" pitchFamily="34" charset="0"/>
            </a:endParaRPr>
          </a:p>
          <a:p>
            <a:pPr algn="ctr"/>
            <a:r>
              <a:rPr lang="id-ID" altLang="en-US" b="1" dirty="0">
                <a:latin typeface="Calibri" panose="020F0502020204030204" pitchFamily="34" charset="0"/>
              </a:rPr>
              <a:t>Kementerian Lingkungan Hidup dan Kehutanan</a:t>
            </a:r>
            <a:endParaRPr lang="id-ID" altLang="en-US" b="1" dirty="0">
              <a:latin typeface="Calibri" panose="020F0502020204030204" pitchFamily="34" charset="0"/>
            </a:endParaRPr>
          </a:p>
        </p:txBody>
      </p:sp>
      <p:pic>
        <p:nvPicPr>
          <p:cNvPr id="5123" name="Picture 3" descr="C:\Users\Haikal\Pictures\logo kemen LH&amp;Kehutanan koreksi 7-11-2014-las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1050925"/>
            <a:ext cx="1368425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id-ID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90563"/>
          </a:xfr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p>
            <a:pPr fontAlgn="base"/>
            <a:r>
              <a:rPr lang="id-ID" altLang="en-US" strike="noStrike" noProof="1"/>
              <a:t>Tanda Terima Elektronik</a:t>
            </a:r>
            <a:endParaRPr lang="id-ID" altLang="en-US" strike="noStrike" noProof="1"/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2450" y="1925638"/>
            <a:ext cx="5499100" cy="4525963"/>
          </a:xfrm>
          <a:solidFill>
            <a:schemeClr val="lt1"/>
          </a:solidFill>
        </p:spPr>
      </p:pic>
      <p:sp>
        <p:nvSpPr>
          <p:cNvPr id="19459" name="Text Box 5"/>
          <p:cNvSpPr txBox="1"/>
          <p:nvPr/>
        </p:nvSpPr>
        <p:spPr>
          <a:xfrm>
            <a:off x="457200" y="1165225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>
                <a:latin typeface="Tahoma" panose="020B0604030504040204" charset="0"/>
              </a:rPr>
              <a:t>Perusahaan dalam mencetak Tanda Terima Elektronik (TTE) melalui SIMPEL sebagai pengganti bukti tanda terima pelaporan cetak.</a:t>
            </a:r>
            <a:endParaRPr lang="id-ID" altLang="en-US">
              <a:latin typeface="Tahoma" panose="020B060403050404020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66700" y="5340350"/>
            <a:ext cx="1474788" cy="790575"/>
          </a:xfrm>
          <a:prstGeom prst="wedgeRectCallout">
            <a:avLst>
              <a:gd name="adj1" fmla="val 74020"/>
              <a:gd name="adj2" fmla="val -1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Periksa keaslian TTE dengan scan QR-Code</a:t>
            </a:r>
            <a:endParaRPr lang="id-ID" altLang="en-US" sz="1400" strike="noStrike" noProof="1"/>
          </a:p>
        </p:txBody>
      </p:sp>
      <p:sp>
        <p:nvSpPr>
          <p:cNvPr id="9" name="Rectangular Callout 8"/>
          <p:cNvSpPr/>
          <p:nvPr/>
        </p:nvSpPr>
        <p:spPr>
          <a:xfrm>
            <a:off x="7321550" y="3228975"/>
            <a:ext cx="1474788" cy="584200"/>
          </a:xfrm>
          <a:prstGeom prst="wedgeRectCallout">
            <a:avLst>
              <a:gd name="adj1" fmla="val -228992"/>
              <a:gd name="adj2" fmla="val 51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Periode Pelaporan</a:t>
            </a:r>
            <a:endParaRPr lang="id-ID" altLang="en-US" sz="1400" strike="noStrike" noProof="1"/>
          </a:p>
        </p:txBody>
      </p:sp>
      <p:sp>
        <p:nvSpPr>
          <p:cNvPr id="10" name="Rectangular Callout 9"/>
          <p:cNvSpPr/>
          <p:nvPr/>
        </p:nvSpPr>
        <p:spPr>
          <a:xfrm>
            <a:off x="7321550" y="5129213"/>
            <a:ext cx="1474788" cy="792163"/>
          </a:xfrm>
          <a:prstGeom prst="wedgeRectCallout">
            <a:avLst>
              <a:gd name="adj1" fmla="val -65712"/>
              <a:gd name="adj2" fmla="val -913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Jenis Pelaporan terintegrasi SIMPEL</a:t>
            </a:r>
            <a:endParaRPr lang="id-ID" altLang="en-US" sz="1400" strike="noStrike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587" y="228600"/>
            <a:ext cx="8351838" cy="660400"/>
          </a:xfrm>
          <a:gradFill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strike="noStrike" noProof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PENGELOLA SIMPEL</a:t>
            </a:r>
            <a:endParaRPr lang="id-ID" sz="4000" b="1" strike="noStrike" noProof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61925" y="1535113"/>
            <a:ext cx="3730625" cy="3646488"/>
          </a:xfr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/>
          <a:p>
            <a:pPr marL="514350" indent="-514350" fontAlgn="base">
              <a:buFont typeface="Calibri" panose="020F0502020204030204" pitchFamily="34" charset="0"/>
              <a:buAutoNum type="alphaLcParenR"/>
            </a:pPr>
            <a:r>
              <a:rPr lang="sv-SE" altLang="x-none" sz="2400" strike="noStrike" noProof="1" dirty="0"/>
              <a:t>memvalidasi akun penanggungjawab usaha/kegiatan;</a:t>
            </a:r>
            <a:endParaRPr lang="sv-SE" altLang="x-none" sz="2400" strike="noStrike" noProof="1" dirty="0"/>
          </a:p>
          <a:p>
            <a:pPr marL="514350" indent="-514350" fontAlgn="base">
              <a:buFont typeface="Calibri" panose="020F0502020204030204" pitchFamily="34" charset="0"/>
              <a:buAutoNum type="alphaLcParenR"/>
            </a:pPr>
            <a:r>
              <a:rPr lang="sv-SE" altLang="x-none" sz="2400" strike="noStrike" noProof="1" dirty="0"/>
              <a:t>menjalankan sistem Tanda Terima Elektronik; </a:t>
            </a:r>
            <a:endParaRPr lang="sv-SE" altLang="x-none" sz="2400" strike="noStrike" noProof="1" dirty="0"/>
          </a:p>
          <a:p>
            <a:pPr marL="514350" indent="-514350" fontAlgn="base">
              <a:buFont typeface="Calibri" panose="020F0502020204030204" pitchFamily="34" charset="0"/>
              <a:buAutoNum type="alphaLcParenR"/>
            </a:pPr>
            <a:r>
              <a:rPr lang="sv-SE" altLang="x-none" sz="2400" strike="noStrike" noProof="1" dirty="0"/>
              <a:t>melayani pengaduan sistem</a:t>
            </a:r>
            <a:r>
              <a:rPr lang="id-ID" altLang="sv-SE" sz="2400" strike="noStrike" noProof="1" dirty="0"/>
              <a:t>;</a:t>
            </a:r>
            <a:endParaRPr lang="id-ID" altLang="sv-SE" sz="2400" strike="noStrike" noProof="1" dirty="0"/>
          </a:p>
          <a:p>
            <a:pPr marL="514350" indent="-514350" fontAlgn="base">
              <a:buFont typeface="Calibri" panose="020F0502020204030204" pitchFamily="34" charset="0"/>
              <a:buAutoNum type="alphaLcParenR"/>
            </a:pPr>
            <a:r>
              <a:rPr lang="id-ID" altLang="sv-SE" sz="2400" strike="noStrike" noProof="1" dirty="0"/>
              <a:t>melayani perbaikan dan pemeliharaan sistem</a:t>
            </a:r>
            <a:endParaRPr lang="id-ID" altLang="sv-SE" sz="2400" strike="noStrike" noProof="1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61925" y="1081088"/>
            <a:ext cx="3730625" cy="3730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z="2400" b="1" strike="noStrike" noProof="1" dirty="0">
                <a:latin typeface="Consolas" panose="020B0609020204030204" pitchFamily="49" charset="0"/>
              </a:rPr>
              <a:t>ADMINISTRATOR SISTEM</a:t>
            </a:r>
            <a:endParaRPr lang="en-US" altLang="x-none" sz="2400" b="1" strike="noStrike" noProof="1" dirty="0">
              <a:latin typeface="Consolas" panose="020B0609020204030204" pitchFamily="49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/>
        </p:nvSpPr>
        <p:spPr>
          <a:xfrm>
            <a:off x="4094163" y="1535113"/>
            <a:ext cx="4940300" cy="4945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475" lvl="4" indent="-457200" fontAlgn="base">
              <a:buFont typeface="Calibri" panose="020F0502020204030204" pitchFamily="34" charset="0"/>
              <a:buAutoNum type="alphaLcParenR"/>
            </a:pPr>
            <a:r>
              <a:rPr sz="2400" strike="noStrike" noProof="1" dirty="0"/>
              <a:t>memvalidasi </a:t>
            </a:r>
            <a:r>
              <a:rPr lang="id-ID" sz="2400" strike="noStrike" noProof="1" dirty="0"/>
              <a:t>&amp; notifikasi</a:t>
            </a:r>
            <a:r>
              <a:rPr sz="2400" strike="noStrike" noProof="1" dirty="0"/>
              <a:t> profil penanggungjawab usaha/kegiatan;</a:t>
            </a:r>
            <a:endParaRPr sz="2400" strike="noStrike" noProof="1" dirty="0"/>
          </a:p>
          <a:p>
            <a:pPr marL="498475" lvl="4" indent="-457200" fontAlgn="base">
              <a:buFont typeface="Calibri" panose="020F0502020204030204" pitchFamily="34" charset="0"/>
              <a:buAutoNum type="alphaLcParenR"/>
            </a:pPr>
            <a:r>
              <a:rPr sz="2400" strike="noStrike" noProof="1" dirty="0"/>
              <a:t>menerima  pelaporan</a:t>
            </a:r>
            <a:r>
              <a:rPr lang="id-ID" sz="2400" strike="noStrike" noProof="1" dirty="0"/>
              <a:t>, memvalidasi pelaporan, pengolahan data dan analisis, evaluasi kinerja pelaporan dan publikasi status kinerja pelaporan  </a:t>
            </a:r>
            <a:r>
              <a:rPr sz="2400" strike="noStrike" noProof="1" dirty="0"/>
              <a:t>RKL-RPL, Pengendalian Pencemaran Air, Pengendalian Pencemaran Udara, Pengelolaan Limbah B3, dan Pengendalian Kerusakan Lingkungan;</a:t>
            </a:r>
            <a:endParaRPr sz="2400" strike="noStrike" noProof="1" dirty="0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094163" y="1081088"/>
            <a:ext cx="4940300" cy="4048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z="2400" b="1" strike="noStrike" noProof="1" dirty="0">
                <a:latin typeface="Consolas" panose="020B0609020204030204" pitchFamily="49" charset="0"/>
              </a:rPr>
              <a:t>ADMINISTRATOR DATA</a:t>
            </a:r>
            <a:endParaRPr lang="en-US" altLang="x-none" sz="2400" b="1" strike="noStrike" noProof="1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id-ID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71600" y="1196752"/>
          <a:ext cx="72727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51837" cy="660400"/>
          </a:xfrm>
        </p:spPr>
        <p:txBody>
          <a:bodyPr wrap="square" lIns="91440" tIns="45720" rIns="91440" bIns="45720" anchor="ctr"/>
          <a:p>
            <a:pPr eaLnBrk="1" hangingPunct="1"/>
            <a:r>
              <a:rPr lang="id-ID" altLang="en-US" sz="3600" b="1" dirty="0">
                <a:latin typeface="Consolas" panose="020B0609020204030204" pitchFamily="49" charset="0"/>
              </a:rPr>
              <a:t>PENGELOLA SIMPEL</a:t>
            </a:r>
            <a:endParaRPr lang="en-US" altLang="x-none" sz="3600" b="1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587" y="228600"/>
            <a:ext cx="8351838" cy="660400"/>
          </a:xfrm>
          <a:gradFill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strike="noStrike" noProof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TATA HUBUNGAN KERJA PENGELOLA SIMPEL</a:t>
            </a:r>
            <a:endParaRPr lang="id-ID" sz="3200" b="1" strike="noStrike" noProof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382588" y="1209675"/>
          <a:ext cx="8258810" cy="5561013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065020"/>
                <a:gridCol w="2077720"/>
                <a:gridCol w="2051685"/>
                <a:gridCol w="2064385"/>
              </a:tblGrid>
              <a:tr h="667385">
                <a:tc>
                  <a:txBody>
                    <a:bodyPr/>
                    <a:p>
                      <a:pPr algn="ctr">
                        <a:buNone/>
                      </a:pP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PJ. Usaha/Kegiatan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Kementerian LHK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Pemerintah Daerah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0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Registrasi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Registrasi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Validasi Kegiatan/Usaha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Notifikasi Akun PJ. Usaha/Kegiatan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  <a:tr h="32004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Akun SIMPEL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56261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Pengisian Pelaporan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Pengisian Pelaporan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Laporan RKL-RPL &amp; UKL-UPL, PPA, PPU, PKL, PLB3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  <a:sym typeface="+mn-ea"/>
                        </a:rPr>
                        <a:t>Laporan RKL-RPL &amp; UKL-UPL, PPA, PPU, PKL, PLB3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  <a:tr h="56324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Tanda Terima Elektronik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Validasi Data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Status Pelaporan LH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Validasi Pelaporan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  <a:sym typeface="+mn-ea"/>
                        </a:rPr>
                        <a:t>Validasi Pelaporan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Pengolahan Data &amp; Analisis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Pengolahan Data &amp; Analisis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  <a:sym typeface="+mn-ea"/>
                        </a:rPr>
                        <a:t>Pengolahan Data &amp; Analisis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6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Evaluasi Kinerja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Status Kinerja Pengelolaan LH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Evaluasi Kinerja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  <a:sym typeface="+mn-ea"/>
                        </a:rPr>
                        <a:t>Evaluasi Kinerja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Publikasi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400">
                          <a:solidFill>
                            <a:schemeClr val="tx1"/>
                          </a:solidFill>
                        </a:rPr>
                        <a:t>Status Pelaporan &amp; Status Kinerja</a:t>
                      </a:r>
                      <a:endParaRPr lang="id-ID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 rot="16200000">
            <a:off x="4341019" y="2675731"/>
            <a:ext cx="358775" cy="2873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4341019" y="3164681"/>
            <a:ext cx="358775" cy="2873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4341019" y="3847306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4333081" y="5628481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267075" y="5949950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4379119" y="1859756"/>
            <a:ext cx="358775" cy="2873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4333081" y="2218531"/>
            <a:ext cx="358775" cy="2873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705158" y="5989320"/>
            <a:ext cx="2098675" cy="27559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id-ID" altLang="en-US" sz="1200" strike="noStrike" noProof="1"/>
              <a:t>* </a:t>
            </a:r>
            <a:r>
              <a:rPr lang="en-US" altLang="id-ID" sz="1200" strike="noStrike" noProof="1"/>
              <a:t>Integrasi penilaian PROPER</a:t>
            </a:r>
            <a:endParaRPr lang="en-US" altLang="id-ID" sz="1200" strike="noStrike" noProof="1"/>
          </a:p>
        </p:txBody>
      </p:sp>
      <p:sp>
        <p:nvSpPr>
          <p:cNvPr id="12" name="Down Arrow 11"/>
          <p:cNvSpPr/>
          <p:nvPr/>
        </p:nvSpPr>
        <p:spPr>
          <a:xfrm rot="16200000">
            <a:off x="6442869" y="1982946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6442869" y="2918936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6442869" y="3846036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6442869" y="5626576"/>
            <a:ext cx="358775" cy="28733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588" y="85725"/>
            <a:ext cx="8351838" cy="461963"/>
          </a:xfrm>
          <a:gradFill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accent6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strike="noStrike" noProof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TAHAPAN PENGEMBANGAN</a:t>
            </a:r>
            <a:endParaRPr lang="id-ID" sz="3200" b="1" strike="noStrike" noProof="1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384175" y="625475"/>
          <a:ext cx="8375650" cy="6065838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3017520"/>
                <a:gridCol w="3932555"/>
                <a:gridCol w="1425575"/>
              </a:tblGrid>
              <a:tr h="169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600">
                          <a:solidFill>
                            <a:schemeClr val="tx1"/>
                          </a:solidFill>
                        </a:rPr>
                        <a:t>TAHAPAN</a:t>
                      </a:r>
                      <a:endParaRPr lang="id-ID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600">
                          <a:solidFill>
                            <a:schemeClr val="tx1"/>
                          </a:solidFill>
                        </a:rPr>
                        <a:t>RUANG LINGKUP</a:t>
                      </a:r>
                      <a:endParaRPr lang="id-ID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id-ID" sz="160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altLang="id-ID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934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Integrasi Sistem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Sistem  Amdal, UKL-UPL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PPA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PPU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PLB3 (SIRAJA LIMBAH)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id-ID" sz="2000" b="1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altLang="id-ID" sz="2000" b="1">
                        <a:solidFill>
                          <a:srgbClr val="00B05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2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Registrasi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Registrasi AKUN </a:t>
                      </a:r>
                      <a:endParaRPr lang="id-ID" altLang="en-US" sz="1600"/>
                    </a:p>
                    <a:p>
                      <a:pPr algn="l">
                        <a:buNone/>
                      </a:pPr>
                      <a:r>
                        <a:rPr lang="id-ID" altLang="en-US" sz="1600"/>
                        <a:t>(</a:t>
                      </a:r>
                      <a:r>
                        <a:rPr lang="id-ID" altLang="en-US" sz="1600" i="1"/>
                        <a:t>Username &amp; Password</a:t>
                      </a:r>
                      <a:r>
                        <a:rPr lang="id-ID" altLang="en-US" sz="1600"/>
                        <a:t>)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321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Pengisian Pelaporan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Pelaporan Amdal &amp; UKL-UPL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Pengendalian Pencemaran Air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Pengendalian Pencemaran Udara</a:t>
                      </a:r>
                      <a:endParaRPr lang="id-ID" altLang="en-US" sz="160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600"/>
                        <a:t>Pengelolaan Limbah B3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Registrasi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Integrasi Fitur Registrasi pada Aplikasi Pelaporan terintegrasi SIMPEL</a:t>
                      </a:r>
                      <a:endParaRPr lang="id-ID" altLang="en-US" sz="1600"/>
                    </a:p>
                    <a:p>
                      <a:pPr algn="l">
                        <a:buNone/>
                      </a:pPr>
                      <a:r>
                        <a:rPr lang="id-ID" altLang="en-US" sz="1600"/>
                        <a:t>(PPA, PPU, Siraja Limbah)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528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Validasi Data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Pengecekan keabsahan pelaporan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en-US" altLang="id-ID" sz="2000" b="1">
                          <a:solidFill>
                            <a:srgbClr val="FF0000"/>
                          </a:solidFill>
                          <a:sym typeface="+mn-ea"/>
                        </a:rPr>
                        <a:t>ON PROGRESS</a:t>
                      </a:r>
                      <a:endParaRPr lang="en-US" altLang="id-ID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5280"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Pembuatan Akun Pemda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Pengolahan Data &amp; Analisis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Penghitungan beban pencemaran, analisis kinerja pengelolaan lingkungan hidup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Evaluasi Kinerja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Perhitungan tingkat ketaatan</a:t>
                      </a:r>
                      <a:endParaRPr lang="id-ID" altLang="en-US" sz="1600"/>
                    </a:p>
                    <a:p>
                      <a:pPr algn="l">
                        <a:buNone/>
                      </a:pPr>
                      <a:r>
                        <a:rPr lang="id-ID" altLang="en-US" sz="1600" b="1"/>
                        <a:t>*Integrasi penilaian PROPER</a:t>
                      </a:r>
                      <a:endParaRPr lang="id-ID" altLang="en-US" sz="1600" b="1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>
                          <a:solidFill>
                            <a:schemeClr val="tx1"/>
                          </a:solidFill>
                        </a:rPr>
                        <a:t>Form Isian Hijau PROPER</a:t>
                      </a:r>
                      <a:endParaRPr lang="id-ID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id-ID" altLang="en-US" sz="1600"/>
                        <a:t>Ujicoba pengisian form penilaian HIJAU</a:t>
                      </a:r>
                      <a:endParaRPr lang="id-ID" altLang="en-US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29521" t="11607" r="30629" b="4714"/>
          <a:stretch>
            <a:fillRect/>
          </a:stretch>
        </p:blipFill>
        <p:spPr>
          <a:xfrm>
            <a:off x="1979930" y="810260"/>
            <a:ext cx="5062220" cy="5976620"/>
          </a:xfrm>
          <a:prstGeom prst="rect">
            <a:avLst/>
          </a:prstGeom>
        </p:spPr>
      </p:pic>
      <p:sp>
        <p:nvSpPr>
          <p:cNvPr id="24578" name="Text Box 6"/>
          <p:cNvSpPr txBox="1"/>
          <p:nvPr/>
        </p:nvSpPr>
        <p:spPr>
          <a:xfrm>
            <a:off x="2651125" y="438150"/>
            <a:ext cx="3956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2400" b="1">
                <a:latin typeface="Arial" panose="020B0604020202020204" pitchFamily="34" charset="0"/>
              </a:rPr>
              <a:t>http://simpel.menlhk.go.id</a:t>
            </a:r>
            <a:endParaRPr lang="id-ID" altLang="en-US" sz="2400" b="1">
              <a:latin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242810" y="3250565"/>
            <a:ext cx="1474788" cy="584200"/>
          </a:xfrm>
          <a:prstGeom prst="wedgeRectCallout">
            <a:avLst>
              <a:gd name="adj1" fmla="val -101862"/>
              <a:gd name="adj2" fmla="val 831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id-ID" altLang="en-US" sz="1600" strike="noStrike" noProof="1">
                <a:solidFill>
                  <a:schemeClr val="bg1"/>
                </a:solidFill>
              </a:rPr>
              <a:t>Login</a:t>
            </a:r>
            <a:endParaRPr lang="id-ID" altLang="en-US" sz="1600" strike="noStrike" noProof="1">
              <a:solidFill>
                <a:schemeClr val="bg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04800" y="3352165"/>
            <a:ext cx="1474788" cy="584200"/>
          </a:xfrm>
          <a:prstGeom prst="wedgeRectCallout">
            <a:avLst>
              <a:gd name="adj1" fmla="val 116329"/>
              <a:gd name="adj2" fmla="val 563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id-ID" altLang="en-US" sz="1600" strike="noStrike" noProof="1">
                <a:solidFill>
                  <a:schemeClr val="tx1"/>
                </a:solidFill>
              </a:rPr>
              <a:t>Registrasi</a:t>
            </a:r>
            <a:endParaRPr lang="id-ID" altLang="en-US" sz="1600" strike="noStrike" noProof="1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802438" y="6202363"/>
            <a:ext cx="2354263" cy="584200"/>
          </a:xfrm>
          <a:prstGeom prst="wedgeRectCallout">
            <a:avLst>
              <a:gd name="adj1" fmla="val -61854"/>
              <a:gd name="adj2" fmla="val -1875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id-ID" altLang="en-US" sz="1600" strike="noStrike" noProof="1">
                <a:solidFill>
                  <a:schemeClr val="tx1"/>
                </a:solidFill>
              </a:rPr>
              <a:t>Pemeriksaan Tanda Terima Elektronik</a:t>
            </a:r>
            <a:endParaRPr lang="id-ID" altLang="en-US" sz="1600" strike="noStrike" noProof="1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92113" y="6202680"/>
            <a:ext cx="2354263" cy="584200"/>
          </a:xfrm>
          <a:prstGeom prst="wedgeRectCallout">
            <a:avLst>
              <a:gd name="adj1" fmla="val 80910"/>
              <a:gd name="adj2" fmla="val -11510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id-ID" altLang="en-US" sz="1600" strike="noStrike" noProof="1">
                <a:solidFill>
                  <a:schemeClr val="tx1"/>
                </a:solidFill>
              </a:rPr>
              <a:t>Pertanyaan yang paling sering</a:t>
            </a:r>
            <a:endParaRPr lang="id-ID" altLang="en-US" sz="1600" strike="noStrike" noProof="1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8108" y="4891405"/>
            <a:ext cx="2354263" cy="584200"/>
          </a:xfrm>
          <a:prstGeom prst="wedgeRectCallout">
            <a:avLst>
              <a:gd name="adj1" fmla="val 80910"/>
              <a:gd name="adj2" fmla="val -115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id-ID" sz="1600" strike="noStrike" noProof="1">
                <a:solidFill>
                  <a:schemeClr val="bg1"/>
                </a:solidFill>
              </a:rPr>
              <a:t>Fitur Lupa Password</a:t>
            </a:r>
            <a:endParaRPr lang="en-US" altLang="id-ID" sz="1600" strike="noStrike" noProof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26988" y="60325"/>
            <a:ext cx="6583362" cy="565150"/>
          </a:xfrm>
        </p:spPr>
        <p:txBody>
          <a:bodyPr anchor="ctr"/>
          <a:p>
            <a:r>
              <a:rPr lang="id-ID" altLang="en-US"/>
              <a:t>Registrasi SIMPEL</a:t>
            </a:r>
            <a:endParaRPr lang="id-ID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0213" t="12735" r="21340" b="9706"/>
          <a:stretch>
            <a:fillRect/>
          </a:stretch>
        </p:blipFill>
        <p:spPr>
          <a:xfrm>
            <a:off x="27305" y="625475"/>
            <a:ext cx="5081905" cy="3792220"/>
          </a:xfrm>
          <a:prstGeom prst="rect">
            <a:avLst/>
          </a:prstGeom>
        </p:spPr>
      </p:pic>
      <p:pic>
        <p:nvPicPr>
          <p:cNvPr id="2150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635" y="942975"/>
            <a:ext cx="4116070" cy="5197475"/>
          </a:xfr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0108" t="45994" r="21619" b="7978"/>
          <a:stretch>
            <a:fillRect/>
          </a:stretch>
        </p:blipFill>
        <p:spPr>
          <a:xfrm>
            <a:off x="36830" y="4417695"/>
            <a:ext cx="5067300" cy="2250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3100" y="58738"/>
            <a:ext cx="8229600" cy="1143000"/>
          </a:xfrm>
          <a:solidFill>
            <a:schemeClr val="accent2"/>
          </a:solidFill>
          <a:ln w="38100">
            <a:solidFill>
              <a:schemeClr val="l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strike="noStrike" noProof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SURAT KUASA BELUM SESUAI</a:t>
            </a:r>
            <a:endParaRPr lang="id-ID" sz="3200" b="1" strike="noStrike" noProof="1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26626" name="Picture 13"/>
          <p:cNvPicPr>
            <a:picLocks noChangeAspect="1"/>
          </p:cNvPicPr>
          <p:nvPr/>
        </p:nvPicPr>
        <p:blipFill>
          <a:blip r:embed="rId1"/>
          <a:srcRect l="16917" t="24646" r="16595" b="4774"/>
          <a:stretch>
            <a:fillRect/>
          </a:stretch>
        </p:blipFill>
        <p:spPr>
          <a:xfrm>
            <a:off x="307975" y="1328738"/>
            <a:ext cx="8648700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Telusur Tanda Terima Elektronik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1785" t="73477" r="32489" b="22246"/>
          <a:stretch>
            <a:fillRect/>
          </a:stretch>
        </p:blipFill>
        <p:spPr>
          <a:xfrm>
            <a:off x="2302510" y="1233170"/>
            <a:ext cx="4538345" cy="305435"/>
          </a:xfrm>
          <a:prstGeom prst="rect">
            <a:avLst/>
          </a:prstGeom>
        </p:spPr>
      </p:pic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320" y="1825625"/>
            <a:ext cx="5911215" cy="4865370"/>
          </a:xfrm>
          <a:solidFill>
            <a:schemeClr val="lt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8379" t="13204" r="28726" b="65709"/>
          <a:stretch>
            <a:fillRect/>
          </a:stretch>
        </p:blipFill>
        <p:spPr>
          <a:xfrm>
            <a:off x="136525" y="3625215"/>
            <a:ext cx="2705735" cy="748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18485" y="3284855"/>
            <a:ext cx="2663825" cy="2159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1259840" y="3392805"/>
            <a:ext cx="1858645" cy="6121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475615"/>
          </a:xfrm>
        </p:spPr>
        <p:txBody>
          <a:bodyPr/>
          <a:p>
            <a:r>
              <a:rPr lang="en-US"/>
              <a:t>Fitur Lupa Password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1221" t="59723" r="33068" b="35600"/>
          <a:stretch>
            <a:fillRect/>
          </a:stretch>
        </p:blipFill>
        <p:spPr>
          <a:xfrm>
            <a:off x="2303780" y="890270"/>
            <a:ext cx="4536440" cy="33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9814" t="11485" r="30048" b="18491"/>
          <a:stretch>
            <a:fillRect/>
          </a:stretch>
        </p:blipFill>
        <p:spPr>
          <a:xfrm>
            <a:off x="457200" y="1441450"/>
            <a:ext cx="3677285" cy="360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5356" t="22433" r="1850" b="36218"/>
          <a:stretch>
            <a:fillRect/>
          </a:stretch>
        </p:blipFill>
        <p:spPr>
          <a:xfrm>
            <a:off x="2326005" y="5315585"/>
            <a:ext cx="5132070" cy="1440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5000" t="23813" r="1977" b="62722"/>
          <a:stretch>
            <a:fillRect/>
          </a:stretch>
        </p:blipFill>
        <p:spPr>
          <a:xfrm>
            <a:off x="1998980" y="5182870"/>
            <a:ext cx="5146675" cy="469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30073" t="11607" r="30073" b="21452"/>
          <a:stretch>
            <a:fillRect/>
          </a:stretch>
        </p:blipFill>
        <p:spPr>
          <a:xfrm>
            <a:off x="5155565" y="1441450"/>
            <a:ext cx="3676650" cy="34728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294765" y="5048250"/>
            <a:ext cx="574675" cy="48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662545" y="4998085"/>
            <a:ext cx="588010" cy="5835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accent5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eaLnBrk="1" fontAlgn="base" hangingPunct="1"/>
            <a:r>
              <a:rPr sz="3600" b="1" strike="noStrike" noProof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</a:rPr>
              <a:t>DASAR</a:t>
            </a:r>
            <a:endParaRPr sz="3600" b="1" strike="noStrike" noProof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algn="just" eaLnBrk="1" hangingPunct="1">
              <a:lnSpc>
                <a:spcPct val="80000"/>
              </a:lnSpc>
            </a:pPr>
            <a:r>
              <a:rPr lang="id-ID" altLang="en-US" sz="2200" dirty="0"/>
              <a:t>Psl 68 huruf a UU No 32-2009, Setiap orang yang melakukan usaha dan/atau kegiatan berkewajiban memberikan informasi yang terkait dengan PPLH secara benar, akurat, terbuka, dan tepat waktu;</a:t>
            </a:r>
            <a:endParaRPr lang="id-ID" altLang="en-US" sz="2200" dirty="0"/>
          </a:p>
          <a:p>
            <a:pPr algn="just" eaLnBrk="1" hangingPunct="1">
              <a:lnSpc>
                <a:spcPct val="80000"/>
              </a:lnSpc>
              <a:buNone/>
            </a:pPr>
            <a:endParaRPr lang="id-ID" altLang="en-US" sz="2200" dirty="0"/>
          </a:p>
          <a:p>
            <a:pPr algn="just" eaLnBrk="1" hangingPunct="1">
              <a:lnSpc>
                <a:spcPct val="80000"/>
              </a:lnSpc>
            </a:pPr>
            <a:r>
              <a:rPr lang="id-ID" altLang="en-US" sz="2200" dirty="0"/>
              <a:t>bahwa informasi yang terkait dengan perlindungan dan pengelolaan LH secara benar, akurat, terbuka, dan tepat waktu, diberikan dalam bentuk pelaporan yang disampaikan antara lain dalam bentuk elektronik</a:t>
            </a:r>
            <a:endParaRPr lang="id-ID" altLang="en-US" sz="2200" dirty="0"/>
          </a:p>
          <a:p>
            <a:pPr algn="just" eaLnBrk="1" hangingPunct="1">
              <a:lnSpc>
                <a:spcPct val="80000"/>
              </a:lnSpc>
              <a:buNone/>
            </a:pPr>
            <a:endParaRPr lang="id-ID" altLang="en-US" sz="2200" dirty="0"/>
          </a:p>
          <a:p>
            <a:pPr algn="just" eaLnBrk="1" hangingPunct="1">
              <a:lnSpc>
                <a:spcPct val="80000"/>
              </a:lnSpc>
            </a:pPr>
            <a:r>
              <a:rPr lang="id-ID" altLang="en-US" sz="2200" dirty="0"/>
              <a:t>bahwa pelaporan secara elektronik diperlukan untuk meningkatkan efektivitas pengawasan oleh Pemerintah dan Pemerintah Daerah dalam memantau ketaatan pemegang izin di bidang LH, sehingga perlu dibentuk sistem pelaporan terintegrasi secara elektronik</a:t>
            </a:r>
            <a:endParaRPr lang="id-ID" altLang="en-US" sz="22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id-ID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- SIMPEL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96595"/>
            <a:ext cx="8239760" cy="142938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algn="ctr" fontAlgn="base"/>
            <a:r>
              <a:rPr lang="id-ID" altLang="en-US" sz="3000" strike="noStrike" noProof="1"/>
              <a:t>Registrasi Pelaporan Elektronik LH</a:t>
            </a:r>
            <a:br>
              <a:rPr lang="id-ID" altLang="en-US" sz="3000" strike="noStrike" noProof="1"/>
            </a:br>
            <a:r>
              <a:rPr lang="en-US" altLang="id-ID" sz="4800" strike="noStrike" noProof="1"/>
              <a:t>5973 </a:t>
            </a:r>
            <a:r>
              <a:rPr lang="id-ID" altLang="en-US" sz="3000" strike="noStrike" noProof="1"/>
              <a:t>perusahaan </a:t>
            </a:r>
            <a:r>
              <a:rPr lang="id-ID" altLang="en-US" sz="1800" strike="noStrike" noProof="1"/>
              <a:t>(per </a:t>
            </a:r>
            <a:r>
              <a:rPr lang="en-US" altLang="id-ID" sz="1800" strike="noStrike" noProof="1"/>
              <a:t>26</a:t>
            </a:r>
            <a:r>
              <a:rPr lang="id-ID" altLang="en-US" sz="1800" strike="noStrike" noProof="1"/>
              <a:t>/</a:t>
            </a:r>
            <a:r>
              <a:rPr lang="en-US" altLang="id-ID" sz="1800" strike="noStrike" noProof="1"/>
              <a:t>03</a:t>
            </a:r>
            <a:r>
              <a:rPr lang="id-ID" altLang="en-US" sz="1800" strike="noStrike" noProof="1"/>
              <a:t>/1</a:t>
            </a:r>
            <a:r>
              <a:rPr lang="en-US" altLang="id-ID" sz="1800" strike="noStrike" noProof="1"/>
              <a:t>9</a:t>
            </a:r>
            <a:r>
              <a:rPr lang="id-ID" altLang="en-US" sz="1800" strike="noStrike" noProof="1"/>
              <a:t>)</a:t>
            </a:r>
            <a:endParaRPr lang="id-ID" altLang="en-US" sz="1800" strike="noStrike" noProof="1"/>
          </a:p>
        </p:txBody>
      </p:sp>
      <p:graphicFrame>
        <p:nvGraphicFramePr>
          <p:cNvPr id="8" name="Table 7"/>
          <p:cNvGraphicFramePr/>
          <p:nvPr/>
        </p:nvGraphicFramePr>
        <p:xfrm>
          <a:off x="276225" y="2208530"/>
          <a:ext cx="2018665" cy="367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65"/>
              </a:tblGrid>
              <a:tr h="489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d-ID" altLang="en-US" sz="1050"/>
                        <a:t>Sarana Penyebaran Informasi</a:t>
                      </a:r>
                      <a:endParaRPr lang="id-ID" altLang="en-US" sz="1050"/>
                    </a:p>
                  </a:txBody>
                  <a:tcPr marL="68580" marR="68580" marT="34290" marB="34290"/>
                </a:tc>
              </a:tr>
              <a:tr h="412750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Konsultasi di kantor</a:t>
                      </a:r>
                      <a:endParaRPr lang="id-ID" altLang="en-US" sz="105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PLI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509270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Konsultasi pada SA PROPER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706755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Asosiasi Pulp&amp;Kertas</a:t>
                      </a:r>
                      <a:endParaRPr lang="id-ID" altLang="en-US" sz="105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Asosiasi Tambang Indonesia</a:t>
                      </a:r>
                      <a:endParaRPr lang="id-ID" altLang="en-US" sz="105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Pertamina Pusat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659765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Raker Ditjen PPKL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405130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Konsultasi di kantor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90220">
                <a:tc>
                  <a:txBody>
                    <a:bodyPr/>
                    <a:p>
                      <a:pPr marL="342900" indent="-342900" algn="l">
                        <a:buAutoNum type="arabicPeriod"/>
                      </a:pPr>
                      <a:r>
                        <a:rPr lang="id-ID" altLang="en-US" sz="1050"/>
                        <a:t>Konsultasi di kantor</a:t>
                      </a:r>
                      <a:endParaRPr lang="id-ID" altLang="en-US" sz="105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294890" y="2208530"/>
          <a:ext cx="272288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017770" y="2208530"/>
          <a:ext cx="349758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938530"/>
          </a:xfr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p>
            <a:pPr fontAlgn="base"/>
            <a:r>
              <a:rPr lang="id-ID" altLang="en-US" sz="4000" strike="noStrike" noProof="1"/>
              <a:t>Registrasi Pelaporan Elektronik LH</a:t>
            </a:r>
            <a:br>
              <a:rPr lang="id-ID" altLang="en-US" sz="4000" strike="noStrike" noProof="1"/>
            </a:br>
            <a:r>
              <a:rPr lang="en-US" sz="2800" strike="noStrike" noProof="1"/>
              <a:t>APKINDO</a:t>
            </a:r>
            <a:endParaRPr lang="en-US" sz="2800" strike="noStrike" noProof="1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026160"/>
          <a:ext cx="8229600" cy="4599305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437515"/>
                <a:gridCol w="6391910"/>
                <a:gridCol w="1400175"/>
              </a:tblGrid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NO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NAMA RUMAH SAKIT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STATUS</a:t>
                      </a:r>
                      <a:endParaRPr lang="en-US" sz="1200"/>
                    </a:p>
                  </a:txBody>
                  <a:tcPr vert="horz" anchor="ctr"/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Alas Kusuma Group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Korindo Group (PT. KORINDO ARIABIMA SARI?)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3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Samko Group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4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Abhirama Kresna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5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Asia Forestama Raya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6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Barito Pacific Timber Ind.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7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Basirih Industrial Corp.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8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Decorindo Inti Alam Wood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9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Dharma Satya Nusantara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10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Erna Djuliawati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11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Idec Abadi Wood Ind.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25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12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Intracawood Mfg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13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Jati Alam Muara Indah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14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Katingan Timber Celebes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15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Kayu Lapis Asli Murni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65100"/>
          <a:ext cx="8229600" cy="6161405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437515"/>
                <a:gridCol w="6391910"/>
                <a:gridCol w="1400175"/>
              </a:tblGrid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NO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NAMA RUMAH SAKIT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STATUS</a:t>
                      </a:r>
                      <a:endParaRPr lang="en-US" sz="1200"/>
                    </a:p>
                  </a:txBody>
                  <a:tcPr vert="horz" anchor="ctr"/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15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Kayu Lapis Indonesia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16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Kutai Timber Indonesia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17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Mujur Timber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18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Muroco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19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Panca Eka Bina Plywood Ind.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20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Perfekta Nusa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21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Prima Wana Kreasi Wood Industry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22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Pundi Uniwood Industry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498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23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Rimba Partikel Indonesia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24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Sinar Wijaya Plywood Industries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25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Segara Timber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26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SLJ Global Tbk.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27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Sumber Mas Indah</a:t>
                      </a:r>
                      <a:endParaRPr lang="en-US" sz="1600"/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28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Surya Satrya Timur Corp.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29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Tanjung Raya Plywood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30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PT. Tanjung Selatan Makmur Jaya</a:t>
                      </a:r>
                      <a:endParaRPr lang="en-US" sz="16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sym typeface="+mn-ea"/>
                        </a:rPr>
                        <a:t>belum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65100"/>
          <a:ext cx="8229600" cy="617474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437515"/>
                <a:gridCol w="6391910"/>
                <a:gridCol w="1400175"/>
              </a:tblGrid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NO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NAMA RUMAH SAKIT</a:t>
                      </a:r>
                      <a:endParaRPr lang="en-US" sz="1200"/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/>
                        <a:t>STATUS</a:t>
                      </a:r>
                      <a:endParaRPr lang="en-US" sz="1200"/>
                    </a:p>
                  </a:txBody>
                  <a:tcPr vert="horz" anchor="ctr"/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PT. Tirta Mahakam Plywood Industry TBK</a:t>
                      </a:r>
                      <a:endParaRPr 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belum</a:t>
                      </a:r>
                      <a:endParaRPr lang="en-US" sz="1600" b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b">
                    <a:solidFill>
                      <a:srgbClr val="FF000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PT. Tjipta Rimba Djaja</a:t>
                      </a:r>
                      <a:endParaRPr 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akun</a:t>
                      </a: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  <a:tr h="363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33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PT. Wijaya Tri Utama Plywood</a:t>
                      </a:r>
                      <a:endParaRPr 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akun</a:t>
                      </a: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vert="horz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itle 14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95300"/>
          </a:xfrm>
        </p:spPr>
        <p:txBody>
          <a:bodyPr anchor="ctr"/>
          <a:p>
            <a:r>
              <a:rPr lang="id-ID" altLang="en-US" sz="3600"/>
              <a:t>Feedback Registrasi SIMPEL</a:t>
            </a:r>
            <a:endParaRPr lang="id-ID" altLang="en-US" sz="3600"/>
          </a:p>
        </p:txBody>
      </p:sp>
      <p:pic>
        <p:nvPicPr>
          <p:cNvPr id="22530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77788" y="822325"/>
            <a:ext cx="9037638" cy="4043363"/>
          </a:xfrm>
          <a:solidFill>
            <a:schemeClr val="lt1"/>
          </a:solidFill>
        </p:spPr>
      </p:pic>
      <p:sp>
        <p:nvSpPr>
          <p:cNvPr id="18" name="Rounded Rectangle 17"/>
          <p:cNvSpPr/>
          <p:nvPr/>
        </p:nvSpPr>
        <p:spPr>
          <a:xfrm>
            <a:off x="1471613" y="3279775"/>
            <a:ext cx="2651125" cy="7254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en-US" altLang="en-US" strike="noStrike" noProof="1"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140200" y="2895600"/>
            <a:ext cx="463550" cy="388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 Box 19"/>
          <p:cNvSpPr txBox="1"/>
          <p:nvPr/>
        </p:nvSpPr>
        <p:spPr>
          <a:xfrm>
            <a:off x="4546600" y="2654300"/>
            <a:ext cx="2301875" cy="334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 sz="1600">
                <a:latin typeface="Arial" panose="020B0604020202020204" pitchFamily="34" charset="0"/>
              </a:rPr>
              <a:t>Username &amp; Password</a:t>
            </a:r>
            <a:endParaRPr lang="id-ID" altLang="en-US" sz="1600">
              <a:latin typeface="Arial" panose="020B0604020202020204" pitchFamily="34" charset="0"/>
            </a:endParaRPr>
          </a:p>
        </p:txBody>
      </p:sp>
      <p:sp>
        <p:nvSpPr>
          <p:cNvPr id="32774" name="Text Box 1"/>
          <p:cNvSpPr txBox="1"/>
          <p:nvPr/>
        </p:nvSpPr>
        <p:spPr>
          <a:xfrm>
            <a:off x="3267075" y="5087938"/>
            <a:ext cx="28130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>
                <a:latin typeface="Arial" panose="020B0604020202020204" pitchFamily="34" charset="0"/>
              </a:rPr>
              <a:t>Pengiriman Akun SIMPEL</a:t>
            </a:r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129088" y="4641850"/>
            <a:ext cx="417513" cy="446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12712" y="635000"/>
            <a:ext cx="9232900" cy="6057900"/>
          </a:xfrm>
          <a:solidFill>
            <a:schemeClr val="lt1"/>
          </a:solidFill>
        </p:spPr>
      </p:pic>
      <p:sp>
        <p:nvSpPr>
          <p:cNvPr id="33794" name="Title 14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495300"/>
          </a:xfrm>
        </p:spPr>
        <p:txBody>
          <a:bodyPr anchor="ctr"/>
          <a:p>
            <a:r>
              <a:rPr lang="id-ID" altLang="en-US" sz="3600"/>
              <a:t>Menu SIMPEL - Perusahaan</a:t>
            </a:r>
            <a:endParaRPr lang="id-ID" altLang="en-US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itle 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en-US"/>
          </a:p>
        </p:txBody>
      </p:sp>
      <p:pic>
        <p:nvPicPr>
          <p:cNvPr id="23554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84350" y="-12700"/>
            <a:ext cx="5686425" cy="4135438"/>
          </a:xfrm>
          <a:solidFill>
            <a:schemeClr val="lt1"/>
          </a:solidFill>
        </p:spPr>
      </p:pic>
      <p:pic>
        <p:nvPicPr>
          <p:cNvPr id="348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5" y="3794125"/>
            <a:ext cx="5756275" cy="4116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en-US"/>
          </a:p>
        </p:txBody>
      </p:sp>
      <p:pic>
        <p:nvPicPr>
          <p:cNvPr id="24578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74638"/>
            <a:ext cx="8274050" cy="5359400"/>
          </a:xfrm>
          <a:solidFill>
            <a:schemeClr val="lt1"/>
          </a:solidFill>
        </p:spPr>
      </p:pic>
      <p:sp>
        <p:nvSpPr>
          <p:cNvPr id="7" name="Freeform 6"/>
          <p:cNvSpPr/>
          <p:nvPr/>
        </p:nvSpPr>
        <p:spPr>
          <a:xfrm>
            <a:off x="3987800" y="2235200"/>
            <a:ext cx="3295650" cy="2352675"/>
          </a:xfrm>
          <a:custGeom>
            <a:avLst/>
            <a:gdLst>
              <a:gd name="connsiteX0" fmla="*/ 780 w 5190"/>
              <a:gd name="connsiteY0" fmla="*/ 2460 h 3705"/>
              <a:gd name="connsiteX1" fmla="*/ 1167 w 5190"/>
              <a:gd name="connsiteY1" fmla="*/ 2460 h 3705"/>
              <a:gd name="connsiteX2" fmla="*/ 0 w 5190"/>
              <a:gd name="connsiteY2" fmla="*/ 21 h 3705"/>
              <a:gd name="connsiteX3" fmla="*/ 1748 w 5190"/>
              <a:gd name="connsiteY3" fmla="*/ 2460 h 3705"/>
              <a:gd name="connsiteX4" fmla="*/ 5190 w 5190"/>
              <a:gd name="connsiteY4" fmla="*/ 0 h 3705"/>
              <a:gd name="connsiteX5" fmla="*/ 3103 w 5190"/>
              <a:gd name="connsiteY5" fmla="*/ 2460 h 3705"/>
              <a:gd name="connsiteX6" fmla="*/ 3103 w 5190"/>
              <a:gd name="connsiteY6" fmla="*/ 2668 h 3705"/>
              <a:gd name="connsiteX7" fmla="*/ 3102 w 5190"/>
              <a:gd name="connsiteY7" fmla="*/ 2667 h 3705"/>
              <a:gd name="connsiteX8" fmla="*/ 3103 w 5190"/>
              <a:gd name="connsiteY8" fmla="*/ 2979 h 3705"/>
              <a:gd name="connsiteX9" fmla="*/ 3103 w 5190"/>
              <a:gd name="connsiteY9" fmla="*/ 3705 h 3705"/>
              <a:gd name="connsiteX10" fmla="*/ 1748 w 5190"/>
              <a:gd name="connsiteY10" fmla="*/ 3705 h 3705"/>
              <a:gd name="connsiteX11" fmla="*/ 1167 w 5190"/>
              <a:gd name="connsiteY11" fmla="*/ 3705 h 3705"/>
              <a:gd name="connsiteX12" fmla="*/ 1167 w 5190"/>
              <a:gd name="connsiteY12" fmla="*/ 3705 h 3705"/>
              <a:gd name="connsiteX13" fmla="*/ 780 w 5190"/>
              <a:gd name="connsiteY13" fmla="*/ 3705 h 3705"/>
              <a:gd name="connsiteX14" fmla="*/ 780 w 5190"/>
              <a:gd name="connsiteY14" fmla="*/ 2979 h 3705"/>
              <a:gd name="connsiteX15" fmla="*/ 780 w 5190"/>
              <a:gd name="connsiteY15" fmla="*/ 2668 h 3705"/>
              <a:gd name="connsiteX16" fmla="*/ 780 w 5190"/>
              <a:gd name="connsiteY16" fmla="*/ 2667 h 3705"/>
              <a:gd name="connsiteX17" fmla="*/ 780 w 5190"/>
              <a:gd name="connsiteY17" fmla="*/ 2460 h 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0" h="3705">
                <a:moveTo>
                  <a:pt x="780" y="2460"/>
                </a:moveTo>
                <a:lnTo>
                  <a:pt x="1167" y="2460"/>
                </a:lnTo>
                <a:lnTo>
                  <a:pt x="0" y="21"/>
                </a:lnTo>
                <a:lnTo>
                  <a:pt x="1748" y="2460"/>
                </a:lnTo>
                <a:lnTo>
                  <a:pt x="5190" y="0"/>
                </a:lnTo>
                <a:lnTo>
                  <a:pt x="3103" y="2460"/>
                </a:lnTo>
                <a:lnTo>
                  <a:pt x="3103" y="2668"/>
                </a:lnTo>
                <a:lnTo>
                  <a:pt x="3102" y="2667"/>
                </a:lnTo>
                <a:lnTo>
                  <a:pt x="3103" y="2979"/>
                </a:lnTo>
                <a:lnTo>
                  <a:pt x="3103" y="3705"/>
                </a:lnTo>
                <a:lnTo>
                  <a:pt x="1748" y="3705"/>
                </a:lnTo>
                <a:lnTo>
                  <a:pt x="1167" y="3705"/>
                </a:lnTo>
                <a:lnTo>
                  <a:pt x="1167" y="3705"/>
                </a:lnTo>
                <a:lnTo>
                  <a:pt x="780" y="3705"/>
                </a:lnTo>
                <a:lnTo>
                  <a:pt x="780" y="2979"/>
                </a:lnTo>
                <a:lnTo>
                  <a:pt x="780" y="2668"/>
                </a:lnTo>
                <a:lnTo>
                  <a:pt x="780" y="2667"/>
                </a:lnTo>
                <a:lnTo>
                  <a:pt x="780" y="246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r>
              <a:rPr lang="id-ID" altLang="en-US" sz="1400" strike="noStrike" noProof="1">
                <a:latin typeface="Arial" panose="020B0604020202020204" pitchFamily="34" charset="0"/>
              </a:rPr>
              <a:t>Tentukan Periode </a:t>
            </a:r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r>
              <a:rPr lang="id-ID" altLang="en-US" sz="1400" strike="noStrike" noProof="1">
                <a:latin typeface="Arial" panose="020B0604020202020204" pitchFamily="34" charset="0"/>
              </a:rPr>
              <a:t>Cetak TTE </a:t>
            </a:r>
            <a:endParaRPr lang="id-ID" altLang="en-US" sz="1400" strike="noStrike" noProof="1">
              <a:latin typeface="Arial" panose="020B0604020202020204" pitchFamily="34" charset="0"/>
            </a:endParaRPr>
          </a:p>
          <a:p>
            <a:pPr marL="422275" lvl="0" indent="0" fontAlgn="base"/>
            <a:r>
              <a:rPr lang="id-ID" altLang="en-US" sz="1400" strike="noStrike" noProof="1">
                <a:latin typeface="Arial" panose="020B0604020202020204" pitchFamily="34" charset="0"/>
              </a:rPr>
              <a:t>sesuai pelaporan</a:t>
            </a:r>
            <a:endParaRPr lang="id-ID" alt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550" y="254000"/>
            <a:ext cx="8528050" cy="5397500"/>
          </a:xfrm>
        </p:spPr>
      </p:pic>
      <p:sp>
        <p:nvSpPr>
          <p:cNvPr id="7" name="Rectangular Callout 6"/>
          <p:cNvSpPr/>
          <p:nvPr/>
        </p:nvSpPr>
        <p:spPr>
          <a:xfrm>
            <a:off x="1282700" y="5854700"/>
            <a:ext cx="1474788" cy="384175"/>
          </a:xfrm>
          <a:prstGeom prst="wedgeRectCallout">
            <a:avLst>
              <a:gd name="adj1" fmla="val 40400"/>
              <a:gd name="adj2" fmla="val -3122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Jenis Pelaporan</a:t>
            </a:r>
            <a:endParaRPr lang="id-ID" altLang="en-US" sz="1400" strike="noStrike" noProof="1"/>
          </a:p>
        </p:txBody>
      </p:sp>
      <p:sp>
        <p:nvSpPr>
          <p:cNvPr id="6" name="Rectangular Callout 5"/>
          <p:cNvSpPr/>
          <p:nvPr/>
        </p:nvSpPr>
        <p:spPr>
          <a:xfrm>
            <a:off x="7262813" y="5854700"/>
            <a:ext cx="1474788" cy="384175"/>
          </a:xfrm>
          <a:prstGeom prst="wedgeRectCallout">
            <a:avLst>
              <a:gd name="adj1" fmla="val 1657"/>
              <a:gd name="adj2" fmla="val -3023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Status Pelaporan</a:t>
            </a:r>
            <a:endParaRPr lang="id-ID" altLang="en-US" sz="1400" strike="noStrike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itle 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en-US"/>
          </a:p>
        </p:txBody>
      </p:sp>
      <p:pic>
        <p:nvPicPr>
          <p:cNvPr id="25602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74638"/>
            <a:ext cx="8256588" cy="5332413"/>
          </a:xfrm>
          <a:solidFill>
            <a:schemeClr val="lt1"/>
          </a:solidFill>
        </p:spPr>
      </p:pic>
      <p:sp>
        <p:nvSpPr>
          <p:cNvPr id="7" name="Rectangular Callout 6"/>
          <p:cNvSpPr/>
          <p:nvPr/>
        </p:nvSpPr>
        <p:spPr>
          <a:xfrm>
            <a:off x="6388100" y="4318000"/>
            <a:ext cx="1182688" cy="384175"/>
          </a:xfrm>
          <a:prstGeom prst="wedgeRectCallout">
            <a:avLst>
              <a:gd name="adj1" fmla="val 796"/>
              <a:gd name="adj2" fmla="val -3947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Arsip TTE</a:t>
            </a:r>
            <a:endParaRPr lang="id-ID" altLang="en-US" sz="1400" strike="noStrike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44563"/>
          <a:ext cx="8839200" cy="548640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981200"/>
                <a:gridCol w="2743200"/>
                <a:gridCol w="4114800"/>
              </a:tblGrid>
              <a:tr h="149352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Perbandingan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Pelaporan Hardcopy</a:t>
                      </a:r>
                      <a:endParaRPr lang="id-ID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Pelaporan</a:t>
                      </a:r>
                      <a:r>
                        <a:rPr lang="id-ID" baseline="0" dirty="0" smtClean="0"/>
                        <a:t> Elektronik SIMPEL</a:t>
                      </a:r>
                      <a:endParaRPr lang="id-ID" baseline="0" dirty="0" smtClean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Waktu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Lebih lambat</a:t>
                      </a:r>
                      <a:endParaRPr lang="id-ID" dirty="0" smtClean="0"/>
                    </a:p>
                    <a:p>
                      <a:pPr algn="ctr"/>
                      <a:r>
                        <a:rPr lang="id-ID" sz="1400" dirty="0" smtClean="0"/>
                        <a:t>(Laporan Periodik Triwulan, Semester)</a:t>
                      </a:r>
                      <a:endParaRPr lang="id-ID" sz="14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Lebih cepat</a:t>
                      </a:r>
                      <a:endParaRPr lang="id-ID" dirty="0" smtClean="0"/>
                    </a:p>
                    <a:p>
                      <a:pPr algn="ctr"/>
                      <a:r>
                        <a:rPr lang="id-ID" sz="1400" dirty="0" smtClean="0"/>
                        <a:t>(Pengisian Laporan setiap saat)</a:t>
                      </a:r>
                      <a:endParaRPr lang="id-ID" sz="1400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Efektivitas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Laporan </a:t>
                      </a:r>
                      <a:r>
                        <a:rPr lang="id-ID" baseline="0" dirty="0" smtClean="0"/>
                        <a:t>terkadang tidak diterima/salah alamat</a:t>
                      </a:r>
                      <a:endParaRPr lang="id-ID" baseline="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Laporan langsung diterima </a:t>
                      </a:r>
                      <a:r>
                        <a:rPr lang="id-ID" baseline="0" dirty="0" smtClean="0"/>
                        <a:t>dan mendapat Tanda Terima Elektronik (TTE)</a:t>
                      </a:r>
                      <a:endParaRPr lang="id-ID" baseline="0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Efisiensi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Waktu pengiriman relatif lambat</a:t>
                      </a:r>
                      <a:endParaRPr lang="id-ID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Waktu pengiriman cepat</a:t>
                      </a:r>
                      <a:endParaRPr lang="id-ID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Biaya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Biaya pencetakan laporan, Biaya pengiriman laporan</a:t>
                      </a:r>
                      <a:endParaRPr lang="id-ID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Biaya</a:t>
                      </a:r>
                      <a:r>
                        <a:rPr lang="id-ID" baseline="0" dirty="0" smtClean="0"/>
                        <a:t> akses internet</a:t>
                      </a:r>
                      <a:endParaRPr lang="id-ID" baseline="0" dirty="0" smtClean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Ruang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 Penyimpan</a:t>
                      </a:r>
                      <a:endParaRPr lang="id-ID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Membutuhkan</a:t>
                      </a:r>
                      <a:r>
                        <a:rPr lang="id-ID" baseline="0" dirty="0" smtClean="0"/>
                        <a:t> ruang penyimpanan besar</a:t>
                      </a:r>
                      <a:endParaRPr lang="id-ID" baseline="0" dirty="0" smtClean="0"/>
                    </a:p>
                    <a:p>
                      <a:pPr algn="ctr"/>
                      <a:r>
                        <a:rPr lang="id-ID" baseline="0" dirty="0" smtClean="0"/>
                        <a:t>(100m</a:t>
                      </a:r>
                      <a:r>
                        <a:rPr lang="id-ID" baseline="30000" dirty="0" smtClean="0"/>
                        <a:t>2</a:t>
                      </a:r>
                      <a:r>
                        <a:rPr lang="id-ID" baseline="0" dirty="0" smtClean="0"/>
                        <a:t>/tahun)</a:t>
                      </a:r>
                      <a:endParaRPr lang="id-ID" baseline="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Membutuhkan fasilitas server &amp; </a:t>
                      </a:r>
                      <a:r>
                        <a:rPr lang="id-ID" i="1" dirty="0" smtClean="0"/>
                        <a:t>bandwidth</a:t>
                      </a:r>
                      <a:endParaRPr lang="id-ID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223" name="Picture 5" descr="D:\Documents\SETDITJEN2016\Laporan\PROYEK PERUBAHAN-PELAPORAN ELEKTRONIK\foto\P_20160816_104716_HD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295400"/>
            <a:ext cx="646113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4" name="Picture 2" descr="D:\Documents\SETDITJEN2016\Laporan\PROYEK PERUBAHAN-PELAPORAN ELEKTRONIK\foto\P_20160816_104748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188" y="1295400"/>
            <a:ext cx="1828800" cy="104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953000" y="1295400"/>
            <a:ext cx="1612900" cy="931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6553200" y="1295400"/>
            <a:ext cx="1614488" cy="9175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9" descr="7iakAyy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371600"/>
            <a:ext cx="708025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7100" y="88900"/>
            <a:ext cx="7497763" cy="762000"/>
          </a:xfrm>
          <a:solidFill>
            <a:schemeClr val="accent1"/>
          </a:solidFill>
          <a:ln w="38100">
            <a:solidFill>
              <a:schemeClr val="l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/>
            <a:r>
              <a:rPr lang="id-ID" strike="noStrike" noProof="1" dirty="0" smtClean="0"/>
              <a:t>PERBANDINGAN</a:t>
            </a:r>
            <a:endParaRPr lang="id-ID" strike="noStrike" noProof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90563"/>
          </a:xfr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p>
            <a:pPr fontAlgn="base"/>
            <a:r>
              <a:rPr lang="id-ID" altLang="en-US" strike="noStrike" noProof="1"/>
              <a:t>Tanda Terima Elektronik</a:t>
            </a:r>
            <a:endParaRPr lang="id-ID" altLang="en-US" strike="noStrike" noProof="1"/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2363" y="982663"/>
            <a:ext cx="7086600" cy="5832475"/>
          </a:xfrm>
          <a:solidFill>
            <a:schemeClr val="lt1"/>
          </a:solidFill>
        </p:spPr>
      </p:pic>
      <p:sp>
        <p:nvSpPr>
          <p:cNvPr id="7" name="Rectangular Callout 6"/>
          <p:cNvSpPr/>
          <p:nvPr/>
        </p:nvSpPr>
        <p:spPr>
          <a:xfrm>
            <a:off x="50800" y="5118100"/>
            <a:ext cx="1474788" cy="790575"/>
          </a:xfrm>
          <a:prstGeom prst="wedgeRectCallout">
            <a:avLst>
              <a:gd name="adj1" fmla="val 57642"/>
              <a:gd name="adj2" fmla="val 368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Periksa keaslian TTE dengan scan QR-Code</a:t>
            </a:r>
            <a:endParaRPr lang="id-ID" altLang="en-US" sz="1400" strike="noStrike" noProof="1"/>
          </a:p>
        </p:txBody>
      </p:sp>
      <p:sp>
        <p:nvSpPr>
          <p:cNvPr id="9" name="Rectangular Callout 8"/>
          <p:cNvSpPr/>
          <p:nvPr/>
        </p:nvSpPr>
        <p:spPr>
          <a:xfrm>
            <a:off x="7321550" y="3228975"/>
            <a:ext cx="1474788" cy="584200"/>
          </a:xfrm>
          <a:prstGeom prst="wedgeRectCallout">
            <a:avLst>
              <a:gd name="adj1" fmla="val -224682"/>
              <a:gd name="adj2" fmla="val -77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Periode Pelaporan</a:t>
            </a:r>
            <a:endParaRPr lang="id-ID" altLang="en-US" sz="1400" strike="noStrike" noProof="1"/>
          </a:p>
        </p:txBody>
      </p:sp>
      <p:sp>
        <p:nvSpPr>
          <p:cNvPr id="10" name="Rectangular Callout 9"/>
          <p:cNvSpPr/>
          <p:nvPr/>
        </p:nvSpPr>
        <p:spPr>
          <a:xfrm>
            <a:off x="7550150" y="5116513"/>
            <a:ext cx="1474788" cy="792163"/>
          </a:xfrm>
          <a:prstGeom prst="wedgeRectCallout">
            <a:avLst>
              <a:gd name="adj1" fmla="val -74327"/>
              <a:gd name="adj2" fmla="val -913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id-ID" altLang="en-US" sz="1400" strike="noStrike" noProof="1"/>
              <a:t>Jenis Pelaporan terintegrasi SIMPEL</a:t>
            </a:r>
            <a:endParaRPr lang="id-ID" altLang="en-US" sz="1400" strike="noStrike" noProof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id-ID"/>
              <a:t>Dalam </a:t>
            </a:r>
            <a:r>
              <a:rPr lang="id-ID" altLang="en-US"/>
              <a:t>Pengembangan</a:t>
            </a:r>
            <a:endParaRPr lang="id-ID" altLang="en-US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p>
            <a:pPr marL="514350" indent="-514350">
              <a:buAutoNum type="arabicPeriod"/>
            </a:pPr>
            <a:r>
              <a:rPr lang="id-ID" altLang="en-US" sz="2800"/>
              <a:t>Validasi (</a:t>
            </a:r>
            <a:r>
              <a:rPr lang="en-US" altLang="zh-CN" sz="2800"/>
              <a:t>Pengecekan keabsahan pelaporan</a:t>
            </a:r>
            <a:r>
              <a:rPr lang="id-ID" altLang="en-US" sz="2800"/>
              <a:t>)</a:t>
            </a:r>
            <a:endParaRPr lang="id-ID" altLang="en-US" sz="2800"/>
          </a:p>
          <a:p>
            <a:pPr marL="514350" indent="-514350">
              <a:buAutoNum type="arabicPeriod"/>
            </a:pPr>
            <a:r>
              <a:rPr lang="en-US" altLang="zh-CN" sz="2800"/>
              <a:t>Pembuatan Akun Pemda</a:t>
            </a:r>
            <a:endParaRPr lang="en-US" altLang="zh-CN" sz="2800"/>
          </a:p>
          <a:p>
            <a:pPr marL="514350" indent="-514350">
              <a:buAutoNum type="arabicPeriod"/>
            </a:pPr>
            <a:r>
              <a:rPr lang="en-US" altLang="zh-CN" sz="2800"/>
              <a:t>Pengolahan Data &amp; Analisis </a:t>
            </a:r>
            <a:r>
              <a:rPr lang="id-ID" altLang="en-US" sz="2800"/>
              <a:t>(</a:t>
            </a:r>
            <a:r>
              <a:rPr lang="en-US" altLang="zh-CN" sz="2800"/>
              <a:t>Penghitungan beban pencemaran, analisis kinerja pengelolaan lingkungan hidup</a:t>
            </a:r>
            <a:r>
              <a:rPr lang="id-ID" altLang="en-US" sz="2800"/>
              <a:t>, lainnya)</a:t>
            </a:r>
            <a:endParaRPr lang="id-ID" altLang="en-US" sz="2800"/>
          </a:p>
          <a:p>
            <a:pPr marL="514350" indent="-514350">
              <a:buAutoNum type="arabicPeriod"/>
            </a:pPr>
            <a:r>
              <a:rPr lang="id-ID" altLang="en-US" sz="2800"/>
              <a:t>Evaluasi Kinerja (</a:t>
            </a:r>
            <a:r>
              <a:rPr lang="en-US" altLang="zh-CN" sz="2800"/>
              <a:t>Perhitungan tingkat ketaatan </a:t>
            </a:r>
            <a:r>
              <a:rPr lang="id-ID" altLang="en-US" sz="2800"/>
              <a:t>&amp; </a:t>
            </a:r>
            <a:r>
              <a:rPr lang="en-US" altLang="zh-CN" sz="2800"/>
              <a:t>Integrasi penilaian PROPER</a:t>
            </a:r>
            <a:r>
              <a:rPr lang="id-ID" altLang="en-US" sz="2800"/>
              <a:t>)</a:t>
            </a:r>
            <a:endParaRPr lang="en-US" altLang="zh-CN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id-ID" altLang="en-US"/>
              <a:t>Validasi Data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0613"/>
            <a:ext cx="3957638" cy="3262313"/>
          </a:xfrm>
        </p:spPr>
        <p:txBody>
          <a:bodyPr/>
          <a:p>
            <a:pPr marL="0" indent="0" fontAlgn="base">
              <a:buNone/>
            </a:pPr>
            <a:r>
              <a:rPr lang="id-ID" altLang="en-US" sz="1600" strike="noStrike" noProof="1"/>
              <a:t>Administrator Data melakukan validasi pelaporan sebagai berikut:</a:t>
            </a:r>
            <a:endParaRPr lang="id-ID" altLang="en-US" sz="1600" strike="noStrike" noProof="1"/>
          </a:p>
          <a:p>
            <a:pPr marL="285750" indent="-285750" fontAlgn="base"/>
            <a:r>
              <a:rPr lang="id-ID" altLang="en-US" sz="1800" strike="noStrike" noProof="1"/>
              <a:t>Memeriksa kelengkapan data periode pelaporan sesuai ketentuan;</a:t>
            </a:r>
            <a:endParaRPr lang="id-ID" altLang="en-US" sz="1800" strike="noStrike" noProof="1"/>
          </a:p>
          <a:p>
            <a:pPr marL="285750" indent="-285750" fontAlgn="base"/>
            <a:r>
              <a:rPr lang="id-ID" altLang="en-US" sz="1800" strike="noStrike" noProof="1"/>
              <a:t>Memeriksa isian pelaporan terhadap lampiran pendukung;</a:t>
            </a:r>
            <a:endParaRPr lang="id-ID" altLang="en-US" sz="1800" strike="noStrike" noProof="1"/>
          </a:p>
          <a:p>
            <a:pPr marL="285750" indent="-285750" fontAlgn="base"/>
            <a:r>
              <a:rPr lang="id-ID" altLang="en-US" sz="1800" strike="noStrike" noProof="1"/>
              <a:t>Memeriksa kesesuaian lampiran pendukung.</a:t>
            </a:r>
            <a:endParaRPr lang="id-ID" altLang="en-US" sz="1800" strike="noStrike" noProof="1"/>
          </a:p>
          <a:p>
            <a:pPr marL="285750" indent="-285750" fontAlgn="base"/>
            <a:r>
              <a:rPr lang="id-ID" altLang="en-US" sz="1800" strike="noStrike" noProof="1"/>
              <a:t>Memeriksa relevansi jenis pelaporan sesuai tahapan operasi (prakonstruksi, operasi/produksi, pasca produksi).</a:t>
            </a:r>
            <a:endParaRPr lang="id-ID" altLang="en-US" sz="1800" strike="noStrike" noProof="1"/>
          </a:p>
        </p:txBody>
      </p:sp>
      <p:sp>
        <p:nvSpPr>
          <p:cNvPr id="53251" name="Text Box 3"/>
          <p:cNvSpPr txBox="1"/>
          <p:nvPr/>
        </p:nvSpPr>
        <p:spPr>
          <a:xfrm>
            <a:off x="4557713" y="2359025"/>
            <a:ext cx="4575175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>
                <a:latin typeface="Arial" panose="020B0604020202020204" pitchFamily="34" charset="0"/>
              </a:rPr>
              <a:t>Administrator Data mengirim notifikasi status pelaporan lingkungan hidup kepada Penanggungjawab Usaha/Kegiatan dengan status sebagai berikut:</a:t>
            </a:r>
            <a:endParaRPr lang="id-ID" altLang="en-US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>
                <a:latin typeface="Arial" panose="020B0604020202020204" pitchFamily="34" charset="0"/>
              </a:rPr>
              <a:t>Laporan Lengkap tanpa catatan;</a:t>
            </a:r>
            <a:endParaRPr lang="id-ID" altLang="en-US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>
                <a:latin typeface="Arial" panose="020B0604020202020204" pitchFamily="34" charset="0"/>
              </a:rPr>
              <a:t>Laporan Lengkap dengan catatan;</a:t>
            </a:r>
            <a:endParaRPr lang="id-ID" altLang="en-US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>
                <a:latin typeface="Arial" panose="020B0604020202020204" pitchFamily="34" charset="0"/>
              </a:rPr>
              <a:t>Tidak lapor.</a:t>
            </a:r>
            <a:endParaRPr lang="id-ID" altLang="en-US">
              <a:latin typeface="Arial" panose="020B0604020202020204" pitchFamily="34" charset="0"/>
            </a:endParaRPr>
          </a:p>
          <a:p>
            <a:endParaRPr lang="id-ID" altLang="en-US" sz="2000">
              <a:latin typeface="Arial" panose="020B0604020202020204" pitchFamily="34" charset="0"/>
            </a:endParaRPr>
          </a:p>
          <a:p>
            <a:r>
              <a:rPr lang="id-ID" altLang="en-US">
                <a:latin typeface="Arial" panose="020B0604020202020204" pitchFamily="34" charset="0"/>
              </a:rPr>
              <a:t>Penanggungjawab Usaha/Kegiatan dapat menyampaikan perbaikan dan tidak lanjut atas catatan hasil validasi pada periode yang telah ditetapkan.</a:t>
            </a:r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5600" y="2360613"/>
            <a:ext cx="273050" cy="2968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id-ID" altLang="en-US" sz="135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</a:t>
            </a:r>
            <a:endParaRPr lang="id-ID" altLang="en-US" sz="1350" noProof="1"/>
          </a:p>
        </p:txBody>
      </p:sp>
      <p:sp>
        <p:nvSpPr>
          <p:cNvPr id="6" name="Text Box 5"/>
          <p:cNvSpPr txBox="1"/>
          <p:nvPr/>
        </p:nvSpPr>
        <p:spPr>
          <a:xfrm>
            <a:off x="4314825" y="2360613"/>
            <a:ext cx="271463" cy="2968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id-ID" altLang="en-US" sz="135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</a:t>
            </a:r>
            <a:endParaRPr lang="id-ID" altLang="en-US" sz="1350" noProof="1"/>
          </a:p>
        </p:txBody>
      </p:sp>
      <p:sp>
        <p:nvSpPr>
          <p:cNvPr id="7" name="Text Box 6"/>
          <p:cNvSpPr txBox="1"/>
          <p:nvPr/>
        </p:nvSpPr>
        <p:spPr>
          <a:xfrm>
            <a:off x="4314825" y="4410075"/>
            <a:ext cx="271463" cy="2968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id-ID" altLang="en-US" sz="135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3</a:t>
            </a:r>
            <a:endParaRPr lang="id-ID" altLang="en-US" sz="1350" noProof="1"/>
          </a:p>
        </p:txBody>
      </p:sp>
      <p:sp>
        <p:nvSpPr>
          <p:cNvPr id="8" name="Text Box 7"/>
          <p:cNvSpPr txBox="1"/>
          <p:nvPr/>
        </p:nvSpPr>
        <p:spPr>
          <a:xfrm>
            <a:off x="722313" y="1828800"/>
            <a:ext cx="5219700" cy="2968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35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(Lampiran I PerMenLHK P.87/Menlhk/Setjen/Kum.1/11/2016)</a:t>
            </a:r>
            <a:endParaRPr lang="id-ID" altLang="en-US" sz="1350" noProof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6"/>
          <p:cNvSpPr/>
          <p:nvPr/>
        </p:nvSpPr>
        <p:spPr>
          <a:xfrm>
            <a:off x="1143000" y="1200150"/>
            <a:ext cx="6856413" cy="952500"/>
          </a:xfrm>
          <a:prstGeom prst="rect">
            <a:avLst/>
          </a:prstGeom>
          <a:gradFill rotWithShape="1">
            <a:gsLst>
              <a:gs pos="0">
                <a:srgbClr val="EEF1F1">
                  <a:alpha val="100000"/>
                </a:srgbClr>
              </a:gs>
              <a:gs pos="417">
                <a:srgbClr val="EEF1F1">
                  <a:alpha val="100000"/>
                </a:srgbClr>
              </a:gs>
              <a:gs pos="100000">
                <a:srgbClr val="B0BCBC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4" name="Rectangle 7"/>
          <p:cNvSpPr/>
          <p:nvPr/>
        </p:nvSpPr>
        <p:spPr>
          <a:xfrm>
            <a:off x="1143000" y="2132013"/>
            <a:ext cx="6856413" cy="39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5" name="Rectangle 8"/>
          <p:cNvSpPr/>
          <p:nvPr/>
        </p:nvSpPr>
        <p:spPr>
          <a:xfrm>
            <a:off x="1143000" y="1200150"/>
            <a:ext cx="6856413" cy="39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6" name="TextBox 4"/>
          <p:cNvSpPr/>
          <p:nvPr/>
        </p:nvSpPr>
        <p:spPr>
          <a:xfrm>
            <a:off x="1714500" y="1776413"/>
            <a:ext cx="774700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7" name="TextBox 5"/>
          <p:cNvSpPr/>
          <p:nvPr/>
        </p:nvSpPr>
        <p:spPr>
          <a:xfrm>
            <a:off x="4049713" y="1779588"/>
            <a:ext cx="906462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Proses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8" name="TextBox 6"/>
          <p:cNvSpPr/>
          <p:nvPr/>
        </p:nvSpPr>
        <p:spPr>
          <a:xfrm>
            <a:off x="6335713" y="1768475"/>
            <a:ext cx="976312" cy="414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Output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9" name="TextBox 7"/>
          <p:cNvSpPr/>
          <p:nvPr/>
        </p:nvSpPr>
        <p:spPr>
          <a:xfrm>
            <a:off x="1257300" y="2439988"/>
            <a:ext cx="962025" cy="323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Pelaporan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4280" name="Straight Arrow Connector 9"/>
          <p:cNvCxnSpPr/>
          <p:nvPr/>
        </p:nvCxnSpPr>
        <p:spPr>
          <a:xfrm>
            <a:off x="3314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54281" name="Straight Arrow Connector 10"/>
          <p:cNvCxnSpPr/>
          <p:nvPr/>
        </p:nvCxnSpPr>
        <p:spPr>
          <a:xfrm>
            <a:off x="5600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54282" name="TextBox 11"/>
          <p:cNvSpPr/>
          <p:nvPr/>
        </p:nvSpPr>
        <p:spPr>
          <a:xfrm>
            <a:off x="4152900" y="2451100"/>
            <a:ext cx="768350" cy="322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Validasi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83" name="TextBox 13"/>
          <p:cNvSpPr/>
          <p:nvPr/>
        </p:nvSpPr>
        <p:spPr>
          <a:xfrm>
            <a:off x="3633788" y="1276350"/>
            <a:ext cx="181768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Validasi Data</a:t>
            </a:r>
            <a:endParaRPr lang="id-ID" alt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84" name="Rectangle 18"/>
          <p:cNvSpPr/>
          <p:nvPr/>
        </p:nvSpPr>
        <p:spPr>
          <a:xfrm>
            <a:off x="3543300" y="2752725"/>
            <a:ext cx="2000250" cy="3371850"/>
          </a:xfrm>
          <a:prstGeom prst="rect">
            <a:avLst/>
          </a:prstGeom>
          <a:noFill/>
          <a:ln w="38100" cap="flat" cmpd="sng">
            <a:solidFill>
              <a:srgbClr val="5B8313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85" name="Rectangle 24"/>
          <p:cNvSpPr/>
          <p:nvPr/>
        </p:nvSpPr>
        <p:spPr>
          <a:xfrm>
            <a:off x="6153150" y="3473450"/>
            <a:ext cx="392113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2700" b="1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?</a:t>
            </a:r>
            <a:endParaRPr lang="id-ID" altLang="en-US" sz="27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4286" name="Rectangle 25"/>
          <p:cNvSpPr/>
          <p:nvPr/>
        </p:nvSpPr>
        <p:spPr>
          <a:xfrm>
            <a:off x="6162675" y="3886200"/>
            <a:ext cx="411163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27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endParaRPr lang="id-ID" altLang="en-US" sz="27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4287" name="TextBox 26"/>
          <p:cNvSpPr/>
          <p:nvPr/>
        </p:nvSpPr>
        <p:spPr>
          <a:xfrm>
            <a:off x="3913188" y="2970213"/>
            <a:ext cx="14970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900">
                <a:latin typeface="Arial" panose="020B0604020202020204" pitchFamily="34" charset="0"/>
              </a:rPr>
              <a:t>Periksa kelengkapan data</a:t>
            </a:r>
            <a:endParaRPr lang="id-ID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4288" name="Slide Number Placeholder 27"/>
          <p:cNvSpPr>
            <a:spLocks noGrp="1"/>
          </p:cNvSpPr>
          <p:nvPr/>
        </p:nvSpPr>
        <p:spPr>
          <a:xfrm>
            <a:off x="6886575" y="5746750"/>
            <a:ext cx="514350" cy="150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x-none" sz="1300" dirty="0">
                <a:latin typeface="Arial" panose="020B0604020202020204" pitchFamily="34" charset="0"/>
              </a:rPr>
            </a:fld>
            <a:endParaRPr lang="en-US" altLang="x-none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4289" name="Rectangle 30"/>
          <p:cNvSpPr/>
          <p:nvPr/>
        </p:nvSpPr>
        <p:spPr>
          <a:xfrm>
            <a:off x="6115050" y="2970213"/>
            <a:ext cx="371475" cy="506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700" b="1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 altLang="x-none" sz="27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4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2836863"/>
            <a:ext cx="2555875" cy="175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91" name="TextBox 26"/>
          <p:cNvSpPr/>
          <p:nvPr/>
        </p:nvSpPr>
        <p:spPr>
          <a:xfrm>
            <a:off x="3490913" y="4459288"/>
            <a:ext cx="24193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900">
                <a:latin typeface="Arial" panose="020B0604020202020204" pitchFamily="34" charset="0"/>
              </a:rPr>
              <a:t>Periksa Lampiran Pendukung &amp; Kesesuaian</a:t>
            </a:r>
            <a:endParaRPr lang="id-ID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429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4667250"/>
            <a:ext cx="1390650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75" y="2970213"/>
            <a:ext cx="1909763" cy="152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94" name="Text Box 5"/>
          <p:cNvSpPr txBox="1"/>
          <p:nvPr/>
        </p:nvSpPr>
        <p:spPr>
          <a:xfrm>
            <a:off x="6440488" y="3154363"/>
            <a:ext cx="2673350" cy="1327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Laporan Lengkap tanpa catatan</a:t>
            </a: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Laporan Lengkap dengan catatan</a:t>
            </a: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Tidak lapor</a:t>
            </a:r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4295" name="TextBox 11"/>
          <p:cNvSpPr/>
          <p:nvPr/>
        </p:nvSpPr>
        <p:spPr>
          <a:xfrm>
            <a:off x="6440488" y="2462213"/>
            <a:ext cx="1481137" cy="322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Status Pelaporan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6"/>
          <p:cNvSpPr/>
          <p:nvPr/>
        </p:nvSpPr>
        <p:spPr>
          <a:xfrm>
            <a:off x="1143000" y="1200150"/>
            <a:ext cx="6856413" cy="952500"/>
          </a:xfrm>
          <a:prstGeom prst="rect">
            <a:avLst/>
          </a:prstGeom>
          <a:gradFill rotWithShape="1">
            <a:gsLst>
              <a:gs pos="0">
                <a:srgbClr val="EEF1F1">
                  <a:alpha val="100000"/>
                </a:srgbClr>
              </a:gs>
              <a:gs pos="417">
                <a:srgbClr val="EEF1F1">
                  <a:alpha val="100000"/>
                </a:srgbClr>
              </a:gs>
              <a:gs pos="100000">
                <a:srgbClr val="B0BCBC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298" name="Rectangle 7"/>
          <p:cNvSpPr/>
          <p:nvPr/>
        </p:nvSpPr>
        <p:spPr>
          <a:xfrm>
            <a:off x="1143000" y="2132013"/>
            <a:ext cx="6856413" cy="39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299" name="Rectangle 8"/>
          <p:cNvSpPr/>
          <p:nvPr/>
        </p:nvSpPr>
        <p:spPr>
          <a:xfrm>
            <a:off x="1143000" y="1200150"/>
            <a:ext cx="6856413" cy="39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0" name="TextBox 4"/>
          <p:cNvSpPr/>
          <p:nvPr/>
        </p:nvSpPr>
        <p:spPr>
          <a:xfrm>
            <a:off x="1714500" y="1776413"/>
            <a:ext cx="774700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1" name="TextBox 5"/>
          <p:cNvSpPr/>
          <p:nvPr/>
        </p:nvSpPr>
        <p:spPr>
          <a:xfrm>
            <a:off x="4049713" y="1779588"/>
            <a:ext cx="906462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Proses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2" name="TextBox 6"/>
          <p:cNvSpPr/>
          <p:nvPr/>
        </p:nvSpPr>
        <p:spPr>
          <a:xfrm>
            <a:off x="6335713" y="1768475"/>
            <a:ext cx="976312" cy="414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Output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3" name="TextBox 7"/>
          <p:cNvSpPr/>
          <p:nvPr/>
        </p:nvSpPr>
        <p:spPr>
          <a:xfrm>
            <a:off x="590550" y="2439988"/>
            <a:ext cx="2635250" cy="323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Form Tindaklanjut Hasil Validasi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5304" name="Straight Arrow Connector 9"/>
          <p:cNvCxnSpPr/>
          <p:nvPr/>
        </p:nvCxnSpPr>
        <p:spPr>
          <a:xfrm>
            <a:off x="3314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55305" name="Straight Arrow Connector 10"/>
          <p:cNvCxnSpPr/>
          <p:nvPr/>
        </p:nvCxnSpPr>
        <p:spPr>
          <a:xfrm>
            <a:off x="5600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55306" name="TextBox 11"/>
          <p:cNvSpPr/>
          <p:nvPr/>
        </p:nvSpPr>
        <p:spPr>
          <a:xfrm>
            <a:off x="3781425" y="2451100"/>
            <a:ext cx="1609725" cy="322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Reviu Tindaklanjut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7" name="TextBox 13"/>
          <p:cNvSpPr/>
          <p:nvPr/>
        </p:nvSpPr>
        <p:spPr>
          <a:xfrm>
            <a:off x="2794000" y="1276350"/>
            <a:ext cx="34972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Tindaklanjut Hasil Validasi</a:t>
            </a:r>
            <a:endParaRPr lang="id-ID" alt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8" name="Rectangle 18"/>
          <p:cNvSpPr/>
          <p:nvPr/>
        </p:nvSpPr>
        <p:spPr>
          <a:xfrm>
            <a:off x="3543300" y="2752725"/>
            <a:ext cx="2000250" cy="3371850"/>
          </a:xfrm>
          <a:prstGeom prst="rect">
            <a:avLst/>
          </a:prstGeom>
          <a:noFill/>
          <a:ln w="38100" cap="flat" cmpd="sng">
            <a:solidFill>
              <a:srgbClr val="5B8313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309" name="Rectangle 24"/>
          <p:cNvSpPr/>
          <p:nvPr/>
        </p:nvSpPr>
        <p:spPr>
          <a:xfrm>
            <a:off x="6153150" y="3473450"/>
            <a:ext cx="392113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2700" b="1" dirty="0">
                <a:solidFill>
                  <a:srgbClr val="FFC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?</a:t>
            </a:r>
            <a:endParaRPr lang="id-ID" altLang="en-US" sz="27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5310" name="Rectangle 25"/>
          <p:cNvSpPr/>
          <p:nvPr/>
        </p:nvSpPr>
        <p:spPr>
          <a:xfrm>
            <a:off x="6162675" y="3886200"/>
            <a:ext cx="411163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27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endParaRPr lang="id-ID" altLang="en-US" sz="27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5311" name="TextBox 26"/>
          <p:cNvSpPr/>
          <p:nvPr/>
        </p:nvSpPr>
        <p:spPr>
          <a:xfrm>
            <a:off x="3913188" y="2970213"/>
            <a:ext cx="14970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900">
                <a:latin typeface="Arial" panose="020B0604020202020204" pitchFamily="34" charset="0"/>
              </a:rPr>
              <a:t>Periksa kelengkapan data</a:t>
            </a:r>
            <a:endParaRPr lang="id-ID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312" name="Slide Number Placeholder 27"/>
          <p:cNvSpPr>
            <a:spLocks noGrp="1"/>
          </p:cNvSpPr>
          <p:nvPr/>
        </p:nvSpPr>
        <p:spPr>
          <a:xfrm>
            <a:off x="6886575" y="5746750"/>
            <a:ext cx="514350" cy="150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x-none" sz="1300" dirty="0">
                <a:latin typeface="Arial" panose="020B0604020202020204" pitchFamily="34" charset="0"/>
              </a:rPr>
            </a:fld>
            <a:endParaRPr lang="en-US" altLang="x-none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5313" name="Rectangle 30"/>
          <p:cNvSpPr/>
          <p:nvPr/>
        </p:nvSpPr>
        <p:spPr>
          <a:xfrm>
            <a:off x="6115050" y="2970213"/>
            <a:ext cx="371475" cy="506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700" b="1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 altLang="x-none" sz="27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531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25" y="4570413"/>
            <a:ext cx="1390650" cy="139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175" y="2970213"/>
            <a:ext cx="1909763" cy="152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6" name="Text Box 5"/>
          <p:cNvSpPr txBox="1"/>
          <p:nvPr/>
        </p:nvSpPr>
        <p:spPr>
          <a:xfrm>
            <a:off x="6440488" y="3154363"/>
            <a:ext cx="2673350" cy="1327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Laporan Lengkap tanpa catatan</a:t>
            </a: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Laporan Lengkap dengan catatan</a:t>
            </a: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d-ID" altLang="en-US" sz="13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d-ID" altLang="en-US" sz="1300">
                <a:latin typeface="Arial" panose="020B0604020202020204" pitchFamily="34" charset="0"/>
              </a:rPr>
              <a:t>Tidak lapor</a:t>
            </a:r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317" name="TextBox 11"/>
          <p:cNvSpPr/>
          <p:nvPr/>
        </p:nvSpPr>
        <p:spPr>
          <a:xfrm>
            <a:off x="6440488" y="2462213"/>
            <a:ext cx="2289175" cy="322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Status Pelaporan Perbaikan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531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2740025"/>
            <a:ext cx="1106488" cy="114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3952875"/>
            <a:ext cx="3565525" cy="96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811713"/>
            <a:ext cx="1165225" cy="108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id-ID" altLang="en-US"/>
              <a:t>Periode Validasi</a:t>
            </a:r>
            <a:endParaRPr lang="id-ID" altLang="en-US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4149725" cy="4525963"/>
          </a:xfrm>
        </p:spPr>
        <p:txBody>
          <a:bodyPr anchor="t"/>
          <a:p>
            <a:pPr marL="0" indent="0">
              <a:buNone/>
            </a:pPr>
            <a:r>
              <a:rPr lang="en-US" altLang="zh-CN" sz="1800" b="1"/>
              <a:t>Periode Pelaporan:</a:t>
            </a:r>
            <a:endParaRPr lang="en-US" altLang="zh-CN" sz="1800" b="1"/>
          </a:p>
          <a:p>
            <a:pPr marL="0" indent="0">
              <a:buNone/>
            </a:pPr>
            <a:r>
              <a:rPr lang="en-US" altLang="zh-CN" sz="1800"/>
              <a:t>a)Triwulan I : Bulan 1-4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b)Triwulan II </a:t>
            </a:r>
            <a:r>
              <a:rPr lang="en-US" altLang="zh-CN" sz="1800">
                <a:sym typeface="+mn-ea"/>
              </a:rPr>
              <a:t>&amp; Semester I</a:t>
            </a:r>
            <a:r>
              <a:rPr lang="en-US" altLang="zh-CN" sz="1800"/>
              <a:t> : Bulan 4-7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c)Triwulan III  : Bulan 7-10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d)Triwulan IV &amp; Semester II : Bulan 10-Bulan 1 tahun berikutnya</a:t>
            </a:r>
            <a:endParaRPr lang="en-US" altLang="zh-CN" sz="1800"/>
          </a:p>
          <a:p>
            <a:pPr marL="0" indent="0">
              <a:buNone/>
            </a:pPr>
            <a:endParaRPr lang="en-US" altLang="zh-CN" sz="1800"/>
          </a:p>
        </p:txBody>
      </p:sp>
      <p:sp>
        <p:nvSpPr>
          <p:cNvPr id="56323" name="Content Placeholder 2"/>
          <p:cNvSpPr>
            <a:spLocks noGrp="1"/>
          </p:cNvSpPr>
          <p:nvPr/>
        </p:nvSpPr>
        <p:spPr>
          <a:xfrm>
            <a:off x="4979670" y="1250950"/>
            <a:ext cx="4149725" cy="4527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latin typeface="Calibri" panose="020F0502020204030204" pitchFamily="34" charset="0"/>
              </a:rPr>
              <a:t>Periode Validasi Data: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a)Triwulan I : Bulan 5-6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b)Triwulan II </a:t>
            </a:r>
            <a:r>
              <a:rPr lang="en-US" altLang="zh-CN">
                <a:latin typeface="Calibri" panose="020F0502020204030204" pitchFamily="34" charset="0"/>
                <a:sym typeface="+mn-ea"/>
              </a:rPr>
              <a:t>&amp; Semester I</a:t>
            </a:r>
            <a:r>
              <a:rPr lang="en-US" altLang="zh-CN">
                <a:latin typeface="Calibri" panose="020F0502020204030204" pitchFamily="34" charset="0"/>
              </a:rPr>
              <a:t> : Bulan 8-9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c)Triwulan III  : Bulan 11-12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d)Triwulan IV &amp; Semester II : Bulan 2-3 tahun berikutnya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latin typeface="Calibri" panose="020F0502020204030204" pitchFamily="34" charset="0"/>
              </a:rPr>
              <a:t>Periode Tindaklanjut/Klarifikasi Hasil Validasi Data: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a)Triwulan I : Bulan 7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b)Triwulan II </a:t>
            </a:r>
            <a:r>
              <a:rPr lang="en-US" altLang="zh-CN">
                <a:latin typeface="Calibri" panose="020F0502020204030204" pitchFamily="34" charset="0"/>
                <a:sym typeface="+mn-ea"/>
              </a:rPr>
              <a:t>&amp; Semester I</a:t>
            </a:r>
            <a:r>
              <a:rPr lang="en-US" altLang="zh-CN">
                <a:latin typeface="Calibri" panose="020F0502020204030204" pitchFamily="34" charset="0"/>
              </a:rPr>
              <a:t>: Bulan 10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c)Triwulan III  : Bulan 1 tahun berikutnya</a:t>
            </a:r>
            <a:endParaRPr lang="en-US" altLang="zh-CN">
              <a:latin typeface="Calibri" panose="020F050202020403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Triwulan IV &amp; Semester IV : Bulan 3 tahun berikutnya</a:t>
            </a:r>
            <a:endParaRPr lang="en-US" altLang="zh-CN">
              <a:latin typeface="Calibri" panose="020F0502020204030204" pitchFamily="34" charset="0"/>
            </a:endParaRPr>
          </a:p>
        </p:txBody>
      </p:sp>
      <p:graphicFrame>
        <p:nvGraphicFramePr>
          <p:cNvPr id="2" name="Content Placeholder 1"/>
          <p:cNvGraphicFramePr/>
          <p:nvPr>
            <p:ph sz="half" idx="2"/>
          </p:nvPr>
        </p:nvGraphicFramePr>
        <p:xfrm>
          <a:off x="-7620" y="3176270"/>
          <a:ext cx="4947920" cy="373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2217400" imgH="5029200" progId="Visio.Drawing.11">
                  <p:embed/>
                </p:oleObj>
              </mc:Choice>
              <mc:Fallback>
                <p:oleObj name="" r:id="rId1" imgW="12217400" imgH="5029200" progId="Visio.Drawing.11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rcRect r="45806"/>
                      <a:stretch>
                        <a:fillRect/>
                      </a:stretch>
                    </p:blipFill>
                    <p:spPr>
                      <a:xfrm>
                        <a:off x="-7620" y="3176270"/>
                        <a:ext cx="4947920" cy="373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/>
          </p:nvPr>
        </p:nvGraphicFramePr>
        <p:xfrm>
          <a:off x="4445" y="1097280"/>
          <a:ext cx="9108440" cy="433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2217400" imgH="5842000" progId="Visio.Drawing.11">
                  <p:embed/>
                </p:oleObj>
              </mc:Choice>
              <mc:Fallback>
                <p:oleObj name="" r:id="rId1" imgW="12217400" imgH="5842000" progId="Visio.Drawing.11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" y="1097280"/>
                        <a:ext cx="9108440" cy="433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id-ID" altLang="en-US"/>
              <a:t>Periode Validasi</a:t>
            </a:r>
            <a:endParaRPr lang="id-ID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488" y="2836863"/>
            <a:ext cx="18764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Rectangle 6"/>
          <p:cNvSpPr/>
          <p:nvPr/>
        </p:nvSpPr>
        <p:spPr>
          <a:xfrm>
            <a:off x="1143000" y="1200150"/>
            <a:ext cx="6856413" cy="952500"/>
          </a:xfrm>
          <a:prstGeom prst="rect">
            <a:avLst/>
          </a:prstGeom>
          <a:gradFill rotWithShape="1">
            <a:gsLst>
              <a:gs pos="0">
                <a:srgbClr val="EEF1F1">
                  <a:alpha val="100000"/>
                </a:srgbClr>
              </a:gs>
              <a:gs pos="417">
                <a:srgbClr val="EEF1F1">
                  <a:alpha val="100000"/>
                </a:srgbClr>
              </a:gs>
              <a:gs pos="100000">
                <a:srgbClr val="B0BCBC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1" name="Rectangle 7"/>
          <p:cNvSpPr/>
          <p:nvPr/>
        </p:nvSpPr>
        <p:spPr>
          <a:xfrm>
            <a:off x="1143000" y="2132013"/>
            <a:ext cx="6856413" cy="39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2" name="Rectangle 8"/>
          <p:cNvSpPr/>
          <p:nvPr/>
        </p:nvSpPr>
        <p:spPr>
          <a:xfrm>
            <a:off x="1143000" y="1200150"/>
            <a:ext cx="6856413" cy="39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3" name="TextBox 4"/>
          <p:cNvSpPr/>
          <p:nvPr/>
        </p:nvSpPr>
        <p:spPr>
          <a:xfrm>
            <a:off x="1714500" y="1776413"/>
            <a:ext cx="774700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4" name="TextBox 5"/>
          <p:cNvSpPr/>
          <p:nvPr/>
        </p:nvSpPr>
        <p:spPr>
          <a:xfrm>
            <a:off x="4049713" y="1779588"/>
            <a:ext cx="906462" cy="4143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Proses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5" name="TextBox 6"/>
          <p:cNvSpPr/>
          <p:nvPr/>
        </p:nvSpPr>
        <p:spPr>
          <a:xfrm>
            <a:off x="6335713" y="1768475"/>
            <a:ext cx="976312" cy="414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1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Output</a:t>
            </a:r>
            <a:endParaRPr lang="en-US" altLang="x-none" sz="2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6" name="TextBox 7"/>
          <p:cNvSpPr/>
          <p:nvPr/>
        </p:nvSpPr>
        <p:spPr>
          <a:xfrm>
            <a:off x="1257300" y="2439988"/>
            <a:ext cx="962025" cy="323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Pelaporan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8377" name="Straight Arrow Connector 9"/>
          <p:cNvCxnSpPr/>
          <p:nvPr/>
        </p:nvCxnSpPr>
        <p:spPr>
          <a:xfrm>
            <a:off x="3314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58378" name="Straight Arrow Connector 10"/>
          <p:cNvCxnSpPr/>
          <p:nvPr/>
        </p:nvCxnSpPr>
        <p:spPr>
          <a:xfrm>
            <a:off x="5600700" y="2611438"/>
            <a:ext cx="400050" cy="0"/>
          </a:xfrm>
          <a:prstGeom prst="straightConnector1">
            <a:avLst/>
          </a:prstGeom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58379" name="TextBox 11"/>
          <p:cNvSpPr/>
          <p:nvPr/>
        </p:nvSpPr>
        <p:spPr>
          <a:xfrm>
            <a:off x="4152900" y="2452688"/>
            <a:ext cx="1382713" cy="323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Evaluasi Kinerja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80" name="Rectangle 18"/>
          <p:cNvSpPr/>
          <p:nvPr/>
        </p:nvSpPr>
        <p:spPr>
          <a:xfrm>
            <a:off x="3543300" y="2752725"/>
            <a:ext cx="2000250" cy="3371850"/>
          </a:xfrm>
          <a:prstGeom prst="rect">
            <a:avLst/>
          </a:prstGeom>
          <a:noFill/>
          <a:ln w="38100" cap="flat" cmpd="sng">
            <a:solidFill>
              <a:srgbClr val="5B8313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id-ID" altLang="x-none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81" name="TextBox 26"/>
          <p:cNvSpPr/>
          <p:nvPr/>
        </p:nvSpPr>
        <p:spPr>
          <a:xfrm>
            <a:off x="3913188" y="2970213"/>
            <a:ext cx="14970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900">
                <a:latin typeface="Arial" panose="020B0604020202020204" pitchFamily="34" charset="0"/>
              </a:rPr>
              <a:t>Periksa kelengkapan data</a:t>
            </a:r>
            <a:endParaRPr lang="id-ID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8382" name="Slide Number Placeholder 27"/>
          <p:cNvSpPr>
            <a:spLocks noGrp="1"/>
          </p:cNvSpPr>
          <p:nvPr/>
        </p:nvSpPr>
        <p:spPr>
          <a:xfrm>
            <a:off x="6886575" y="5746750"/>
            <a:ext cx="514350" cy="150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en-US" altLang="x-none" sz="1300" dirty="0">
                <a:latin typeface="Arial" panose="020B0604020202020204" pitchFamily="34" charset="0"/>
              </a:rPr>
            </a:fld>
            <a:endParaRPr lang="en-US" altLang="x-none" sz="13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838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2836863"/>
            <a:ext cx="2555875" cy="175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4" name="TextBox 26"/>
          <p:cNvSpPr/>
          <p:nvPr/>
        </p:nvSpPr>
        <p:spPr>
          <a:xfrm>
            <a:off x="3490913" y="4459288"/>
            <a:ext cx="24193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900">
                <a:latin typeface="Arial" panose="020B0604020202020204" pitchFamily="34" charset="0"/>
              </a:rPr>
              <a:t>Periksa Lampiran Pendukung &amp; Kesesuaian</a:t>
            </a:r>
            <a:endParaRPr lang="id-ID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838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4667250"/>
            <a:ext cx="1390650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6" name="Rectangle 30"/>
          <p:cNvSpPr/>
          <p:nvPr/>
        </p:nvSpPr>
        <p:spPr>
          <a:xfrm>
            <a:off x="8134350" y="3103563"/>
            <a:ext cx="371475" cy="508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700" b="1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 altLang="x-none" sz="27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838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2970213"/>
            <a:ext cx="1909763" cy="152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488" y="3910013"/>
            <a:ext cx="1246187" cy="168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9" name="TextBox 11"/>
          <p:cNvSpPr/>
          <p:nvPr/>
        </p:nvSpPr>
        <p:spPr>
          <a:xfrm>
            <a:off x="6115050" y="2439988"/>
            <a:ext cx="2392363" cy="323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id-ID" altLang="en-US" sz="15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Rekapitulasi Ketaatan, Rapor</a:t>
            </a:r>
            <a:endParaRPr lang="id-ID" alt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90" name="Rectangle 30"/>
          <p:cNvSpPr/>
          <p:nvPr/>
        </p:nvSpPr>
        <p:spPr>
          <a:xfrm>
            <a:off x="7400925" y="4592638"/>
            <a:ext cx="371475" cy="508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700" b="1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 altLang="x-none" sz="27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91" name="TextBox 13"/>
          <p:cNvSpPr/>
          <p:nvPr/>
        </p:nvSpPr>
        <p:spPr>
          <a:xfrm>
            <a:off x="3460750" y="1276350"/>
            <a:ext cx="21637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Evaluasi Kinerja</a:t>
            </a:r>
            <a:endParaRPr lang="id-ID" alt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1150" y="4761230"/>
            <a:ext cx="2748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Periode:</a:t>
            </a:r>
            <a:endParaRPr lang="en-US"/>
          </a:p>
          <a:p>
            <a:r>
              <a:rPr lang="en-US"/>
              <a:t>Semester II-2017 s/d Semester I-2018</a:t>
            </a:r>
            <a:endParaRPr lang="en-US"/>
          </a:p>
          <a:p>
            <a:r>
              <a:rPr lang="en-US"/>
              <a:t>(Juli 2017-Juni 2018)</a:t>
            </a: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26988" y="2217738"/>
            <a:ext cx="3725863" cy="228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7200" b="1" spc="50" noProof="1" dirty="0" smtClean="0"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TERIMA</a:t>
            </a:r>
            <a:endParaRPr lang="id-ID" sz="7200" b="1" spc="50" noProof="1" dirty="0" smtClean="0"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algn="r"/>
            <a:r>
              <a:rPr lang="id-ID" sz="7200" b="1" spc="50" noProof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KASIH</a:t>
            </a:r>
            <a:endParaRPr lang="id-ID" sz="7200" b="1" spc="50" noProof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sp>
        <p:nvSpPr>
          <p:cNvPr id="43010" name="Text Box 3"/>
          <p:cNvSpPr txBox="1"/>
          <p:nvPr/>
        </p:nvSpPr>
        <p:spPr>
          <a:xfrm>
            <a:off x="755650" y="1890713"/>
            <a:ext cx="2925763" cy="398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</a:bodyPr>
          <a:p>
            <a:pPr lvl="0" indent="0" algn="ctr" fontAlgn="base"/>
            <a:r>
              <a:rPr lang="id-ID" altLang="en-US" sz="2000" strike="noStrike" noProof="1" dirty="0">
                <a:solidFill>
                  <a:srgbClr val="000000"/>
                </a:solidFill>
                <a:latin typeface="Calibri" panose="020F0502020204030204"/>
                <a:ea typeface="Arial" panose="020B0604020202020204" pitchFamily="34" charset="0"/>
              </a:rPr>
              <a:t>http://ppkl.menlhk.go.id</a:t>
            </a:r>
            <a:endParaRPr lang="id-ID" altLang="en-US" sz="2000" strike="noStrike" noProof="1" dirty="0">
              <a:solidFill>
                <a:srgbClr val="000000"/>
              </a:solidFill>
              <a:latin typeface="Calibri" panose="020F0502020204030204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225" y="4532313"/>
            <a:ext cx="3095625" cy="3984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http://simpel.menlhk.go.id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6" name="Text Box 1"/>
          <p:cNvSpPr txBox="1"/>
          <p:nvPr/>
        </p:nvSpPr>
        <p:spPr>
          <a:xfrm>
            <a:off x="3752850" y="1031875"/>
            <a:ext cx="549275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2400" b="1">
                <a:latin typeface="Arial" panose="020B0604020202020204" pitchFamily="34" charset="0"/>
              </a:rPr>
              <a:t>Administrator SIMPEL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Kementerian Lingkungan Hidup 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dan Kehutanan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Gedung B lantai 4</a:t>
            </a:r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Jl. D.I. Panjaitan Kav. 24 Kebon Nanas 13410</a:t>
            </a:r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Telepon : </a:t>
            </a:r>
            <a:r>
              <a:rPr lang="en-US" altLang="en-US" sz="2400" b="1">
                <a:latin typeface="Arial" panose="020B0604020202020204" pitchFamily="34" charset="0"/>
              </a:rPr>
              <a:t>021-8520886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Faksimile :</a:t>
            </a:r>
            <a:r>
              <a:rPr lang="en-US" altLang="en-US" sz="2400" b="1">
                <a:latin typeface="Arial" panose="020B0604020202020204" pitchFamily="34" charset="0"/>
              </a:rPr>
              <a:t>021-8580105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Pengiriman Akun SIMPEL:</a:t>
            </a:r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simpel@menlhk.go.id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Website </a:t>
            </a:r>
            <a:r>
              <a:rPr lang="en-US" altLang="en-US" sz="2400" b="1">
                <a:latin typeface="Arial" panose="020B0604020202020204" pitchFamily="34" charset="0"/>
              </a:rPr>
              <a:t>http://simpel.menlhk.go.id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Straight Connector 4"/>
          <p:cNvCxnSpPr/>
          <p:nvPr/>
        </p:nvCxnSpPr>
        <p:spPr>
          <a:xfrm>
            <a:off x="4932363" y="144463"/>
            <a:ext cx="0" cy="652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9388" y="3789363"/>
            <a:ext cx="1079500" cy="43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400" strike="noStrike" noProof="1" dirty="0" smtClean="0">
                <a:solidFill>
                  <a:schemeClr val="tx1"/>
                </a:solidFill>
              </a:rPr>
              <a:t>Perusahaan</a:t>
            </a:r>
            <a:endParaRPr lang="id-ID" sz="1400" strike="noStrike" noProof="1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580063" y="44370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RKL-RPL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580063" y="50847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PPA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6443663" y="44370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PPU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6443663" y="50847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PLB3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7308850" y="4437063"/>
            <a:ext cx="792163" cy="431800"/>
          </a:xfrm>
          <a:prstGeom prst="foldedCorner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PROPER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1547813" y="1628775"/>
            <a:ext cx="863600" cy="50482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trike="noStrike" noProof="1" dirty="0" smtClean="0">
                <a:solidFill>
                  <a:schemeClr val="tx1"/>
                </a:solidFill>
              </a:rPr>
              <a:t>KLHK</a:t>
            </a:r>
            <a:endParaRPr lang="id-ID" strike="noStrike" noProof="1" dirty="0">
              <a:solidFill>
                <a:schemeClr val="tx1"/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1476375" y="3716338"/>
            <a:ext cx="863600" cy="50482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050" strike="noStrike" noProof="1" dirty="0" smtClean="0">
                <a:solidFill>
                  <a:schemeClr val="tx1"/>
                </a:solidFill>
              </a:rPr>
              <a:t>Pemerintah</a:t>
            </a:r>
            <a:endParaRPr lang="id-ID" sz="105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400" strike="noStrike" noProof="1" dirty="0" smtClean="0">
                <a:solidFill>
                  <a:schemeClr val="tx1"/>
                </a:solidFill>
              </a:rPr>
              <a:t>Provinsi</a:t>
            </a:r>
            <a:endParaRPr lang="id-ID" sz="1400" strike="noStrike" noProof="1" dirty="0">
              <a:solidFill>
                <a:schemeClr val="tx1"/>
              </a:solidFill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2555875" y="6092825"/>
            <a:ext cx="863600" cy="50482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050" strike="noStrike" noProof="1" dirty="0" smtClean="0">
                <a:solidFill>
                  <a:schemeClr val="tx1"/>
                </a:solidFill>
              </a:rPr>
              <a:t>Pemerintah</a:t>
            </a:r>
            <a:endParaRPr lang="id-ID" sz="105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300" strike="noStrike" noProof="1" dirty="0" smtClean="0">
                <a:solidFill>
                  <a:schemeClr val="tx1"/>
                </a:solidFill>
              </a:rPr>
              <a:t>Kab/Kota</a:t>
            </a:r>
            <a:endParaRPr lang="id-ID" sz="1300" strike="noStrike" noProof="1" dirty="0">
              <a:solidFill>
                <a:schemeClr val="tx1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2555875" y="1096963"/>
            <a:ext cx="1079500" cy="2159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Ditjen PPKL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627313" y="2249488"/>
            <a:ext cx="1081088" cy="2159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Ditjen PSLB3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627313" y="2897188"/>
            <a:ext cx="1081088" cy="2159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Ditjen PKTL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3995738" y="3113088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RKL-RPL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4010025" y="190341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PLB3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4010025" y="2497138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PROPER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2" name="Folded Corner 21"/>
          <p:cNvSpPr/>
          <p:nvPr/>
        </p:nvSpPr>
        <p:spPr>
          <a:xfrm>
            <a:off x="4010025" y="115888"/>
            <a:ext cx="792163" cy="43338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PPA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4010025" y="72072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PPU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5" name="Folded Corner 24"/>
          <p:cNvSpPr/>
          <p:nvPr/>
        </p:nvSpPr>
        <p:spPr>
          <a:xfrm>
            <a:off x="4010025" y="13001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PROPER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2700338" y="3446463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RKL-RPL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2700338" y="402272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PPA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2700338" y="462597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PPU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2700338" y="522922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PLB3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3924300" y="4525963"/>
            <a:ext cx="792163" cy="43338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RKL-RPL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3924300" y="510222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PPA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3924300" y="5705475"/>
            <a:ext cx="792163" cy="431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PPU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3924300" y="6308725"/>
            <a:ext cx="792163" cy="43338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Laporan</a:t>
            </a:r>
            <a:endParaRPr lang="id-ID" sz="120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200" strike="noStrike" noProof="1" dirty="0" smtClean="0">
                <a:solidFill>
                  <a:schemeClr val="tx1"/>
                </a:solidFill>
              </a:rPr>
              <a:t>PLB3</a:t>
            </a:r>
            <a:endParaRPr lang="id-ID" sz="1200" strike="noStrike" noProof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13" idx="0"/>
            <a:endCxn id="16" idx="2"/>
          </p:cNvCxnSpPr>
          <p:nvPr/>
        </p:nvCxnSpPr>
        <p:spPr>
          <a:xfrm flipV="1">
            <a:off x="2411413" y="1204913"/>
            <a:ext cx="144463" cy="6762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0"/>
            <a:endCxn id="17" idx="2"/>
          </p:cNvCxnSpPr>
          <p:nvPr/>
        </p:nvCxnSpPr>
        <p:spPr>
          <a:xfrm>
            <a:off x="2411413" y="1881188"/>
            <a:ext cx="215900" cy="476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0"/>
            <a:endCxn id="18" idx="2"/>
          </p:cNvCxnSpPr>
          <p:nvPr/>
        </p:nvCxnSpPr>
        <p:spPr>
          <a:xfrm>
            <a:off x="2411413" y="1881188"/>
            <a:ext cx="215900" cy="1123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0"/>
            <a:endCxn id="26" idx="1"/>
          </p:cNvCxnSpPr>
          <p:nvPr/>
        </p:nvCxnSpPr>
        <p:spPr>
          <a:xfrm flipV="1">
            <a:off x="2339975" y="3662363"/>
            <a:ext cx="360363" cy="3063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0"/>
            <a:endCxn id="27" idx="1"/>
          </p:cNvCxnSpPr>
          <p:nvPr/>
        </p:nvCxnSpPr>
        <p:spPr>
          <a:xfrm>
            <a:off x="2339975" y="3968750"/>
            <a:ext cx="360363" cy="269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0"/>
            <a:endCxn id="28" idx="1"/>
          </p:cNvCxnSpPr>
          <p:nvPr/>
        </p:nvCxnSpPr>
        <p:spPr>
          <a:xfrm>
            <a:off x="2339975" y="3968750"/>
            <a:ext cx="360363" cy="8731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4" idx="0"/>
            <a:endCxn id="29" idx="1"/>
          </p:cNvCxnSpPr>
          <p:nvPr/>
        </p:nvCxnSpPr>
        <p:spPr>
          <a:xfrm>
            <a:off x="2339975" y="3968750"/>
            <a:ext cx="360363" cy="14763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3"/>
            <a:endCxn id="13" idx="2"/>
          </p:cNvCxnSpPr>
          <p:nvPr/>
        </p:nvCxnSpPr>
        <p:spPr>
          <a:xfrm flipV="1">
            <a:off x="1258888" y="1881188"/>
            <a:ext cx="288925" cy="2124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3"/>
            <a:endCxn id="14" idx="2"/>
          </p:cNvCxnSpPr>
          <p:nvPr/>
        </p:nvCxnSpPr>
        <p:spPr>
          <a:xfrm flipV="1">
            <a:off x="1258888" y="3968750"/>
            <a:ext cx="217488" cy="36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" idx="3"/>
            <a:endCxn id="15" idx="2"/>
          </p:cNvCxnSpPr>
          <p:nvPr/>
        </p:nvCxnSpPr>
        <p:spPr>
          <a:xfrm>
            <a:off x="1258888" y="4005263"/>
            <a:ext cx="1296988" cy="2339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5" idx="0"/>
            <a:endCxn id="30" idx="1"/>
          </p:cNvCxnSpPr>
          <p:nvPr/>
        </p:nvCxnSpPr>
        <p:spPr>
          <a:xfrm flipV="1">
            <a:off x="3419475" y="4741863"/>
            <a:ext cx="504825" cy="16033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5" idx="0"/>
            <a:endCxn id="31" idx="1"/>
          </p:cNvCxnSpPr>
          <p:nvPr/>
        </p:nvCxnSpPr>
        <p:spPr>
          <a:xfrm flipV="1">
            <a:off x="3419475" y="5318125"/>
            <a:ext cx="504825" cy="10271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5" idx="0"/>
            <a:endCxn id="32" idx="1"/>
          </p:cNvCxnSpPr>
          <p:nvPr/>
        </p:nvCxnSpPr>
        <p:spPr>
          <a:xfrm flipV="1">
            <a:off x="3419475" y="5921375"/>
            <a:ext cx="504825" cy="4238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5" idx="0"/>
            <a:endCxn id="33" idx="1"/>
          </p:cNvCxnSpPr>
          <p:nvPr/>
        </p:nvCxnSpPr>
        <p:spPr>
          <a:xfrm>
            <a:off x="3419475" y="6345238"/>
            <a:ext cx="504825" cy="1793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8" idx="0"/>
            <a:endCxn id="19" idx="1"/>
          </p:cNvCxnSpPr>
          <p:nvPr/>
        </p:nvCxnSpPr>
        <p:spPr>
          <a:xfrm>
            <a:off x="3708400" y="3005138"/>
            <a:ext cx="287338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7" idx="0"/>
            <a:endCxn id="21" idx="1"/>
          </p:cNvCxnSpPr>
          <p:nvPr/>
        </p:nvCxnSpPr>
        <p:spPr>
          <a:xfrm>
            <a:off x="3708400" y="2357438"/>
            <a:ext cx="301625" cy="355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7" idx="0"/>
            <a:endCxn id="20" idx="1"/>
          </p:cNvCxnSpPr>
          <p:nvPr/>
        </p:nvCxnSpPr>
        <p:spPr>
          <a:xfrm flipV="1">
            <a:off x="3708400" y="2119313"/>
            <a:ext cx="301625" cy="2381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6" idx="0"/>
            <a:endCxn id="25" idx="1"/>
          </p:cNvCxnSpPr>
          <p:nvPr/>
        </p:nvCxnSpPr>
        <p:spPr>
          <a:xfrm>
            <a:off x="3635375" y="1204913"/>
            <a:ext cx="374650" cy="311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6" idx="0"/>
            <a:endCxn id="23" idx="1"/>
          </p:cNvCxnSpPr>
          <p:nvPr/>
        </p:nvCxnSpPr>
        <p:spPr>
          <a:xfrm flipV="1">
            <a:off x="3635375" y="936625"/>
            <a:ext cx="374650" cy="268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6" idx="0"/>
            <a:endCxn id="22" idx="1"/>
          </p:cNvCxnSpPr>
          <p:nvPr/>
        </p:nvCxnSpPr>
        <p:spPr>
          <a:xfrm flipV="1">
            <a:off x="3635375" y="333375"/>
            <a:ext cx="374650" cy="8715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148263" y="3141663"/>
            <a:ext cx="1079500" cy="43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400" strike="noStrike" noProof="1" dirty="0" smtClean="0">
                <a:solidFill>
                  <a:schemeClr val="tx1"/>
                </a:solidFill>
              </a:rPr>
              <a:t>Perusahaan</a:t>
            </a:r>
            <a:endParaRPr lang="id-ID" sz="1400" strike="noStrike" noProof="1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16688" y="2852738"/>
            <a:ext cx="935038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200" b="1" strike="noStrike" noProof="1" dirty="0" smtClean="0">
                <a:solidFill>
                  <a:schemeClr val="tx1"/>
                </a:solidFill>
              </a:rPr>
              <a:t>SIMPEL</a:t>
            </a:r>
            <a:endParaRPr lang="id-ID" sz="1200" b="1" strike="noStrike" noProof="1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>
            <a:stCxn id="106" idx="3"/>
            <a:endCxn id="108" idx="2"/>
          </p:cNvCxnSpPr>
          <p:nvPr/>
        </p:nvCxnSpPr>
        <p:spPr>
          <a:xfrm flipV="1">
            <a:off x="6227763" y="3321050"/>
            <a:ext cx="288925" cy="36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ular Callout 112"/>
          <p:cNvSpPr/>
          <p:nvPr/>
        </p:nvSpPr>
        <p:spPr>
          <a:xfrm>
            <a:off x="5435600" y="4292600"/>
            <a:ext cx="2808288" cy="1412875"/>
          </a:xfrm>
          <a:prstGeom prst="wedgeRectCallout">
            <a:avLst>
              <a:gd name="adj1" fmla="val -1880"/>
              <a:gd name="adj2" fmla="val -81754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4" name="Rectangular Callout 113"/>
          <p:cNvSpPr/>
          <p:nvPr/>
        </p:nvSpPr>
        <p:spPr>
          <a:xfrm flipV="1">
            <a:off x="5867400" y="1773238"/>
            <a:ext cx="3025775" cy="800100"/>
          </a:xfrm>
          <a:prstGeom prst="wedgeRectCallout">
            <a:avLst>
              <a:gd name="adj1" fmla="val 550"/>
              <a:gd name="adj2" fmla="val -85076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5" name="Snip Single Corner Rectangle 114"/>
          <p:cNvSpPr/>
          <p:nvPr/>
        </p:nvSpPr>
        <p:spPr>
          <a:xfrm>
            <a:off x="5940425" y="1916113"/>
            <a:ext cx="863600" cy="50482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trike="noStrike" noProof="1" dirty="0" smtClean="0">
                <a:solidFill>
                  <a:schemeClr val="tx1"/>
                </a:solidFill>
              </a:rPr>
              <a:t>KLHK</a:t>
            </a:r>
            <a:endParaRPr lang="id-ID" strike="noStrike" noProof="1" dirty="0">
              <a:solidFill>
                <a:schemeClr val="tx1"/>
              </a:solidFill>
            </a:endParaRPr>
          </a:p>
        </p:txBody>
      </p:sp>
      <p:sp>
        <p:nvSpPr>
          <p:cNvPr id="116" name="Snip Single Corner Rectangle 115"/>
          <p:cNvSpPr/>
          <p:nvPr/>
        </p:nvSpPr>
        <p:spPr>
          <a:xfrm>
            <a:off x="6948488" y="1916113"/>
            <a:ext cx="863600" cy="504825"/>
          </a:xfrm>
          <a:prstGeom prst="snip1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050" strike="noStrike" noProof="1" dirty="0" smtClean="0">
                <a:solidFill>
                  <a:schemeClr val="tx1"/>
                </a:solidFill>
              </a:rPr>
              <a:t>Pemerintah</a:t>
            </a:r>
            <a:endParaRPr lang="id-ID" sz="105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400" strike="noStrike" noProof="1" dirty="0" smtClean="0">
                <a:solidFill>
                  <a:schemeClr val="tx1"/>
                </a:solidFill>
              </a:rPr>
              <a:t>Provinsi</a:t>
            </a:r>
            <a:endParaRPr lang="id-ID" sz="1400" strike="noStrike" noProof="1" dirty="0">
              <a:solidFill>
                <a:schemeClr val="tx1"/>
              </a:solidFill>
            </a:endParaRPr>
          </a:p>
        </p:txBody>
      </p:sp>
      <p:sp>
        <p:nvSpPr>
          <p:cNvPr id="117" name="Snip Single Corner Rectangle 116"/>
          <p:cNvSpPr/>
          <p:nvPr/>
        </p:nvSpPr>
        <p:spPr>
          <a:xfrm>
            <a:off x="7956550" y="1916113"/>
            <a:ext cx="863600" cy="504825"/>
          </a:xfrm>
          <a:prstGeom prst="snip1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id-ID" sz="1050" strike="noStrike" noProof="1" dirty="0" smtClean="0">
                <a:solidFill>
                  <a:schemeClr val="tx1"/>
                </a:solidFill>
              </a:rPr>
              <a:t>Pemerintah</a:t>
            </a:r>
            <a:endParaRPr lang="id-ID" sz="1050" strike="noStrike" noProof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id-ID" sz="1300" strike="noStrike" noProof="1" dirty="0" smtClean="0">
                <a:solidFill>
                  <a:schemeClr val="tx1"/>
                </a:solidFill>
              </a:rPr>
              <a:t>Kab/Kota</a:t>
            </a:r>
            <a:endParaRPr lang="id-ID" sz="1300" strike="noStrike" noProof="1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950" y="190500"/>
            <a:ext cx="3311525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noProof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PELAPORAN CETAK </a:t>
            </a:r>
            <a:endParaRPr lang="id-ID" b="1" noProof="1" dirty="0" smtClean="0">
              <a:solidFill>
                <a:schemeClr val="bg1"/>
              </a:solidFill>
            </a:endParaRPr>
          </a:p>
          <a:p>
            <a:pPr algn="ctr"/>
            <a:r>
              <a:rPr lang="id-ID" b="1" noProof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(KONVENSIONAL)</a:t>
            </a:r>
            <a:endParaRPr lang="id-ID" b="1" noProof="1" dirty="0">
              <a:solidFill>
                <a:schemeClr val="bg1"/>
              </a:solidFill>
            </a:endParaRPr>
          </a:p>
        </p:txBody>
      </p:sp>
      <p:sp>
        <p:nvSpPr>
          <p:cNvPr id="9273" name="TextBox 118"/>
          <p:cNvSpPr txBox="1"/>
          <p:nvPr/>
        </p:nvSpPr>
        <p:spPr>
          <a:xfrm>
            <a:off x="5221288" y="188913"/>
            <a:ext cx="3671887" cy="646112"/>
          </a:xfrm>
          <a:prstGeom prst="rect">
            <a:avLst/>
          </a:prstGeom>
          <a:solidFill>
            <a:srgbClr val="558ED5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id-ID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PELAPORAN ELEKTRONIK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(SIMPEL)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74" name="AutoShape 5" descr="Image resul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9275" name="AutoShape 7" descr="Image resul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endParaRPr lang="id-ID" altLang="en-US">
              <a:latin typeface="Arial" panose="020B0604020202020204" pitchFamily="34" charset="0"/>
            </a:endParaRPr>
          </a:p>
        </p:txBody>
      </p:sp>
      <p:pic>
        <p:nvPicPr>
          <p:cNvPr id="9276" name="Picture 9" descr="Image res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65850"/>
            <a:ext cx="441325" cy="44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7" name="Picture 11" descr="Image res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8" y="5688013"/>
            <a:ext cx="836612" cy="836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8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25" y="5318125"/>
            <a:ext cx="981075" cy="14700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1338" y="5913438"/>
            <a:ext cx="996950" cy="7937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80" name="Picture 9" descr="7iakAyy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575" y="6096000"/>
            <a:ext cx="441325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1" name="Picture 11" descr="Image resul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2257425"/>
            <a:ext cx="241300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2" name="Picture 11" descr="Image resul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988" y="5437188"/>
            <a:ext cx="239712" cy="239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3" name="Picture 11" descr="Image resul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0" y="5441950"/>
            <a:ext cx="241300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4" name="Picture 11" descr="Image resul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7988" y="4816475"/>
            <a:ext cx="239712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5" name="Picture 11" descr="Image resul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288" y="4816475"/>
            <a:ext cx="241300" cy="24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86" name="Text Box 40"/>
          <p:cNvSpPr txBox="1"/>
          <p:nvPr/>
        </p:nvSpPr>
        <p:spPr>
          <a:xfrm>
            <a:off x="7175500" y="1719263"/>
            <a:ext cx="411163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latin typeface="Arial" panose="020B0604020202020204" pitchFamily="34" charset="0"/>
              </a:rPr>
              <a:t>…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87" name="Text Box 41"/>
          <p:cNvSpPr txBox="1"/>
          <p:nvPr/>
        </p:nvSpPr>
        <p:spPr>
          <a:xfrm>
            <a:off x="8175625" y="1716088"/>
            <a:ext cx="4111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latin typeface="Arial" panose="020B0604020202020204" pitchFamily="34" charset="0"/>
              </a:rPr>
              <a:t>…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88" name="Text Box 42"/>
          <p:cNvSpPr txBox="1"/>
          <p:nvPr/>
        </p:nvSpPr>
        <p:spPr>
          <a:xfrm>
            <a:off x="7516813" y="4502150"/>
            <a:ext cx="4111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latin typeface="Arial" panose="020B0604020202020204" pitchFamily="34" charset="0"/>
              </a:rPr>
              <a:t>…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89" name="Text Box 43"/>
          <p:cNvSpPr txBox="1"/>
          <p:nvPr/>
        </p:nvSpPr>
        <p:spPr>
          <a:xfrm>
            <a:off x="5073650" y="5983288"/>
            <a:ext cx="4111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latin typeface="Arial" panose="020B0604020202020204" pitchFamily="34" charset="0"/>
              </a:rPr>
              <a:t>…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90" name="Text Box 45"/>
          <p:cNvSpPr txBox="1"/>
          <p:nvPr/>
        </p:nvSpPr>
        <p:spPr>
          <a:xfrm>
            <a:off x="5072063" y="6223000"/>
            <a:ext cx="1444625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sz="1000" dirty="0">
                <a:latin typeface="Arial" panose="020B0604020202020204" pitchFamily="34" charset="0"/>
              </a:rPr>
              <a:t>dalam pengembangan</a:t>
            </a:r>
            <a:endParaRPr lang="id-ID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5" descr="D:\Documents\SETDITJEN2016\Laporan\PROYEK PERUBAHAN-PELAPORAN ELEKTRONIK\foto\P_20160816_104716_HD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066800"/>
            <a:ext cx="2262188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731838" y="-7937"/>
            <a:ext cx="3570288" cy="101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id-ID" sz="6000" b="1" strike="noStrike" noProof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SKEMA...</a:t>
            </a:r>
            <a:endParaRPr lang="id-ID" sz="6000" b="1" strike="noStrike" noProof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/>
            <a:fld id="{9A0DB2DC-4C9A-4742-B13C-FB6460FD3503}" type="slidenum">
              <a:rPr lang="id-ID" altLang="en-US" sz="1800"/>
            </a:fld>
            <a:endParaRPr lang="id-ID" altLang="en-US" sz="18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pPr fontAlgn="auto">
              <a:defRPr/>
            </a:pPr>
            <a:r>
              <a:rPr lang="id-ID" strike="noStrike" noProof="1">
                <a:latin typeface="+mn-lt"/>
                <a:ea typeface="Arial" panose="020B0604020202020204" pitchFamily="34" charset="0"/>
                <a:cs typeface="+mn-cs"/>
              </a:rPr>
              <a:t>Sistem Informasi Pelaporan Elektronik Lingkungan - SIMPEL</a:t>
            </a:r>
            <a:endParaRPr lang="id-ID" strike="noStrike" noProof="1"/>
          </a:p>
        </p:txBody>
      </p:sp>
      <p:sp>
        <p:nvSpPr>
          <p:cNvPr id="9" name="Right Arrow 8"/>
          <p:cNvSpPr/>
          <p:nvPr/>
        </p:nvSpPr>
        <p:spPr>
          <a:xfrm>
            <a:off x="323850" y="5324475"/>
            <a:ext cx="8532813" cy="1152525"/>
          </a:xfrm>
          <a:prstGeom prst="rightArrow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270" name="TextBox 11"/>
          <p:cNvSpPr txBox="1"/>
          <p:nvPr/>
        </p:nvSpPr>
        <p:spPr>
          <a:xfrm>
            <a:off x="304800" y="5695950"/>
            <a:ext cx="8458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id-ID" altLang="en-US" b="1" dirty="0">
                <a:latin typeface="Arial" panose="020B0604020202020204" pitchFamily="34" charset="0"/>
              </a:rPr>
              <a:t>2010	2011	2012	2013	2014	2015	2016	2017	dst</a:t>
            </a:r>
            <a:endParaRPr lang="id-ID" altLang="en-US" b="1" dirty="0">
              <a:latin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04800" y="990600"/>
            <a:ext cx="2286000" cy="3810000"/>
          </a:xfrm>
          <a:prstGeom prst="wedgeRectCallout">
            <a:avLst>
              <a:gd name="adj1" fmla="val 21212"/>
              <a:gd name="adj2" fmla="val 54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67000" y="990600"/>
            <a:ext cx="3276600" cy="3810000"/>
          </a:xfrm>
          <a:prstGeom prst="wedgeRectCallout">
            <a:avLst>
              <a:gd name="adj1" fmla="val 20398"/>
              <a:gd name="adj2" fmla="val 52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1273" name="Picture 3" descr="D:\Documents\SETDITJEN2016\Laporan\PROYEK PERUBAHAN-PELAPORAN ELEKTRONIK\foto\DSC05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2971800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4" descr="D:\Documents\SETDITJEN2016\Laporan\PROYEK PERUBAHAN-PELAPORAN ELEKTRONIK\foto\DSC05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19400"/>
            <a:ext cx="2971800" cy="167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ular Callout 15"/>
          <p:cNvSpPr/>
          <p:nvPr/>
        </p:nvSpPr>
        <p:spPr>
          <a:xfrm>
            <a:off x="6096000" y="990600"/>
            <a:ext cx="2819400" cy="3810000"/>
          </a:xfrm>
          <a:prstGeom prst="wedgeRectCallout">
            <a:avLst>
              <a:gd name="adj1" fmla="val 20398"/>
              <a:gd name="adj2" fmla="val 52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276" name="TextBox 16"/>
          <p:cNvSpPr txBox="1"/>
          <p:nvPr/>
        </p:nvSpPr>
        <p:spPr>
          <a:xfrm>
            <a:off x="323850" y="4800600"/>
            <a:ext cx="2298700" cy="365125"/>
          </a:xfrm>
          <a:prstGeom prst="rect">
            <a:avLst/>
          </a:prstGeom>
          <a:solidFill>
            <a:srgbClr val="A6A6A6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 b="1" i="1" dirty="0">
                <a:latin typeface="Arial" panose="020B0604020202020204" pitchFamily="34" charset="0"/>
              </a:rPr>
              <a:t>Laporan Hardcopy</a:t>
            </a:r>
            <a:endParaRPr lang="id-ID" altLang="en-US" b="1" i="1" dirty="0">
              <a:latin typeface="Arial" panose="020B0604020202020204" pitchFamily="34" charset="0"/>
            </a:endParaRPr>
          </a:p>
        </p:txBody>
      </p:sp>
      <p:sp>
        <p:nvSpPr>
          <p:cNvPr id="11277" name="TextBox 17"/>
          <p:cNvSpPr txBox="1"/>
          <p:nvPr/>
        </p:nvSpPr>
        <p:spPr>
          <a:xfrm>
            <a:off x="2667000" y="4800600"/>
            <a:ext cx="3276600" cy="5175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 sz="1400" b="1" dirty="0">
                <a:latin typeface="Arial" panose="020B0604020202020204" pitchFamily="34" charset="0"/>
              </a:rPr>
              <a:t>Laporan </a:t>
            </a:r>
            <a:r>
              <a:rPr lang="id-ID" altLang="en-US" sz="1400" b="1" i="1" dirty="0">
                <a:latin typeface="Arial" panose="020B0604020202020204" pitchFamily="34" charset="0"/>
              </a:rPr>
              <a:t>Self Assessment</a:t>
            </a:r>
            <a:r>
              <a:rPr lang="id-ID" altLang="en-US" sz="1400" b="1" dirty="0">
                <a:latin typeface="Arial" panose="020B0604020202020204" pitchFamily="34" charset="0"/>
              </a:rPr>
              <a:t> / </a:t>
            </a:r>
            <a:endParaRPr lang="id-ID" altLang="en-US" sz="1400" b="1" dirty="0">
              <a:latin typeface="Arial" panose="020B0604020202020204" pitchFamily="34" charset="0"/>
            </a:endParaRPr>
          </a:p>
          <a:p>
            <a:r>
              <a:rPr lang="id-ID" altLang="en-US" sz="1400" b="1" dirty="0">
                <a:latin typeface="Arial" panose="020B0604020202020204" pitchFamily="34" charset="0"/>
              </a:rPr>
              <a:t>Semi Elektronik</a:t>
            </a:r>
            <a:endParaRPr lang="id-ID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11278" name="Picture 18" descr="database_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88" y="4114800"/>
            <a:ext cx="546100" cy="64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324600" y="1295400"/>
            <a:ext cx="2362200" cy="13636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172200" y="1752600"/>
            <a:ext cx="2362200" cy="121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6248400" y="2725738"/>
            <a:ext cx="1612900" cy="9318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6767513" y="3275013"/>
            <a:ext cx="1614488" cy="9159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5" descr="7iakAyyi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3733800"/>
            <a:ext cx="708025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4" name="TextBox 26"/>
          <p:cNvSpPr txBox="1"/>
          <p:nvPr/>
        </p:nvSpPr>
        <p:spPr>
          <a:xfrm>
            <a:off x="6134100" y="4800600"/>
            <a:ext cx="2743200" cy="39687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id-ID" altLang="en-US" sz="2000" b="1" i="1" dirty="0">
                <a:latin typeface="Arial" panose="020B0604020202020204" pitchFamily="34" charset="0"/>
              </a:rPr>
              <a:t>Laporan Elektronik</a:t>
            </a:r>
            <a:endParaRPr lang="id-ID" altLang="en-US" sz="2000" b="1" i="1" dirty="0">
              <a:latin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438400" y="838200"/>
            <a:ext cx="5969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727700" y="838200"/>
            <a:ext cx="5969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accent4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algn="ctr" fontAlgn="base"/>
            <a:r>
              <a:rPr lang="id-ID" strike="noStrike" noProof="1" dirty="0" smtClean="0"/>
              <a:t>RUANG LINGKUP</a:t>
            </a:r>
            <a:endParaRPr lang="id-ID" strike="noStrike" noProof="1" dirty="0"/>
          </a:p>
        </p:txBody>
      </p:sp>
      <p:sp>
        <p:nvSpPr>
          <p:cNvPr id="5" name="Flowchart: Document 4"/>
          <p:cNvSpPr/>
          <p:nvPr/>
        </p:nvSpPr>
        <p:spPr>
          <a:xfrm>
            <a:off x="1628775" y="1749425"/>
            <a:ext cx="5886450" cy="609600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trike="noStrike" noProof="1" dirty="0">
                <a:latin typeface="Tahoma" panose="020B0604030504040204" charset="0"/>
              </a:rPr>
              <a:t>Laporan Pelaksanaan RKL-RPL dan UKL-UPL</a:t>
            </a:r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1628775" y="2700338"/>
            <a:ext cx="5886450" cy="60801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trike="noStrike" noProof="1" dirty="0">
                <a:latin typeface="Tahoma" panose="020B0604030504040204" charset="0"/>
              </a:rPr>
              <a:t>Laporan Pengendalian Pencemaran Air</a:t>
            </a:r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1628775" y="3651250"/>
            <a:ext cx="5886450" cy="60801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trike="noStrike" noProof="1" dirty="0">
                <a:latin typeface="Tahoma" panose="020B0604030504040204" charset="0"/>
              </a:rPr>
              <a:t>Laporan Pengendalian Pencemaran Udara</a:t>
            </a:r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1628775" y="4598988"/>
            <a:ext cx="5886450" cy="60801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trike="noStrike" noProof="1" dirty="0">
                <a:latin typeface="Tahoma" panose="020B0604030504040204" charset="0"/>
              </a:rPr>
              <a:t>Laporan Pengelolaan Limbah B3</a:t>
            </a:r>
            <a:endParaRPr lang="en-US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1628775" y="5556250"/>
            <a:ext cx="5886450" cy="609600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r>
              <a:rPr lang="id-ID" altLang="en-US" strike="noStrike" noProof="1" dirty="0">
                <a:solidFill>
                  <a:schemeClr val="bg1"/>
                </a:solidFill>
                <a:latin typeface="Tahoma" panose="020B0604030504040204" charset="0"/>
              </a:rPr>
              <a:t>Laporan Pengendalian Kerusakan Lingkungan</a:t>
            </a:r>
            <a:endParaRPr lang="en-US" altLang="en-US" strike="noStrike" noProof="1" dirty="0">
              <a:solidFill>
                <a:schemeClr val="bg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5"/>
          <p:cNvSpPr txBox="1"/>
          <p:nvPr/>
        </p:nvSpPr>
        <p:spPr>
          <a:xfrm>
            <a:off x="4572000" y="1096963"/>
            <a:ext cx="4464050" cy="1908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id-ID" altLang="en-US" dirty="0">
                <a:latin typeface="Arial" panose="020B0604020202020204" pitchFamily="34" charset="0"/>
              </a:rPr>
              <a:t>Peraturan Menteri LHK Nomor P.87/Menlhk/Setjen/Kum.1/11/2016  tanggal 11 November 2016</a:t>
            </a:r>
            <a:endParaRPr lang="id-ID" altLang="en-US" dirty="0">
              <a:latin typeface="Arial" panose="020B0604020202020204" pitchFamily="34" charset="0"/>
            </a:endParaRPr>
          </a:p>
          <a:p>
            <a:endParaRPr lang="id-ID" altLang="en-US" sz="1000" dirty="0">
              <a:latin typeface="Arial" panose="020B0604020202020204" pitchFamily="34" charset="0"/>
            </a:endParaRPr>
          </a:p>
          <a:p>
            <a:r>
              <a:rPr lang="id-ID" altLang="en-US" dirty="0">
                <a:latin typeface="Arial" panose="020B0604020202020204" pitchFamily="34" charset="0"/>
              </a:rPr>
              <a:t>Tentang Sistem Pelaporan Elektronik Perizinan Bidang Lingkungan Hidup Bagi Usaha dan/atau Kegiatan</a:t>
            </a:r>
            <a:endParaRPr lang="id-ID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8" y="215900"/>
            <a:ext cx="8353425" cy="692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Peraturan Menteri LHK tentang SIMPEL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159125"/>
            <a:ext cx="4500563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id-ID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Ruang Lingkup:</a:t>
            </a:r>
            <a:endParaRPr kumimoji="0" lang="id-ID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 typeface="+mj-lt"/>
              <a:buAutoNum type="arabicPeriod"/>
              <a:defRPr/>
            </a:pPr>
            <a:r>
              <a:rPr kumimoji="0" lang="id-ID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Kewajiban pelaporan elektronik bagi pemegang izin lingkungan/izin PPLH</a:t>
            </a:r>
            <a:endParaRPr kumimoji="0" lang="id-ID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 typeface="+mj-lt"/>
              <a:buAutoNum type="arabicPeriod"/>
              <a:defRPr/>
            </a:pPr>
            <a:r>
              <a:rPr kumimoji="0" lang="id-ID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Pengaturan mekanisme:</a:t>
            </a:r>
            <a:endParaRPr kumimoji="0" lang="id-ID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Registrasi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Pelaporan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 typeface="+mj-lt"/>
              <a:buAutoNum type="arabicPeriod"/>
              <a:defRPr/>
            </a:pPr>
            <a:r>
              <a:rPr kumimoji="0" lang="id-ID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Pengelola SIMPEL</a:t>
            </a:r>
            <a:endParaRPr kumimoji="0" lang="id-ID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 Data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 Sistem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 typeface="+mj-lt"/>
              <a:buAutoNum type="arabicPeriod"/>
              <a:defRPr/>
            </a:pPr>
            <a:r>
              <a:rPr kumimoji="0" lang="id-ID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Tata Hubungan Kerja Nasional &amp; Daerah</a:t>
            </a:r>
            <a:endParaRPr kumimoji="0" lang="id-ID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6" name="Picture 8" descr="D:\Documents\SETDITJEN2016\SIMPEL\VIDEO\PERMENLHK SIMPEL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000125"/>
            <a:ext cx="3967163" cy="10810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:\Documents\SETDITJEN2016\SIMPEL\VIDEO\PERMENLHK SIM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25650"/>
            <a:ext cx="3967163" cy="4229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14300" y="73025"/>
            <a:ext cx="8789988" cy="484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Informasi Pelaporan Elektronik Lingkungan Hidup (SIMPEL)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550" y="1052513"/>
            <a:ext cx="3095625" cy="3603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http://simpel.menlhk.go.id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3075" y="3233738"/>
            <a:ext cx="4433888" cy="2933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5116513"/>
            <a:ext cx="2287588" cy="15446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5225" y="909638"/>
            <a:ext cx="2406650" cy="1701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9931168">
            <a:off x="4459288" y="2679700"/>
            <a:ext cx="522288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562942">
            <a:off x="5087938" y="5040313"/>
            <a:ext cx="504825" cy="36036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TextBox 11"/>
          <p:cNvSpPr txBox="1"/>
          <p:nvPr/>
        </p:nvSpPr>
        <p:spPr>
          <a:xfrm>
            <a:off x="455613" y="6167438"/>
            <a:ext cx="44640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id-ID" altLang="en-US" sz="1600" dirty="0">
                <a:latin typeface="Arial" panose="020B0604020202020204" pitchFamily="34" charset="0"/>
              </a:rPr>
              <a:t>Integrasi Sistem Informasi Pelaporan Elektronik</a:t>
            </a:r>
            <a:endParaRPr lang="id-ID" altLang="en-US" sz="1600" dirty="0">
              <a:latin typeface="Arial" panose="020B0604020202020204" pitchFamily="34" charset="0"/>
            </a:endParaRPr>
          </a:p>
          <a:p>
            <a:pPr algn="ctr"/>
            <a:r>
              <a:rPr lang="id-ID" altLang="en-US" sz="1600" dirty="0">
                <a:latin typeface="Arial" panose="020B0604020202020204" pitchFamily="34" charset="0"/>
              </a:rPr>
              <a:t>(RKL-RPL, PPA, PPU, PLB3)</a:t>
            </a:r>
            <a:endParaRPr lang="id-ID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6738" y="4868863"/>
            <a:ext cx="1350963" cy="2476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Pelaporan Emisi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6738" y="6661150"/>
            <a:ext cx="1817688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http://iku.menlhk.go.id/emisi-sektor-industri</a:t>
            </a:r>
            <a:endParaRPr kumimoji="0" lang="id-ID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225" y="669925"/>
            <a:ext cx="1833563" cy="2492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Pelaporan Limbah B3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5225" y="2614613"/>
            <a:ext cx="1644650" cy="153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http://plb3.menlhk.go.id/siraja-limbah/</a:t>
            </a:r>
            <a:endParaRPr kumimoji="0" lang="id-ID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19825" y="3141663"/>
            <a:ext cx="2392363" cy="1474788"/>
          </a:xfrm>
          <a:solidFill>
            <a:schemeClr val="lt1"/>
          </a:solidFill>
        </p:spPr>
      </p:pic>
      <p:sp>
        <p:nvSpPr>
          <p:cNvPr id="14" name="Rectangle 13"/>
          <p:cNvSpPr/>
          <p:nvPr/>
        </p:nvSpPr>
        <p:spPr>
          <a:xfrm>
            <a:off x="6219825" y="2860675"/>
            <a:ext cx="1833563" cy="249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Pelaporan Air Limbah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 rot="21131167">
            <a:off x="5537200" y="3559175"/>
            <a:ext cx="522288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indent="0" algn="ctr" fontAlgn="base"/>
            <a:endParaRPr lang="id-ID" altLang="en-US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37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1511300"/>
            <a:ext cx="1673225" cy="1598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Donut 6149"/>
          <p:cNvSpPr/>
          <p:nvPr/>
        </p:nvSpPr>
        <p:spPr>
          <a:xfrm>
            <a:off x="2138363" y="1712913"/>
            <a:ext cx="5011738" cy="4794250"/>
          </a:xfrm>
          <a:prstGeom prst="donut">
            <a:avLst>
              <a:gd name="adj" fmla="val 60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5" name="Title 8"/>
          <p:cNvSpPr>
            <a:spLocks noGrp="1"/>
          </p:cNvSpPr>
          <p:nvPr>
            <p:ph type="title"/>
          </p:nvPr>
        </p:nvSpPr>
        <p:spPr>
          <a:xfrm>
            <a:off x="-30162" y="276225"/>
            <a:ext cx="9129713" cy="55245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MEKANISME DAN PROSES PELAPORAN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162175" y="1766888"/>
            <a:ext cx="1592263" cy="1300162"/>
            <a:chOff x="2245354" y="2488016"/>
            <a:chExt cx="1353408" cy="1153151"/>
          </a:xfrm>
        </p:grpSpPr>
        <p:sp>
          <p:nvSpPr>
            <p:cNvPr id="17412" name="Freeform 87"/>
            <p:cNvSpPr/>
            <p:nvPr/>
          </p:nvSpPr>
          <p:spPr>
            <a:xfrm rot="-10800000" flipH="1">
              <a:off x="2245354" y="2488016"/>
              <a:ext cx="1353408" cy="1153151"/>
            </a:xfrm>
            <a:custGeom>
              <a:avLst/>
              <a:gdLst/>
              <a:ahLst/>
              <a:cxnLst>
                <a:cxn ang="0">
                  <a:pos x="574994" y="1936928"/>
                </a:cxn>
                <a:cxn ang="0">
                  <a:pos x="858531" y="1902023"/>
                </a:cxn>
                <a:cxn ang="0">
                  <a:pos x="1137030" y="1819128"/>
                </a:cxn>
                <a:cxn ang="0">
                  <a:pos x="1401860" y="1688239"/>
                </a:cxn>
                <a:cxn ang="0">
                  <a:pos x="1588248" y="1557351"/>
                </a:cxn>
                <a:cxn ang="0">
                  <a:pos x="1713464" y="1449001"/>
                </a:cxn>
                <a:cxn ang="0">
                  <a:pos x="1859554" y="1289028"/>
                </a:cxn>
                <a:cxn ang="0">
                  <a:pos x="1982610" y="1115963"/>
                </a:cxn>
                <a:cxn ang="0">
                  <a:pos x="2083359" y="930539"/>
                </a:cxn>
                <a:cxn ang="0">
                  <a:pos x="2161799" y="737114"/>
                </a:cxn>
                <a:cxn ang="0">
                  <a:pos x="2215775" y="535690"/>
                </a:cxn>
                <a:cxn ang="0">
                  <a:pos x="2246717" y="330630"/>
                </a:cxn>
                <a:cxn ang="0">
                  <a:pos x="2253697" y="153504"/>
                </a:cxn>
                <a:cxn ang="0">
                  <a:pos x="2251756" y="70308"/>
                </a:cxn>
                <a:cxn ang="0">
                  <a:pos x="2189866" y="55993"/>
                </a:cxn>
                <a:cxn ang="0">
                  <a:pos x="1940152" y="9451"/>
                </a:cxn>
                <a:cxn ang="0">
                  <a:pos x="1750166" y="0"/>
                </a:cxn>
                <a:cxn ang="0">
                  <a:pos x="1535714" y="12362"/>
                </a:cxn>
                <a:cxn ang="0">
                  <a:pos x="1255052" y="71987"/>
                </a:cxn>
                <a:cxn ang="0">
                  <a:pos x="983027" y="178154"/>
                </a:cxn>
                <a:cxn ang="0">
                  <a:pos x="726116" y="333767"/>
                </a:cxn>
                <a:cxn ang="0">
                  <a:pos x="622489" y="415937"/>
                </a:cxn>
                <a:cxn ang="0">
                  <a:pos x="464888" y="567911"/>
                </a:cxn>
                <a:cxn ang="0">
                  <a:pos x="329597" y="734433"/>
                </a:cxn>
                <a:cxn ang="0">
                  <a:pos x="218052" y="913312"/>
                </a:cxn>
                <a:cxn ang="0">
                  <a:pos x="128096" y="1103102"/>
                </a:cxn>
                <a:cxn ang="0">
                  <a:pos x="61890" y="1300889"/>
                </a:cxn>
                <a:cxn ang="0">
                  <a:pos x="19430" y="1504496"/>
                </a:cxn>
                <a:cxn ang="0">
                  <a:pos x="719" y="1711736"/>
                </a:cxn>
                <a:cxn ang="0">
                  <a:pos x="0" y="1816448"/>
                </a:cxn>
                <a:cxn ang="0">
                  <a:pos x="4592" y="1866133"/>
                </a:cxn>
                <a:cxn ang="0">
                  <a:pos x="187827" y="1910023"/>
                </a:cxn>
                <a:cxn ang="0">
                  <a:pos x="439701" y="1936928"/>
                </a:cxn>
              </a:cxnLst>
              <a:pathLst>
                <a:path w="1243113" h="1057533">
                  <a:moveTo>
                    <a:pt x="277835" y="1057533"/>
                  </a:moveTo>
                  <a:lnTo>
                    <a:pt x="317129" y="1056740"/>
                  </a:lnTo>
                  <a:lnTo>
                    <a:pt x="396113" y="1050789"/>
                  </a:lnTo>
                  <a:lnTo>
                    <a:pt x="473510" y="1037697"/>
                  </a:lnTo>
                  <a:lnTo>
                    <a:pt x="550907" y="1018258"/>
                  </a:lnTo>
                  <a:lnTo>
                    <a:pt x="627113" y="992471"/>
                  </a:lnTo>
                  <a:lnTo>
                    <a:pt x="700938" y="960337"/>
                  </a:lnTo>
                  <a:lnTo>
                    <a:pt x="773175" y="921061"/>
                  </a:lnTo>
                  <a:lnTo>
                    <a:pt x="842634" y="875438"/>
                  </a:lnTo>
                  <a:lnTo>
                    <a:pt x="875974" y="849652"/>
                  </a:lnTo>
                  <a:lnTo>
                    <a:pt x="899789" y="830609"/>
                  </a:lnTo>
                  <a:lnTo>
                    <a:pt x="945036" y="790540"/>
                  </a:lnTo>
                  <a:lnTo>
                    <a:pt x="986711" y="747694"/>
                  </a:lnTo>
                  <a:lnTo>
                    <a:pt x="1025608" y="703262"/>
                  </a:lnTo>
                  <a:lnTo>
                    <a:pt x="1061330" y="656845"/>
                  </a:lnTo>
                  <a:lnTo>
                    <a:pt x="1093479" y="608842"/>
                  </a:lnTo>
                  <a:lnTo>
                    <a:pt x="1122850" y="559252"/>
                  </a:lnTo>
                  <a:lnTo>
                    <a:pt x="1149046" y="507679"/>
                  </a:lnTo>
                  <a:lnTo>
                    <a:pt x="1172464" y="455708"/>
                  </a:lnTo>
                  <a:lnTo>
                    <a:pt x="1192309" y="402151"/>
                  </a:lnTo>
                  <a:lnTo>
                    <a:pt x="1208979" y="347800"/>
                  </a:lnTo>
                  <a:lnTo>
                    <a:pt x="1222077" y="292259"/>
                  </a:lnTo>
                  <a:lnTo>
                    <a:pt x="1232397" y="236718"/>
                  </a:lnTo>
                  <a:lnTo>
                    <a:pt x="1239144" y="180384"/>
                  </a:lnTo>
                  <a:lnTo>
                    <a:pt x="1242716" y="123653"/>
                  </a:lnTo>
                  <a:lnTo>
                    <a:pt x="1242994" y="83749"/>
                  </a:lnTo>
                  <a:lnTo>
                    <a:pt x="1243113" y="66525"/>
                  </a:lnTo>
                  <a:lnTo>
                    <a:pt x="1241923" y="38358"/>
                  </a:lnTo>
                  <a:lnTo>
                    <a:pt x="1240582" y="39417"/>
                  </a:lnTo>
                  <a:lnTo>
                    <a:pt x="1207788" y="30548"/>
                  </a:lnTo>
                  <a:lnTo>
                    <a:pt x="1139520" y="15472"/>
                  </a:lnTo>
                  <a:lnTo>
                    <a:pt x="1070062" y="5157"/>
                  </a:lnTo>
                  <a:lnTo>
                    <a:pt x="1000603" y="794"/>
                  </a:lnTo>
                  <a:lnTo>
                    <a:pt x="965278" y="0"/>
                  </a:lnTo>
                  <a:lnTo>
                    <a:pt x="925984" y="794"/>
                  </a:lnTo>
                  <a:lnTo>
                    <a:pt x="847000" y="6744"/>
                  </a:lnTo>
                  <a:lnTo>
                    <a:pt x="769603" y="19836"/>
                  </a:lnTo>
                  <a:lnTo>
                    <a:pt x="692206" y="39275"/>
                  </a:lnTo>
                  <a:lnTo>
                    <a:pt x="616000" y="65062"/>
                  </a:lnTo>
                  <a:lnTo>
                    <a:pt x="542175" y="97197"/>
                  </a:lnTo>
                  <a:lnTo>
                    <a:pt x="469938" y="136472"/>
                  </a:lnTo>
                  <a:lnTo>
                    <a:pt x="400479" y="182095"/>
                  </a:lnTo>
                  <a:lnTo>
                    <a:pt x="367139" y="207882"/>
                  </a:lnTo>
                  <a:lnTo>
                    <a:pt x="343325" y="226924"/>
                  </a:lnTo>
                  <a:lnTo>
                    <a:pt x="298077" y="266993"/>
                  </a:lnTo>
                  <a:lnTo>
                    <a:pt x="256402" y="309839"/>
                  </a:lnTo>
                  <a:lnTo>
                    <a:pt x="217505" y="354272"/>
                  </a:lnTo>
                  <a:lnTo>
                    <a:pt x="181784" y="400688"/>
                  </a:lnTo>
                  <a:lnTo>
                    <a:pt x="149634" y="448691"/>
                  </a:lnTo>
                  <a:lnTo>
                    <a:pt x="120263" y="498281"/>
                  </a:lnTo>
                  <a:lnTo>
                    <a:pt x="94067" y="549855"/>
                  </a:lnTo>
                  <a:lnTo>
                    <a:pt x="70650" y="601825"/>
                  </a:lnTo>
                  <a:lnTo>
                    <a:pt x="50804" y="655382"/>
                  </a:lnTo>
                  <a:lnTo>
                    <a:pt x="34134" y="709733"/>
                  </a:lnTo>
                  <a:lnTo>
                    <a:pt x="21036" y="765274"/>
                  </a:lnTo>
                  <a:lnTo>
                    <a:pt x="10717" y="820815"/>
                  </a:lnTo>
                  <a:lnTo>
                    <a:pt x="3969" y="877149"/>
                  </a:lnTo>
                  <a:lnTo>
                    <a:pt x="397" y="933880"/>
                  </a:lnTo>
                  <a:lnTo>
                    <a:pt x="120" y="973785"/>
                  </a:lnTo>
                  <a:lnTo>
                    <a:pt x="0" y="991008"/>
                  </a:lnTo>
                  <a:lnTo>
                    <a:pt x="1191" y="1019175"/>
                  </a:lnTo>
                  <a:lnTo>
                    <a:pt x="2532" y="1018116"/>
                  </a:lnTo>
                  <a:lnTo>
                    <a:pt x="35325" y="1026986"/>
                  </a:lnTo>
                  <a:lnTo>
                    <a:pt x="103593" y="1042061"/>
                  </a:lnTo>
                  <a:lnTo>
                    <a:pt x="173052" y="1052376"/>
                  </a:lnTo>
                  <a:lnTo>
                    <a:pt x="242510" y="1056740"/>
                  </a:lnTo>
                  <a:close/>
                </a:path>
              </a:pathLst>
            </a:custGeom>
            <a:solidFill>
              <a:srgbClr val="E4363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13" name="Rectangle 67"/>
            <p:cNvSpPr/>
            <p:nvPr/>
          </p:nvSpPr>
          <p:spPr>
            <a:xfrm rot="2250077">
              <a:off x="2283029" y="2857158"/>
              <a:ext cx="1215192" cy="355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ENTRI DATA</a:t>
              </a:r>
              <a:endParaRPr lang="en-US" altLang="x-non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14" name="Freeform 80"/>
            <p:cNvSpPr/>
            <p:nvPr/>
          </p:nvSpPr>
          <p:spPr>
            <a:xfrm rot="-10800000" flipH="1">
              <a:off x="2245354" y="2529843"/>
              <a:ext cx="1353408" cy="111132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2003425" y="4691063"/>
            <a:ext cx="1609725" cy="1533525"/>
            <a:chOff x="2050132" y="4801792"/>
            <a:chExt cx="1368914" cy="1360816"/>
          </a:xfrm>
        </p:grpSpPr>
        <p:sp>
          <p:nvSpPr>
            <p:cNvPr id="17416" name="Freeform 88"/>
            <p:cNvSpPr/>
            <p:nvPr/>
          </p:nvSpPr>
          <p:spPr>
            <a:xfrm rot="6300000" flipH="1">
              <a:off x="2088200" y="4903765"/>
              <a:ext cx="1355402" cy="1151456"/>
            </a:xfrm>
            <a:custGeom>
              <a:avLst/>
              <a:gdLst/>
              <a:ahLst/>
              <a:cxnLst>
                <a:cxn ang="0">
                  <a:pos x="2239795" y="529947"/>
                </a:cxn>
                <a:cxn ang="0">
                  <a:pos x="2271074" y="327084"/>
                </a:cxn>
                <a:cxn ang="0">
                  <a:pos x="2278130" y="151891"/>
                </a:cxn>
                <a:cxn ang="0">
                  <a:pos x="2276165" y="69553"/>
                </a:cxn>
                <a:cxn ang="0">
                  <a:pos x="2213606" y="55391"/>
                </a:cxn>
                <a:cxn ang="0">
                  <a:pos x="1961184" y="9352"/>
                </a:cxn>
                <a:cxn ang="0">
                  <a:pos x="1769140" y="0"/>
                </a:cxn>
                <a:cxn ang="0">
                  <a:pos x="1552363" y="12229"/>
                </a:cxn>
                <a:cxn ang="0">
                  <a:pos x="1268657" y="71217"/>
                </a:cxn>
                <a:cxn ang="0">
                  <a:pos x="993686" y="176243"/>
                </a:cxn>
                <a:cxn ang="0">
                  <a:pos x="733989" y="330187"/>
                </a:cxn>
                <a:cxn ang="0">
                  <a:pos x="629236" y="411475"/>
                </a:cxn>
                <a:cxn ang="0">
                  <a:pos x="469929" y="561823"/>
                </a:cxn>
                <a:cxn ang="0">
                  <a:pos x="333169" y="726557"/>
                </a:cxn>
                <a:cxn ang="0">
                  <a:pos x="220416" y="903522"/>
                </a:cxn>
                <a:cxn ang="0">
                  <a:pos x="129485" y="1091275"/>
                </a:cxn>
                <a:cxn ang="0">
                  <a:pos x="62559" y="1286944"/>
                </a:cxn>
                <a:cxn ang="0">
                  <a:pos x="19643" y="1488364"/>
                </a:cxn>
                <a:cxn ang="0">
                  <a:pos x="728" y="1693384"/>
                </a:cxn>
                <a:cxn ang="0">
                  <a:pos x="0" y="1796972"/>
                </a:cxn>
                <a:cxn ang="0">
                  <a:pos x="4641" y="1846127"/>
                </a:cxn>
                <a:cxn ang="0">
                  <a:pos x="189865" y="1889545"/>
                </a:cxn>
                <a:cxn ang="0">
                  <a:pos x="444468" y="1916164"/>
                </a:cxn>
                <a:cxn ang="0">
                  <a:pos x="581224" y="1916164"/>
                </a:cxn>
                <a:cxn ang="0">
                  <a:pos x="867840" y="1881635"/>
                </a:cxn>
                <a:cxn ang="0">
                  <a:pos x="1149359" y="1799625"/>
                </a:cxn>
                <a:cxn ang="0">
                  <a:pos x="1417056" y="1670140"/>
                </a:cxn>
                <a:cxn ang="0">
                  <a:pos x="1605467" y="1540654"/>
                </a:cxn>
                <a:cxn ang="0">
                  <a:pos x="1732040" y="1433470"/>
                </a:cxn>
                <a:cxn ang="0">
                  <a:pos x="1879711" y="1275208"/>
                </a:cxn>
                <a:cxn ang="0">
                  <a:pos x="2004105" y="1103999"/>
                </a:cxn>
                <a:cxn ang="0">
                  <a:pos x="2105946" y="920562"/>
                </a:cxn>
                <a:cxn ang="0">
                  <a:pos x="2185236" y="729211"/>
                </a:cxn>
              </a:cxnLst>
              <a:pathLst>
                <a:path w="1243014" h="1057618">
                  <a:moveTo>
                    <a:pt x="1208882" y="347828"/>
                  </a:moveTo>
                  <a:lnTo>
                    <a:pt x="1221979" y="292283"/>
                  </a:lnTo>
                  <a:lnTo>
                    <a:pt x="1232298" y="236737"/>
                  </a:lnTo>
                  <a:lnTo>
                    <a:pt x="1239045" y="180398"/>
                  </a:lnTo>
                  <a:lnTo>
                    <a:pt x="1242617" y="123663"/>
                  </a:lnTo>
                  <a:lnTo>
                    <a:pt x="1242894" y="83773"/>
                  </a:lnTo>
                  <a:lnTo>
                    <a:pt x="1243014" y="66531"/>
                  </a:lnTo>
                  <a:lnTo>
                    <a:pt x="1241823" y="38361"/>
                  </a:lnTo>
                  <a:lnTo>
                    <a:pt x="1240482" y="39420"/>
                  </a:lnTo>
                  <a:lnTo>
                    <a:pt x="1207691" y="30550"/>
                  </a:lnTo>
                  <a:lnTo>
                    <a:pt x="1139429" y="15473"/>
                  </a:lnTo>
                  <a:lnTo>
                    <a:pt x="1069975" y="5158"/>
                  </a:lnTo>
                  <a:lnTo>
                    <a:pt x="1000522" y="793"/>
                  </a:lnTo>
                  <a:lnTo>
                    <a:pt x="965200" y="0"/>
                  </a:lnTo>
                  <a:lnTo>
                    <a:pt x="925910" y="794"/>
                  </a:lnTo>
                  <a:lnTo>
                    <a:pt x="846932" y="6745"/>
                  </a:lnTo>
                  <a:lnTo>
                    <a:pt x="769541" y="19837"/>
                  </a:lnTo>
                  <a:lnTo>
                    <a:pt x="692150" y="39279"/>
                  </a:lnTo>
                  <a:lnTo>
                    <a:pt x="615950" y="65067"/>
                  </a:lnTo>
                  <a:lnTo>
                    <a:pt x="542132" y="97204"/>
                  </a:lnTo>
                  <a:lnTo>
                    <a:pt x="469900" y="136483"/>
                  </a:lnTo>
                  <a:lnTo>
                    <a:pt x="400447" y="182109"/>
                  </a:lnTo>
                  <a:lnTo>
                    <a:pt x="367110" y="207899"/>
                  </a:lnTo>
                  <a:lnTo>
                    <a:pt x="343297" y="226942"/>
                  </a:lnTo>
                  <a:lnTo>
                    <a:pt x="298053" y="267014"/>
                  </a:lnTo>
                  <a:lnTo>
                    <a:pt x="256382" y="309864"/>
                  </a:lnTo>
                  <a:lnTo>
                    <a:pt x="217487" y="354300"/>
                  </a:lnTo>
                  <a:lnTo>
                    <a:pt x="181769" y="400720"/>
                  </a:lnTo>
                  <a:lnTo>
                    <a:pt x="149622" y="448727"/>
                  </a:lnTo>
                  <a:lnTo>
                    <a:pt x="120253" y="498321"/>
                  </a:lnTo>
                  <a:lnTo>
                    <a:pt x="94059" y="549899"/>
                  </a:lnTo>
                  <a:lnTo>
                    <a:pt x="70644" y="601873"/>
                  </a:lnTo>
                  <a:lnTo>
                    <a:pt x="50800" y="655435"/>
                  </a:lnTo>
                  <a:lnTo>
                    <a:pt x="34131" y="709790"/>
                  </a:lnTo>
                  <a:lnTo>
                    <a:pt x="21035" y="765335"/>
                  </a:lnTo>
                  <a:lnTo>
                    <a:pt x="10716" y="820881"/>
                  </a:lnTo>
                  <a:lnTo>
                    <a:pt x="3969" y="877220"/>
                  </a:lnTo>
                  <a:lnTo>
                    <a:pt x="397" y="933955"/>
                  </a:lnTo>
                  <a:lnTo>
                    <a:pt x="120" y="973845"/>
                  </a:lnTo>
                  <a:lnTo>
                    <a:pt x="0" y="991088"/>
                  </a:lnTo>
                  <a:lnTo>
                    <a:pt x="1191" y="1019257"/>
                  </a:lnTo>
                  <a:lnTo>
                    <a:pt x="2531" y="1018198"/>
                  </a:lnTo>
                  <a:lnTo>
                    <a:pt x="35323" y="1027068"/>
                  </a:lnTo>
                  <a:lnTo>
                    <a:pt x="103585" y="1042145"/>
                  </a:lnTo>
                  <a:lnTo>
                    <a:pt x="173038" y="1052460"/>
                  </a:lnTo>
                  <a:lnTo>
                    <a:pt x="242491" y="1056825"/>
                  </a:lnTo>
                  <a:lnTo>
                    <a:pt x="277813" y="1057618"/>
                  </a:lnTo>
                  <a:lnTo>
                    <a:pt x="317103" y="1056825"/>
                  </a:lnTo>
                  <a:lnTo>
                    <a:pt x="396082" y="1050874"/>
                  </a:lnTo>
                  <a:lnTo>
                    <a:pt x="473473" y="1037781"/>
                  </a:lnTo>
                  <a:lnTo>
                    <a:pt x="550863" y="1018340"/>
                  </a:lnTo>
                  <a:lnTo>
                    <a:pt x="627063" y="992551"/>
                  </a:lnTo>
                  <a:lnTo>
                    <a:pt x="700882" y="960414"/>
                  </a:lnTo>
                  <a:lnTo>
                    <a:pt x="773113" y="921135"/>
                  </a:lnTo>
                  <a:lnTo>
                    <a:pt x="842566" y="875509"/>
                  </a:lnTo>
                  <a:lnTo>
                    <a:pt x="875904" y="849720"/>
                  </a:lnTo>
                  <a:lnTo>
                    <a:pt x="899717" y="830676"/>
                  </a:lnTo>
                  <a:lnTo>
                    <a:pt x="944960" y="790604"/>
                  </a:lnTo>
                  <a:lnTo>
                    <a:pt x="986632" y="747754"/>
                  </a:lnTo>
                  <a:lnTo>
                    <a:pt x="1025526" y="703318"/>
                  </a:lnTo>
                  <a:lnTo>
                    <a:pt x="1061245" y="656898"/>
                  </a:lnTo>
                  <a:lnTo>
                    <a:pt x="1093392" y="608891"/>
                  </a:lnTo>
                  <a:lnTo>
                    <a:pt x="1122760" y="559297"/>
                  </a:lnTo>
                  <a:lnTo>
                    <a:pt x="1148954" y="507719"/>
                  </a:lnTo>
                  <a:lnTo>
                    <a:pt x="1172370" y="455745"/>
                  </a:lnTo>
                  <a:lnTo>
                    <a:pt x="1192213" y="402183"/>
                  </a:lnTo>
                  <a:close/>
                </a:path>
              </a:pathLst>
            </a:custGeom>
            <a:solidFill>
              <a:srgbClr val="2B9DAB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17" name="Freeform 80"/>
            <p:cNvSpPr/>
            <p:nvPr/>
          </p:nvSpPr>
          <p:spPr>
            <a:xfrm rot="6300000" flipH="1">
              <a:off x="2108348" y="4930038"/>
              <a:ext cx="1355401" cy="1109691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18" name="Rectangle 71"/>
            <p:cNvSpPr/>
            <p:nvPr/>
          </p:nvSpPr>
          <p:spPr>
            <a:xfrm rot="-2222555">
              <a:off x="2050132" y="5315298"/>
              <a:ext cx="1368914" cy="3550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REGISTRASI</a:t>
              </a:r>
              <a:endParaRPr lang="id-ID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461000" y="1790700"/>
            <a:ext cx="1765300" cy="1300163"/>
            <a:chOff x="5045638" y="2488016"/>
            <a:chExt cx="1501484" cy="1153151"/>
          </a:xfrm>
        </p:grpSpPr>
        <p:sp>
          <p:nvSpPr>
            <p:cNvPr id="17420" name="Freeform 84"/>
            <p:cNvSpPr/>
            <p:nvPr/>
          </p:nvSpPr>
          <p:spPr>
            <a:xfrm>
              <a:off x="5114317" y="2488016"/>
              <a:ext cx="1353299" cy="1153151"/>
            </a:xfrm>
            <a:custGeom>
              <a:avLst/>
              <a:gdLst/>
              <a:ahLst/>
              <a:cxnLst>
                <a:cxn ang="0">
                  <a:pos x="1814066" y="1455"/>
                </a:cxn>
                <a:cxn ang="0">
                  <a:pos x="2065922" y="28360"/>
                </a:cxn>
                <a:cxn ang="0">
                  <a:pos x="2249143" y="72250"/>
                </a:cxn>
                <a:cxn ang="0">
                  <a:pos x="2253731" y="121936"/>
                </a:cxn>
                <a:cxn ang="0">
                  <a:pos x="2253012" y="226646"/>
                </a:cxn>
                <a:cxn ang="0">
                  <a:pos x="2234302" y="433885"/>
                </a:cxn>
                <a:cxn ang="0">
                  <a:pos x="2191849" y="637492"/>
                </a:cxn>
                <a:cxn ang="0">
                  <a:pos x="2125644" y="835280"/>
                </a:cxn>
                <a:cxn ang="0">
                  <a:pos x="2035699" y="1025066"/>
                </a:cxn>
                <a:cxn ang="0">
                  <a:pos x="1924164" y="1203949"/>
                </a:cxn>
                <a:cxn ang="0">
                  <a:pos x="1788885" y="1370470"/>
                </a:cxn>
                <a:cxn ang="0">
                  <a:pos x="1631294" y="1522446"/>
                </a:cxn>
                <a:cxn ang="0">
                  <a:pos x="1527672" y="1604615"/>
                </a:cxn>
                <a:cxn ang="0">
                  <a:pos x="1270785" y="1760228"/>
                </a:cxn>
                <a:cxn ang="0">
                  <a:pos x="998782" y="1866394"/>
                </a:cxn>
                <a:cxn ang="0">
                  <a:pos x="718144" y="1926019"/>
                </a:cxn>
                <a:cxn ang="0">
                  <a:pos x="503708" y="1938382"/>
                </a:cxn>
                <a:cxn ang="0">
                  <a:pos x="313739" y="1928929"/>
                </a:cxn>
                <a:cxn ang="0">
                  <a:pos x="64043" y="1882391"/>
                </a:cxn>
                <a:cxn ang="0">
                  <a:pos x="2159" y="1868077"/>
                </a:cxn>
                <a:cxn ang="0">
                  <a:pos x="219" y="1784879"/>
                </a:cxn>
                <a:cxn ang="0">
                  <a:pos x="7195" y="1607751"/>
                </a:cxn>
                <a:cxn ang="0">
                  <a:pos x="38138" y="1402692"/>
                </a:cxn>
                <a:cxn ang="0">
                  <a:pos x="92104" y="1201268"/>
                </a:cxn>
                <a:cxn ang="0">
                  <a:pos x="170542" y="1007845"/>
                </a:cxn>
                <a:cxn ang="0">
                  <a:pos x="271281" y="822419"/>
                </a:cxn>
                <a:cxn ang="0">
                  <a:pos x="394334" y="649356"/>
                </a:cxn>
                <a:cxn ang="0">
                  <a:pos x="540406" y="489378"/>
                </a:cxn>
                <a:cxn ang="0">
                  <a:pos x="665615" y="381032"/>
                </a:cxn>
                <a:cxn ang="0">
                  <a:pos x="851986" y="250142"/>
                </a:cxn>
                <a:cxn ang="0">
                  <a:pos x="1116791" y="119257"/>
                </a:cxn>
                <a:cxn ang="0">
                  <a:pos x="1395269" y="36357"/>
                </a:cxn>
                <a:cxn ang="0">
                  <a:pos x="1678786" y="1455"/>
                </a:cxn>
              </a:cxnLst>
              <a:pathLst>
                <a:path w="1243013" h="1057533">
                  <a:moveTo>
                    <a:pt x="965201" y="0"/>
                  </a:moveTo>
                  <a:lnTo>
                    <a:pt x="1000522" y="794"/>
                  </a:lnTo>
                  <a:lnTo>
                    <a:pt x="1069976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lnTo>
                    <a:pt x="1241823" y="38358"/>
                  </a:lnTo>
                  <a:lnTo>
                    <a:pt x="1243013" y="66525"/>
                  </a:lnTo>
                  <a:lnTo>
                    <a:pt x="1242894" y="83749"/>
                  </a:lnTo>
                  <a:lnTo>
                    <a:pt x="1242616" y="123653"/>
                  </a:lnTo>
                  <a:lnTo>
                    <a:pt x="1239044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2" y="347800"/>
                  </a:lnTo>
                  <a:lnTo>
                    <a:pt x="1192213" y="402151"/>
                  </a:lnTo>
                  <a:lnTo>
                    <a:pt x="1172369" y="455708"/>
                  </a:lnTo>
                  <a:lnTo>
                    <a:pt x="1148954" y="507679"/>
                  </a:lnTo>
                  <a:lnTo>
                    <a:pt x="1122760" y="559252"/>
                  </a:lnTo>
                  <a:lnTo>
                    <a:pt x="1093391" y="608842"/>
                  </a:lnTo>
                  <a:lnTo>
                    <a:pt x="1061244" y="656845"/>
                  </a:lnTo>
                  <a:lnTo>
                    <a:pt x="1025526" y="703262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6" y="830609"/>
                  </a:lnTo>
                  <a:lnTo>
                    <a:pt x="875904" y="849652"/>
                  </a:lnTo>
                  <a:lnTo>
                    <a:pt x="842566" y="875438"/>
                  </a:lnTo>
                  <a:lnTo>
                    <a:pt x="773113" y="921061"/>
                  </a:lnTo>
                  <a:lnTo>
                    <a:pt x="700882" y="960337"/>
                  </a:lnTo>
                  <a:lnTo>
                    <a:pt x="627063" y="992471"/>
                  </a:lnTo>
                  <a:lnTo>
                    <a:pt x="550863" y="1018258"/>
                  </a:lnTo>
                  <a:lnTo>
                    <a:pt x="473472" y="1037697"/>
                  </a:lnTo>
                  <a:lnTo>
                    <a:pt x="396082" y="1050789"/>
                  </a:lnTo>
                  <a:lnTo>
                    <a:pt x="317103" y="1056740"/>
                  </a:lnTo>
                  <a:lnTo>
                    <a:pt x="277813" y="1057533"/>
                  </a:lnTo>
                  <a:lnTo>
                    <a:pt x="242491" y="1056740"/>
                  </a:lnTo>
                  <a:lnTo>
                    <a:pt x="173038" y="1052376"/>
                  </a:lnTo>
                  <a:lnTo>
                    <a:pt x="103585" y="1042061"/>
                  </a:lnTo>
                  <a:lnTo>
                    <a:pt x="35322" y="1026986"/>
                  </a:lnTo>
                  <a:lnTo>
                    <a:pt x="2531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85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5" y="765274"/>
                  </a:lnTo>
                  <a:lnTo>
                    <a:pt x="34132" y="709733"/>
                  </a:lnTo>
                  <a:lnTo>
                    <a:pt x="50800" y="655382"/>
                  </a:lnTo>
                  <a:lnTo>
                    <a:pt x="70644" y="601825"/>
                  </a:lnTo>
                  <a:lnTo>
                    <a:pt x="94060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8" y="354272"/>
                  </a:lnTo>
                  <a:lnTo>
                    <a:pt x="256382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10" y="207882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2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close/>
                </a:path>
              </a:pathLst>
            </a:custGeom>
            <a:solidFill>
              <a:srgbClr val="E4363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21" name="Freeform 80"/>
            <p:cNvSpPr/>
            <p:nvPr/>
          </p:nvSpPr>
          <p:spPr>
            <a:xfrm rot="10800000">
              <a:off x="5114317" y="2529842"/>
              <a:ext cx="1353299" cy="111132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22" name="Rectangle 97"/>
            <p:cNvSpPr/>
            <p:nvPr/>
          </p:nvSpPr>
          <p:spPr>
            <a:xfrm rot="-2285076">
              <a:off x="5045638" y="2753210"/>
              <a:ext cx="1501484" cy="628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ANALISIS DATA</a:t>
              </a:r>
              <a:endParaRPr lang="id-ID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&amp; VALIDASI</a:t>
              </a:r>
              <a:endParaRPr lang="en-US" altLang="x-none" sz="13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5613400" y="4640263"/>
            <a:ext cx="1657350" cy="1533525"/>
            <a:chOff x="5236031" y="4801793"/>
            <a:chExt cx="1409460" cy="1360815"/>
          </a:xfrm>
        </p:grpSpPr>
        <p:sp>
          <p:nvSpPr>
            <p:cNvPr id="17424" name="Freeform 85"/>
            <p:cNvSpPr/>
            <p:nvPr/>
          </p:nvSpPr>
          <p:spPr>
            <a:xfrm rot="4500000">
              <a:off x="5269410" y="4903813"/>
              <a:ext cx="1355402" cy="1151362"/>
            </a:xfrm>
            <a:custGeom>
              <a:avLst/>
              <a:gdLst/>
              <a:ahLst/>
              <a:cxnLst>
                <a:cxn ang="0">
                  <a:pos x="93111" y="1188290"/>
                </a:cxn>
                <a:cxn ang="0">
                  <a:pos x="172402" y="996957"/>
                </a:cxn>
                <a:cxn ang="0">
                  <a:pos x="274244" y="813534"/>
                </a:cxn>
                <a:cxn ang="0">
                  <a:pos x="398639" y="642339"/>
                </a:cxn>
                <a:cxn ang="0">
                  <a:pos x="546308" y="484092"/>
                </a:cxn>
                <a:cxn ang="0">
                  <a:pos x="672881" y="376913"/>
                </a:cxn>
                <a:cxn ang="0">
                  <a:pos x="861291" y="247442"/>
                </a:cxn>
                <a:cxn ang="0">
                  <a:pos x="1128991" y="117968"/>
                </a:cxn>
                <a:cxn ang="0">
                  <a:pos x="1410512" y="35965"/>
                </a:cxn>
                <a:cxn ang="0">
                  <a:pos x="1697125" y="1439"/>
                </a:cxn>
                <a:cxn ang="0">
                  <a:pos x="1833882" y="1438"/>
                </a:cxn>
                <a:cxn ang="0">
                  <a:pos x="2088486" y="28054"/>
                </a:cxn>
                <a:cxn ang="0">
                  <a:pos x="2273708" y="71464"/>
                </a:cxn>
                <a:cxn ang="0">
                  <a:pos x="2278351" y="120617"/>
                </a:cxn>
                <a:cxn ang="0">
                  <a:pos x="2277622" y="224196"/>
                </a:cxn>
                <a:cxn ang="0">
                  <a:pos x="2258709" y="429199"/>
                </a:cxn>
                <a:cxn ang="0">
                  <a:pos x="2215790" y="630605"/>
                </a:cxn>
                <a:cxn ang="0">
                  <a:pos x="2148866" y="826255"/>
                </a:cxn>
                <a:cxn ang="0">
                  <a:pos x="2057933" y="1013993"/>
                </a:cxn>
                <a:cxn ang="0">
                  <a:pos x="1945180" y="1190943"/>
                </a:cxn>
                <a:cxn ang="0">
                  <a:pos x="1808423" y="1355661"/>
                </a:cxn>
                <a:cxn ang="0">
                  <a:pos x="1649113" y="1505998"/>
                </a:cxn>
                <a:cxn ang="0">
                  <a:pos x="1544361" y="1587280"/>
                </a:cxn>
                <a:cxn ang="0">
                  <a:pos x="1284663" y="1741211"/>
                </a:cxn>
                <a:cxn ang="0">
                  <a:pos x="1009690" y="1846229"/>
                </a:cxn>
                <a:cxn ang="0">
                  <a:pos x="725989" y="1905216"/>
                </a:cxn>
                <a:cxn ang="0">
                  <a:pos x="509211" y="1917441"/>
                </a:cxn>
                <a:cxn ang="0">
                  <a:pos x="317164" y="1908089"/>
                </a:cxn>
                <a:cxn ang="0">
                  <a:pos x="64742" y="1862053"/>
                </a:cxn>
                <a:cxn ang="0">
                  <a:pos x="2183" y="1847896"/>
                </a:cxn>
                <a:cxn ang="0">
                  <a:pos x="220" y="1765550"/>
                </a:cxn>
                <a:cxn ang="0">
                  <a:pos x="7274" y="1590382"/>
                </a:cxn>
                <a:cxn ang="0">
                  <a:pos x="38555" y="1387538"/>
                </a:cxn>
              </a:cxnLst>
              <a:pathLst>
                <a:path w="1243014" h="1057532">
                  <a:moveTo>
                    <a:pt x="34131" y="709733"/>
                  </a:moveTo>
                  <a:lnTo>
                    <a:pt x="50800" y="655382"/>
                  </a:lnTo>
                  <a:lnTo>
                    <a:pt x="70644" y="601825"/>
                  </a:lnTo>
                  <a:lnTo>
                    <a:pt x="94059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8" y="354271"/>
                  </a:lnTo>
                  <a:lnTo>
                    <a:pt x="256381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09" y="207881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2" y="97196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lnTo>
                    <a:pt x="965200" y="0"/>
                  </a:lnTo>
                  <a:lnTo>
                    <a:pt x="1000522" y="793"/>
                  </a:lnTo>
                  <a:lnTo>
                    <a:pt x="1069975" y="5157"/>
                  </a:lnTo>
                  <a:lnTo>
                    <a:pt x="1139429" y="15472"/>
                  </a:lnTo>
                  <a:lnTo>
                    <a:pt x="1207691" y="30547"/>
                  </a:lnTo>
                  <a:lnTo>
                    <a:pt x="1240481" y="39416"/>
                  </a:lnTo>
                  <a:lnTo>
                    <a:pt x="1241823" y="38357"/>
                  </a:lnTo>
                  <a:lnTo>
                    <a:pt x="1243014" y="66524"/>
                  </a:lnTo>
                  <a:lnTo>
                    <a:pt x="1242894" y="83773"/>
                  </a:lnTo>
                  <a:lnTo>
                    <a:pt x="1242617" y="123652"/>
                  </a:lnTo>
                  <a:lnTo>
                    <a:pt x="1239044" y="180383"/>
                  </a:lnTo>
                  <a:lnTo>
                    <a:pt x="1232298" y="236718"/>
                  </a:lnTo>
                  <a:lnTo>
                    <a:pt x="1221979" y="292258"/>
                  </a:lnTo>
                  <a:lnTo>
                    <a:pt x="1208882" y="347799"/>
                  </a:lnTo>
                  <a:lnTo>
                    <a:pt x="1192213" y="402150"/>
                  </a:lnTo>
                  <a:lnTo>
                    <a:pt x="1172370" y="455707"/>
                  </a:lnTo>
                  <a:lnTo>
                    <a:pt x="1148954" y="507677"/>
                  </a:lnTo>
                  <a:lnTo>
                    <a:pt x="1122760" y="559251"/>
                  </a:lnTo>
                  <a:lnTo>
                    <a:pt x="1093391" y="608841"/>
                  </a:lnTo>
                  <a:lnTo>
                    <a:pt x="1061245" y="656844"/>
                  </a:lnTo>
                  <a:lnTo>
                    <a:pt x="1025526" y="703261"/>
                  </a:lnTo>
                  <a:lnTo>
                    <a:pt x="986632" y="747693"/>
                  </a:lnTo>
                  <a:lnTo>
                    <a:pt x="944960" y="790539"/>
                  </a:lnTo>
                  <a:lnTo>
                    <a:pt x="899717" y="830608"/>
                  </a:lnTo>
                  <a:lnTo>
                    <a:pt x="875904" y="849651"/>
                  </a:lnTo>
                  <a:lnTo>
                    <a:pt x="842567" y="875438"/>
                  </a:lnTo>
                  <a:lnTo>
                    <a:pt x="773113" y="921060"/>
                  </a:lnTo>
                  <a:lnTo>
                    <a:pt x="700882" y="960336"/>
                  </a:lnTo>
                  <a:lnTo>
                    <a:pt x="627063" y="992470"/>
                  </a:lnTo>
                  <a:lnTo>
                    <a:pt x="550863" y="1018257"/>
                  </a:lnTo>
                  <a:lnTo>
                    <a:pt x="473472" y="1037696"/>
                  </a:lnTo>
                  <a:lnTo>
                    <a:pt x="396082" y="1050788"/>
                  </a:lnTo>
                  <a:lnTo>
                    <a:pt x="317104" y="1056739"/>
                  </a:lnTo>
                  <a:lnTo>
                    <a:pt x="277813" y="1057532"/>
                  </a:lnTo>
                  <a:lnTo>
                    <a:pt x="242491" y="1056739"/>
                  </a:lnTo>
                  <a:lnTo>
                    <a:pt x="173038" y="1052375"/>
                  </a:lnTo>
                  <a:lnTo>
                    <a:pt x="103585" y="1042060"/>
                  </a:lnTo>
                  <a:lnTo>
                    <a:pt x="35322" y="1026985"/>
                  </a:lnTo>
                  <a:lnTo>
                    <a:pt x="2532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59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close/>
                </a:path>
              </a:pathLst>
            </a:custGeom>
            <a:solidFill>
              <a:srgbClr val="2B9DAB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25" name="Freeform 80"/>
            <p:cNvSpPr/>
            <p:nvPr/>
          </p:nvSpPr>
          <p:spPr>
            <a:xfrm rot="-6300000">
              <a:off x="5249219" y="4930083"/>
              <a:ext cx="1355401" cy="1109601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26" name="Rectangle 99"/>
            <p:cNvSpPr/>
            <p:nvPr/>
          </p:nvSpPr>
          <p:spPr>
            <a:xfrm rot="2225265">
              <a:off x="5236031" y="5287778"/>
              <a:ext cx="140946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PUBLIKASI</a:t>
              </a:r>
              <a:endParaRPr lang="en-US" altLang="x-non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919788" y="3200400"/>
            <a:ext cx="2097087" cy="1298575"/>
            <a:chOff x="5497241" y="3606084"/>
            <a:chExt cx="1783743" cy="1153151"/>
          </a:xfrm>
        </p:grpSpPr>
        <p:sp>
          <p:nvSpPr>
            <p:cNvPr id="17428" name="Freeform 86"/>
            <p:cNvSpPr/>
            <p:nvPr/>
          </p:nvSpPr>
          <p:spPr>
            <a:xfrm rot="2293793">
              <a:off x="5692189" y="3606084"/>
              <a:ext cx="1353301" cy="1153151"/>
            </a:xfrm>
            <a:custGeom>
              <a:avLst/>
              <a:gdLst/>
              <a:ahLst/>
              <a:cxnLst>
                <a:cxn ang="0">
                  <a:pos x="726061" y="333767"/>
                </a:cxn>
                <a:cxn ang="0">
                  <a:pos x="982953" y="178154"/>
                </a:cxn>
                <a:cxn ang="0">
                  <a:pos x="1254956" y="71987"/>
                </a:cxn>
                <a:cxn ang="0">
                  <a:pos x="1535593" y="12362"/>
                </a:cxn>
                <a:cxn ang="0">
                  <a:pos x="1750032" y="0"/>
                </a:cxn>
                <a:cxn ang="0">
                  <a:pos x="1940005" y="9451"/>
                </a:cxn>
                <a:cxn ang="0">
                  <a:pos x="2189699" y="55993"/>
                </a:cxn>
                <a:cxn ang="0">
                  <a:pos x="2251582" y="70308"/>
                </a:cxn>
                <a:cxn ang="0">
                  <a:pos x="2253526" y="153589"/>
                </a:cxn>
                <a:cxn ang="0">
                  <a:pos x="2246547" y="330630"/>
                </a:cxn>
                <a:cxn ang="0">
                  <a:pos x="2215604" y="535690"/>
                </a:cxn>
                <a:cxn ang="0">
                  <a:pos x="2161636" y="737114"/>
                </a:cxn>
                <a:cxn ang="0">
                  <a:pos x="2083204" y="930538"/>
                </a:cxn>
                <a:cxn ang="0">
                  <a:pos x="1982460" y="1115963"/>
                </a:cxn>
                <a:cxn ang="0">
                  <a:pos x="1859409" y="1289027"/>
                </a:cxn>
                <a:cxn ang="0">
                  <a:pos x="1713334" y="1449001"/>
                </a:cxn>
                <a:cxn ang="0">
                  <a:pos x="1588127" y="1557350"/>
                </a:cxn>
                <a:cxn ang="0">
                  <a:pos x="1401754" y="1688239"/>
                </a:cxn>
                <a:cxn ang="0">
                  <a:pos x="1136947" y="1819128"/>
                </a:cxn>
                <a:cxn ang="0">
                  <a:pos x="858465" y="1902023"/>
                </a:cxn>
                <a:cxn ang="0">
                  <a:pos x="574949" y="1936928"/>
                </a:cxn>
                <a:cxn ang="0">
                  <a:pos x="439665" y="1936928"/>
                </a:cxn>
                <a:cxn ang="0">
                  <a:pos x="187813" y="1910023"/>
                </a:cxn>
                <a:cxn ang="0">
                  <a:pos x="4591" y="1866133"/>
                </a:cxn>
                <a:cxn ang="0">
                  <a:pos x="0" y="1816448"/>
                </a:cxn>
                <a:cxn ang="0">
                  <a:pos x="719" y="1711736"/>
                </a:cxn>
                <a:cxn ang="0">
                  <a:pos x="19429" y="1504496"/>
                </a:cxn>
                <a:cxn ang="0">
                  <a:pos x="61883" y="1300889"/>
                </a:cxn>
                <a:cxn ang="0">
                  <a:pos x="128087" y="1103102"/>
                </a:cxn>
                <a:cxn ang="0">
                  <a:pos x="218035" y="913312"/>
                </a:cxn>
                <a:cxn ang="0">
                  <a:pos x="329569" y="734433"/>
                </a:cxn>
                <a:cxn ang="0">
                  <a:pos x="464854" y="567911"/>
                </a:cxn>
                <a:cxn ang="0">
                  <a:pos x="622442" y="415937"/>
                </a:cxn>
              </a:cxnLst>
              <a:pathLst>
                <a:path w="1243014" h="1057533">
                  <a:moveTo>
                    <a:pt x="367110" y="207882"/>
                  </a:moveTo>
                  <a:lnTo>
                    <a:pt x="400447" y="182095"/>
                  </a:lnTo>
                  <a:lnTo>
                    <a:pt x="469900" y="136472"/>
                  </a:lnTo>
                  <a:lnTo>
                    <a:pt x="542131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1" y="6744"/>
                  </a:lnTo>
                  <a:lnTo>
                    <a:pt x="925910" y="793"/>
                  </a:lnTo>
                  <a:lnTo>
                    <a:pt x="965200" y="0"/>
                  </a:lnTo>
                  <a:lnTo>
                    <a:pt x="1000522" y="794"/>
                  </a:lnTo>
                  <a:lnTo>
                    <a:pt x="1069976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lnTo>
                    <a:pt x="1241823" y="38358"/>
                  </a:lnTo>
                  <a:lnTo>
                    <a:pt x="1243014" y="66525"/>
                  </a:lnTo>
                  <a:lnTo>
                    <a:pt x="1242894" y="83796"/>
                  </a:lnTo>
                  <a:lnTo>
                    <a:pt x="1242617" y="123653"/>
                  </a:lnTo>
                  <a:lnTo>
                    <a:pt x="1239045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3" y="347800"/>
                  </a:lnTo>
                  <a:lnTo>
                    <a:pt x="1192213" y="402151"/>
                  </a:lnTo>
                  <a:lnTo>
                    <a:pt x="1172370" y="455708"/>
                  </a:lnTo>
                  <a:lnTo>
                    <a:pt x="1148955" y="507678"/>
                  </a:lnTo>
                  <a:lnTo>
                    <a:pt x="1122761" y="559252"/>
                  </a:lnTo>
                  <a:lnTo>
                    <a:pt x="1093392" y="608842"/>
                  </a:lnTo>
                  <a:lnTo>
                    <a:pt x="1061245" y="656845"/>
                  </a:lnTo>
                  <a:lnTo>
                    <a:pt x="1025526" y="703261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7" y="830609"/>
                  </a:lnTo>
                  <a:lnTo>
                    <a:pt x="875904" y="849651"/>
                  </a:lnTo>
                  <a:lnTo>
                    <a:pt x="842567" y="875438"/>
                  </a:lnTo>
                  <a:lnTo>
                    <a:pt x="773113" y="921061"/>
                  </a:lnTo>
                  <a:lnTo>
                    <a:pt x="700883" y="960336"/>
                  </a:lnTo>
                  <a:lnTo>
                    <a:pt x="627064" y="992471"/>
                  </a:lnTo>
                  <a:lnTo>
                    <a:pt x="550863" y="1018258"/>
                  </a:lnTo>
                  <a:lnTo>
                    <a:pt x="473473" y="1037697"/>
                  </a:lnTo>
                  <a:lnTo>
                    <a:pt x="396082" y="1050789"/>
                  </a:lnTo>
                  <a:lnTo>
                    <a:pt x="317104" y="1056740"/>
                  </a:lnTo>
                  <a:lnTo>
                    <a:pt x="277813" y="1057533"/>
                  </a:lnTo>
                  <a:lnTo>
                    <a:pt x="242491" y="1056740"/>
                  </a:lnTo>
                  <a:lnTo>
                    <a:pt x="173039" y="1052376"/>
                  </a:lnTo>
                  <a:lnTo>
                    <a:pt x="103585" y="1042061"/>
                  </a:lnTo>
                  <a:lnTo>
                    <a:pt x="35323" y="1026986"/>
                  </a:lnTo>
                  <a:lnTo>
                    <a:pt x="2531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31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lnTo>
                    <a:pt x="34131" y="709733"/>
                  </a:lnTo>
                  <a:lnTo>
                    <a:pt x="50800" y="655382"/>
                  </a:lnTo>
                  <a:lnTo>
                    <a:pt x="70644" y="601825"/>
                  </a:lnTo>
                  <a:lnTo>
                    <a:pt x="94059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7" y="354272"/>
                  </a:lnTo>
                  <a:lnTo>
                    <a:pt x="256382" y="309839"/>
                  </a:lnTo>
                  <a:lnTo>
                    <a:pt x="298053" y="266993"/>
                  </a:lnTo>
                  <a:lnTo>
                    <a:pt x="343297" y="226924"/>
                  </a:lnTo>
                  <a:close/>
                </a:path>
              </a:pathLst>
            </a:custGeom>
            <a:solidFill>
              <a:srgbClr val="ED710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29" name="Freeform 80"/>
            <p:cNvSpPr/>
            <p:nvPr/>
          </p:nvSpPr>
          <p:spPr>
            <a:xfrm rot="-8506207">
              <a:off x="5679270" y="3643425"/>
              <a:ext cx="1353299" cy="111132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430" name="Rectangle 100"/>
            <p:cNvSpPr/>
            <p:nvPr/>
          </p:nvSpPr>
          <p:spPr>
            <a:xfrm>
              <a:off x="5497241" y="3729950"/>
              <a:ext cx="1783743" cy="628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KINERJA </a:t>
              </a:r>
              <a:endParaRPr lang="id-ID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PENGELOLAAN LH</a:t>
              </a:r>
              <a:endParaRPr lang="en-US" altLang="x-non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431" name="Rectangle 69"/>
          <p:cNvSpPr/>
          <p:nvPr/>
        </p:nvSpPr>
        <p:spPr>
          <a:xfrm>
            <a:off x="3878263" y="4224338"/>
            <a:ext cx="1566862" cy="52070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/>
            <a:endParaRPr lang="en-US" altLang="x-non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3606800" y="1138238"/>
            <a:ext cx="2082800" cy="1543050"/>
            <a:chOff x="3481387" y="1797338"/>
            <a:chExt cx="1771091" cy="1368379"/>
          </a:xfrm>
        </p:grpSpPr>
        <p:sp>
          <p:nvSpPr>
            <p:cNvPr id="17433" name="Freeform 83"/>
            <p:cNvSpPr/>
            <p:nvPr/>
          </p:nvSpPr>
          <p:spPr>
            <a:xfrm rot="-3098479">
              <a:off x="3678819" y="1899333"/>
              <a:ext cx="1355401" cy="1151363"/>
            </a:xfrm>
            <a:custGeom>
              <a:avLst/>
              <a:gdLst/>
              <a:ahLst/>
              <a:cxnLst>
                <a:cxn ang="0">
                  <a:pos x="2278350" y="120618"/>
                </a:cxn>
                <a:cxn ang="0">
                  <a:pos x="2277621" y="224198"/>
                </a:cxn>
                <a:cxn ang="0">
                  <a:pos x="2258709" y="429199"/>
                </a:cxn>
                <a:cxn ang="0">
                  <a:pos x="2215790" y="630606"/>
                </a:cxn>
                <a:cxn ang="0">
                  <a:pos x="2148865" y="826256"/>
                </a:cxn>
                <a:cxn ang="0">
                  <a:pos x="2057936" y="1013994"/>
                </a:cxn>
                <a:cxn ang="0">
                  <a:pos x="1945183" y="1190944"/>
                </a:cxn>
                <a:cxn ang="0">
                  <a:pos x="1808423" y="1355662"/>
                </a:cxn>
                <a:cxn ang="0">
                  <a:pos x="1649112" y="1505999"/>
                </a:cxn>
                <a:cxn ang="0">
                  <a:pos x="1544360" y="1587279"/>
                </a:cxn>
                <a:cxn ang="0">
                  <a:pos x="1284664" y="1741211"/>
                </a:cxn>
                <a:cxn ang="0">
                  <a:pos x="1009692" y="1846230"/>
                </a:cxn>
                <a:cxn ang="0">
                  <a:pos x="725990" y="1905211"/>
                </a:cxn>
                <a:cxn ang="0">
                  <a:pos x="509211" y="1917442"/>
                </a:cxn>
                <a:cxn ang="0">
                  <a:pos x="317164" y="1908089"/>
                </a:cxn>
                <a:cxn ang="0">
                  <a:pos x="64742" y="1862053"/>
                </a:cxn>
                <a:cxn ang="0">
                  <a:pos x="2183" y="1847893"/>
                </a:cxn>
                <a:cxn ang="0">
                  <a:pos x="220" y="1765576"/>
                </a:cxn>
                <a:cxn ang="0">
                  <a:pos x="7274" y="1590381"/>
                </a:cxn>
                <a:cxn ang="0">
                  <a:pos x="38555" y="1387538"/>
                </a:cxn>
                <a:cxn ang="0">
                  <a:pos x="93111" y="1188291"/>
                </a:cxn>
                <a:cxn ang="0">
                  <a:pos x="172402" y="996955"/>
                </a:cxn>
                <a:cxn ang="0">
                  <a:pos x="274244" y="813534"/>
                </a:cxn>
                <a:cxn ang="0">
                  <a:pos x="398637" y="642339"/>
                </a:cxn>
                <a:cxn ang="0">
                  <a:pos x="546308" y="484092"/>
                </a:cxn>
                <a:cxn ang="0">
                  <a:pos x="672881" y="376913"/>
                </a:cxn>
                <a:cxn ang="0">
                  <a:pos x="861292" y="247442"/>
                </a:cxn>
                <a:cxn ang="0">
                  <a:pos x="1128991" y="117967"/>
                </a:cxn>
                <a:cxn ang="0">
                  <a:pos x="1410512" y="35965"/>
                </a:cxn>
                <a:cxn ang="0">
                  <a:pos x="1697125" y="1439"/>
                </a:cxn>
                <a:cxn ang="0">
                  <a:pos x="1833882" y="1438"/>
                </a:cxn>
                <a:cxn ang="0">
                  <a:pos x="2088487" y="28054"/>
                </a:cxn>
                <a:cxn ang="0">
                  <a:pos x="2273710" y="71468"/>
                </a:cxn>
              </a:cxnLst>
              <a:pathLst>
                <a:path w="1243013" h="1057533">
                  <a:moveTo>
                    <a:pt x="1241823" y="38358"/>
                  </a:moveTo>
                  <a:lnTo>
                    <a:pt x="1243013" y="66525"/>
                  </a:lnTo>
                  <a:lnTo>
                    <a:pt x="1242894" y="83759"/>
                  </a:lnTo>
                  <a:lnTo>
                    <a:pt x="1242616" y="123653"/>
                  </a:lnTo>
                  <a:lnTo>
                    <a:pt x="1239044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2" y="347800"/>
                  </a:lnTo>
                  <a:lnTo>
                    <a:pt x="1192213" y="402150"/>
                  </a:lnTo>
                  <a:lnTo>
                    <a:pt x="1172369" y="455708"/>
                  </a:lnTo>
                  <a:lnTo>
                    <a:pt x="1148954" y="507678"/>
                  </a:lnTo>
                  <a:lnTo>
                    <a:pt x="1122760" y="559252"/>
                  </a:lnTo>
                  <a:lnTo>
                    <a:pt x="1093391" y="608842"/>
                  </a:lnTo>
                  <a:lnTo>
                    <a:pt x="1061245" y="656845"/>
                  </a:lnTo>
                  <a:lnTo>
                    <a:pt x="1025526" y="703262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6" y="830609"/>
                  </a:lnTo>
                  <a:lnTo>
                    <a:pt x="875904" y="849651"/>
                  </a:lnTo>
                  <a:lnTo>
                    <a:pt x="842566" y="875438"/>
                  </a:lnTo>
                  <a:lnTo>
                    <a:pt x="773113" y="921061"/>
                  </a:lnTo>
                  <a:lnTo>
                    <a:pt x="700882" y="960336"/>
                  </a:lnTo>
                  <a:lnTo>
                    <a:pt x="627063" y="992470"/>
                  </a:lnTo>
                  <a:lnTo>
                    <a:pt x="550863" y="1018258"/>
                  </a:lnTo>
                  <a:lnTo>
                    <a:pt x="473472" y="1037697"/>
                  </a:lnTo>
                  <a:lnTo>
                    <a:pt x="396082" y="1050788"/>
                  </a:lnTo>
                  <a:lnTo>
                    <a:pt x="317103" y="1056739"/>
                  </a:lnTo>
                  <a:lnTo>
                    <a:pt x="277813" y="1057533"/>
                  </a:lnTo>
                  <a:lnTo>
                    <a:pt x="242491" y="1056739"/>
                  </a:lnTo>
                  <a:lnTo>
                    <a:pt x="173038" y="1052375"/>
                  </a:lnTo>
                  <a:lnTo>
                    <a:pt x="103585" y="1042061"/>
                  </a:lnTo>
                  <a:lnTo>
                    <a:pt x="35322" y="1026985"/>
                  </a:lnTo>
                  <a:lnTo>
                    <a:pt x="2532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75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lnTo>
                    <a:pt x="34131" y="709733"/>
                  </a:lnTo>
                  <a:lnTo>
                    <a:pt x="50800" y="655383"/>
                  </a:lnTo>
                  <a:lnTo>
                    <a:pt x="70644" y="601825"/>
                  </a:lnTo>
                  <a:lnTo>
                    <a:pt x="94059" y="549854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7" y="354271"/>
                  </a:lnTo>
                  <a:lnTo>
                    <a:pt x="256381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09" y="207881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1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lnTo>
                    <a:pt x="965201" y="0"/>
                  </a:lnTo>
                  <a:lnTo>
                    <a:pt x="1000522" y="793"/>
                  </a:lnTo>
                  <a:lnTo>
                    <a:pt x="1069975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close/>
                </a:path>
              </a:pathLst>
            </a:custGeom>
            <a:solidFill>
              <a:srgbClr val="AECA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7434" name="Group 11"/>
            <p:cNvGrpSpPr/>
            <p:nvPr/>
          </p:nvGrpSpPr>
          <p:grpSpPr>
            <a:xfrm>
              <a:off x="3481387" y="1810316"/>
              <a:ext cx="1771091" cy="1355401"/>
              <a:chOff x="3481387" y="1810316"/>
              <a:chExt cx="1771091" cy="1355401"/>
            </a:xfrm>
          </p:grpSpPr>
          <p:sp>
            <p:nvSpPr>
              <p:cNvPr id="17435" name="Freeform 80"/>
              <p:cNvSpPr/>
              <p:nvPr/>
            </p:nvSpPr>
            <p:spPr>
              <a:xfrm rot="7701521">
                <a:off x="3695193" y="1933192"/>
                <a:ext cx="1355401" cy="1109601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3132" h="2569">
                    <a:moveTo>
                      <a:pt x="3" y="2569"/>
                    </a:moveTo>
                    <a:lnTo>
                      <a:pt x="3" y="2569"/>
                    </a:lnTo>
                    <a:lnTo>
                      <a:pt x="0" y="2498"/>
                    </a:lnTo>
                    <a:lnTo>
                      <a:pt x="1" y="2354"/>
                    </a:lnTo>
                    <a:lnTo>
                      <a:pt x="10" y="2211"/>
                    </a:lnTo>
                    <a:lnTo>
                      <a:pt x="27" y="2069"/>
                    </a:lnTo>
                    <a:lnTo>
                      <a:pt x="53" y="1929"/>
                    </a:lnTo>
                    <a:lnTo>
                      <a:pt x="86" y="1789"/>
                    </a:lnTo>
                    <a:lnTo>
                      <a:pt x="128" y="1652"/>
                    </a:lnTo>
                    <a:lnTo>
                      <a:pt x="178" y="1517"/>
                    </a:lnTo>
                    <a:lnTo>
                      <a:pt x="237" y="1386"/>
                    </a:lnTo>
                    <a:lnTo>
                      <a:pt x="303" y="1256"/>
                    </a:lnTo>
                    <a:lnTo>
                      <a:pt x="377" y="1131"/>
                    </a:lnTo>
                    <a:lnTo>
                      <a:pt x="458" y="1010"/>
                    </a:lnTo>
                    <a:lnTo>
                      <a:pt x="548" y="893"/>
                    </a:lnTo>
                    <a:lnTo>
                      <a:pt x="646" y="781"/>
                    </a:lnTo>
                    <a:lnTo>
                      <a:pt x="751" y="673"/>
                    </a:lnTo>
                    <a:lnTo>
                      <a:pt x="865" y="572"/>
                    </a:lnTo>
                    <a:lnTo>
                      <a:pt x="925" y="524"/>
                    </a:lnTo>
                    <a:lnTo>
                      <a:pt x="1009" y="459"/>
                    </a:lnTo>
                    <a:lnTo>
                      <a:pt x="1184" y="344"/>
                    </a:lnTo>
                    <a:lnTo>
                      <a:pt x="1366" y="245"/>
                    </a:lnTo>
                    <a:lnTo>
                      <a:pt x="1552" y="164"/>
                    </a:lnTo>
                    <a:lnTo>
                      <a:pt x="1744" y="99"/>
                    </a:lnTo>
                    <a:lnTo>
                      <a:pt x="1939" y="50"/>
                    </a:lnTo>
                    <a:lnTo>
                      <a:pt x="2134" y="17"/>
                    </a:lnTo>
                    <a:lnTo>
                      <a:pt x="2333" y="2"/>
                    </a:lnTo>
                    <a:lnTo>
                      <a:pt x="2432" y="0"/>
                    </a:lnTo>
                    <a:lnTo>
                      <a:pt x="2521" y="2"/>
                    </a:lnTo>
                    <a:lnTo>
                      <a:pt x="2696" y="13"/>
                    </a:lnTo>
                    <a:lnTo>
                      <a:pt x="2871" y="39"/>
                    </a:lnTo>
                    <a:lnTo>
                      <a:pt x="3043" y="77"/>
                    </a:lnTo>
                    <a:lnTo>
                      <a:pt x="3128" y="100"/>
                    </a:lnTo>
                    <a:lnTo>
                      <a:pt x="3131" y="165"/>
                    </a:lnTo>
                    <a:lnTo>
                      <a:pt x="3132" y="231"/>
                    </a:lnTo>
                    <a:lnTo>
                      <a:pt x="3131" y="165"/>
                    </a:lnTo>
                    <a:lnTo>
                      <a:pt x="3128" y="100"/>
                    </a:lnTo>
                    <a:lnTo>
                      <a:pt x="3" y="2569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36" name="Rectangle 73"/>
              <p:cNvSpPr/>
              <p:nvPr/>
            </p:nvSpPr>
            <p:spPr>
              <a:xfrm>
                <a:off x="3481387" y="2251584"/>
                <a:ext cx="1771091" cy="546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id-ID" altLang="en-US" sz="2000" b="1" dirty="0">
                    <a:latin typeface="Calibri" panose="020F0502020204030204" pitchFamily="34" charset="0"/>
                  </a:rPr>
                  <a:t>TTE</a:t>
                </a:r>
                <a:endParaRPr lang="id-ID" altLang="en-US" sz="2000" b="1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id-ID" altLang="en-US" sz="1400" b="1" dirty="0">
                    <a:latin typeface="Calibri" panose="020F0502020204030204" pitchFamily="34" charset="0"/>
                  </a:rPr>
                  <a:t>(Tanda Terima Elektronik)</a:t>
                </a:r>
                <a:endParaRPr lang="en-US" altLang="x-none" sz="1400" b="1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17"/>
          <p:cNvGrpSpPr/>
          <p:nvPr/>
        </p:nvGrpSpPr>
        <p:grpSpPr>
          <a:xfrm>
            <a:off x="1417638" y="3200400"/>
            <a:ext cx="1606550" cy="1298575"/>
            <a:chOff x="1667434" y="3606083"/>
            <a:chExt cx="1366329" cy="1153151"/>
          </a:xfrm>
        </p:grpSpPr>
        <p:grpSp>
          <p:nvGrpSpPr>
            <p:cNvPr id="17438" name="Group 3"/>
            <p:cNvGrpSpPr/>
            <p:nvPr/>
          </p:nvGrpSpPr>
          <p:grpSpPr>
            <a:xfrm>
              <a:off x="1667434" y="3606083"/>
              <a:ext cx="1366329" cy="1153151"/>
              <a:chOff x="1667434" y="3606083"/>
              <a:chExt cx="1366329" cy="1153151"/>
            </a:xfrm>
          </p:grpSpPr>
          <p:sp>
            <p:nvSpPr>
              <p:cNvPr id="17439" name="Freeform 89"/>
              <p:cNvSpPr/>
              <p:nvPr/>
            </p:nvSpPr>
            <p:spPr>
              <a:xfrm rot="8506207" flipH="1">
                <a:off x="1667434" y="3606083"/>
                <a:ext cx="1353409" cy="1153151"/>
              </a:xfrm>
              <a:custGeom>
                <a:avLst/>
                <a:gdLst/>
                <a:ahLst/>
                <a:cxnLst>
                  <a:cxn ang="0">
                    <a:pos x="1631426" y="1522446"/>
                  </a:cxn>
                  <a:cxn ang="0">
                    <a:pos x="1789028" y="1370470"/>
                  </a:cxn>
                  <a:cxn ang="0">
                    <a:pos x="1924318" y="1203949"/>
                  </a:cxn>
                  <a:cxn ang="0">
                    <a:pos x="2035863" y="1025066"/>
                  </a:cxn>
                  <a:cxn ang="0">
                    <a:pos x="2125818" y="835280"/>
                  </a:cxn>
                  <a:cxn ang="0">
                    <a:pos x="2192025" y="637492"/>
                  </a:cxn>
                  <a:cxn ang="0">
                    <a:pos x="2234483" y="433885"/>
                  </a:cxn>
                  <a:cxn ang="0">
                    <a:pos x="2253195" y="226646"/>
                  </a:cxn>
                  <a:cxn ang="0">
                    <a:pos x="2253915" y="121936"/>
                  </a:cxn>
                  <a:cxn ang="0">
                    <a:pos x="2249322" y="72250"/>
                  </a:cxn>
                  <a:cxn ang="0">
                    <a:pos x="2066086" y="28360"/>
                  </a:cxn>
                  <a:cxn ang="0">
                    <a:pos x="1814213" y="1452"/>
                  </a:cxn>
                  <a:cxn ang="0">
                    <a:pos x="1678921" y="1452"/>
                  </a:cxn>
                  <a:cxn ang="0">
                    <a:pos x="1395384" y="36357"/>
                  </a:cxn>
                  <a:cxn ang="0">
                    <a:pos x="1116882" y="119257"/>
                  </a:cxn>
                  <a:cxn ang="0">
                    <a:pos x="852053" y="250142"/>
                  </a:cxn>
                  <a:cxn ang="0">
                    <a:pos x="665666" y="381032"/>
                  </a:cxn>
                  <a:cxn ang="0">
                    <a:pos x="540448" y="489378"/>
                  </a:cxn>
                  <a:cxn ang="0">
                    <a:pos x="394361" y="649355"/>
                  </a:cxn>
                  <a:cxn ang="0">
                    <a:pos x="271305" y="822419"/>
                  </a:cxn>
                  <a:cxn ang="0">
                    <a:pos x="170556" y="1007845"/>
                  </a:cxn>
                  <a:cxn ang="0">
                    <a:pos x="92115" y="1201268"/>
                  </a:cxn>
                  <a:cxn ang="0">
                    <a:pos x="38140" y="1402692"/>
                  </a:cxn>
                  <a:cxn ang="0">
                    <a:pos x="7195" y="1607751"/>
                  </a:cxn>
                  <a:cxn ang="0">
                    <a:pos x="219" y="1784824"/>
                  </a:cxn>
                  <a:cxn ang="0">
                    <a:pos x="2159" y="1868077"/>
                  </a:cxn>
                  <a:cxn ang="0">
                    <a:pos x="64050" y="1882391"/>
                  </a:cxn>
                  <a:cxn ang="0">
                    <a:pos x="313763" y="1928929"/>
                  </a:cxn>
                  <a:cxn ang="0">
                    <a:pos x="503750" y="1938382"/>
                  </a:cxn>
                  <a:cxn ang="0">
                    <a:pos x="718200" y="1926019"/>
                  </a:cxn>
                  <a:cxn ang="0">
                    <a:pos x="998863" y="1866394"/>
                  </a:cxn>
                  <a:cxn ang="0">
                    <a:pos x="1270887" y="1760228"/>
                  </a:cxn>
                  <a:cxn ang="0">
                    <a:pos x="1527798" y="1604615"/>
                  </a:cxn>
                </a:cxnLst>
                <a:pathLst>
                  <a:path w="1243114" h="1057533">
                    <a:moveTo>
                      <a:pt x="875975" y="849651"/>
                    </a:moveTo>
                    <a:lnTo>
                      <a:pt x="899789" y="830609"/>
                    </a:lnTo>
                    <a:lnTo>
                      <a:pt x="945037" y="790540"/>
                    </a:lnTo>
                    <a:lnTo>
                      <a:pt x="986712" y="747694"/>
                    </a:lnTo>
                    <a:lnTo>
                      <a:pt x="1025609" y="703262"/>
                    </a:lnTo>
                    <a:lnTo>
                      <a:pt x="1061330" y="656845"/>
                    </a:lnTo>
                    <a:lnTo>
                      <a:pt x="1093480" y="608842"/>
                    </a:lnTo>
                    <a:lnTo>
                      <a:pt x="1122851" y="559252"/>
                    </a:lnTo>
                    <a:lnTo>
                      <a:pt x="1149047" y="507679"/>
                    </a:lnTo>
                    <a:lnTo>
                      <a:pt x="1172464" y="455708"/>
                    </a:lnTo>
                    <a:lnTo>
                      <a:pt x="1192310" y="402151"/>
                    </a:lnTo>
                    <a:lnTo>
                      <a:pt x="1208980" y="347800"/>
                    </a:lnTo>
                    <a:lnTo>
                      <a:pt x="1222078" y="292259"/>
                    </a:lnTo>
                    <a:lnTo>
                      <a:pt x="1232397" y="236718"/>
                    </a:lnTo>
                    <a:lnTo>
                      <a:pt x="1239145" y="180384"/>
                    </a:lnTo>
                    <a:lnTo>
                      <a:pt x="1242717" y="123653"/>
                    </a:lnTo>
                    <a:lnTo>
                      <a:pt x="1242994" y="83778"/>
                    </a:lnTo>
                    <a:lnTo>
                      <a:pt x="1243114" y="66525"/>
                    </a:lnTo>
                    <a:lnTo>
                      <a:pt x="1241923" y="38358"/>
                    </a:lnTo>
                    <a:lnTo>
                      <a:pt x="1240582" y="39417"/>
                    </a:lnTo>
                    <a:lnTo>
                      <a:pt x="1207788" y="30547"/>
                    </a:lnTo>
                    <a:lnTo>
                      <a:pt x="1139520" y="15472"/>
                    </a:lnTo>
                    <a:lnTo>
                      <a:pt x="1070062" y="5157"/>
                    </a:lnTo>
                    <a:lnTo>
                      <a:pt x="1000603" y="793"/>
                    </a:lnTo>
                    <a:lnTo>
                      <a:pt x="965278" y="0"/>
                    </a:lnTo>
                    <a:lnTo>
                      <a:pt x="925984" y="793"/>
                    </a:lnTo>
                    <a:lnTo>
                      <a:pt x="847000" y="6744"/>
                    </a:lnTo>
                    <a:lnTo>
                      <a:pt x="769603" y="19836"/>
                    </a:lnTo>
                    <a:lnTo>
                      <a:pt x="692206" y="39275"/>
                    </a:lnTo>
                    <a:lnTo>
                      <a:pt x="616000" y="65062"/>
                    </a:lnTo>
                    <a:lnTo>
                      <a:pt x="542175" y="97197"/>
                    </a:lnTo>
                    <a:lnTo>
                      <a:pt x="469938" y="136472"/>
                    </a:lnTo>
                    <a:lnTo>
                      <a:pt x="400479" y="182095"/>
                    </a:lnTo>
                    <a:lnTo>
                      <a:pt x="367139" y="207882"/>
                    </a:lnTo>
                    <a:lnTo>
                      <a:pt x="343325" y="226924"/>
                    </a:lnTo>
                    <a:lnTo>
                      <a:pt x="298077" y="266993"/>
                    </a:lnTo>
                    <a:lnTo>
                      <a:pt x="256402" y="309839"/>
                    </a:lnTo>
                    <a:lnTo>
                      <a:pt x="217505" y="354271"/>
                    </a:lnTo>
                    <a:lnTo>
                      <a:pt x="181784" y="400688"/>
                    </a:lnTo>
                    <a:lnTo>
                      <a:pt x="149634" y="448691"/>
                    </a:lnTo>
                    <a:lnTo>
                      <a:pt x="120263" y="498281"/>
                    </a:lnTo>
                    <a:lnTo>
                      <a:pt x="94067" y="549855"/>
                    </a:lnTo>
                    <a:lnTo>
                      <a:pt x="70650" y="601825"/>
                    </a:lnTo>
                    <a:lnTo>
                      <a:pt x="50804" y="655382"/>
                    </a:lnTo>
                    <a:lnTo>
                      <a:pt x="34134" y="709733"/>
                    </a:lnTo>
                    <a:lnTo>
                      <a:pt x="21036" y="765274"/>
                    </a:lnTo>
                    <a:lnTo>
                      <a:pt x="10717" y="820815"/>
                    </a:lnTo>
                    <a:lnTo>
                      <a:pt x="3969" y="877149"/>
                    </a:lnTo>
                    <a:lnTo>
                      <a:pt x="397" y="933880"/>
                    </a:lnTo>
                    <a:lnTo>
                      <a:pt x="120" y="973755"/>
                    </a:lnTo>
                    <a:lnTo>
                      <a:pt x="0" y="991008"/>
                    </a:lnTo>
                    <a:lnTo>
                      <a:pt x="1191" y="1019175"/>
                    </a:lnTo>
                    <a:lnTo>
                      <a:pt x="2532" y="1018116"/>
                    </a:lnTo>
                    <a:lnTo>
                      <a:pt x="35326" y="1026986"/>
                    </a:lnTo>
                    <a:lnTo>
                      <a:pt x="103594" y="1042061"/>
                    </a:lnTo>
                    <a:lnTo>
                      <a:pt x="173052" y="1052376"/>
                    </a:lnTo>
                    <a:lnTo>
                      <a:pt x="242511" y="1056740"/>
                    </a:lnTo>
                    <a:lnTo>
                      <a:pt x="277836" y="1057533"/>
                    </a:lnTo>
                    <a:lnTo>
                      <a:pt x="317130" y="1056740"/>
                    </a:lnTo>
                    <a:lnTo>
                      <a:pt x="396114" y="1050789"/>
                    </a:lnTo>
                    <a:lnTo>
                      <a:pt x="473511" y="1037697"/>
                    </a:lnTo>
                    <a:lnTo>
                      <a:pt x="550908" y="1018258"/>
                    </a:lnTo>
                    <a:lnTo>
                      <a:pt x="627114" y="992471"/>
                    </a:lnTo>
                    <a:lnTo>
                      <a:pt x="700939" y="960337"/>
                    </a:lnTo>
                    <a:lnTo>
                      <a:pt x="773176" y="921061"/>
                    </a:lnTo>
                    <a:lnTo>
                      <a:pt x="842635" y="875438"/>
                    </a:lnTo>
                    <a:close/>
                  </a:path>
                </a:pathLst>
              </a:custGeom>
              <a:solidFill>
                <a:srgbClr val="ED7101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40" name="Freeform 80"/>
              <p:cNvSpPr/>
              <p:nvPr/>
            </p:nvSpPr>
            <p:spPr>
              <a:xfrm rot="8506207" flipH="1">
                <a:off x="1680355" y="3643425"/>
                <a:ext cx="1353408" cy="1111324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3132" h="2569">
                    <a:moveTo>
                      <a:pt x="3" y="2569"/>
                    </a:moveTo>
                    <a:lnTo>
                      <a:pt x="3" y="2569"/>
                    </a:lnTo>
                    <a:lnTo>
                      <a:pt x="0" y="2498"/>
                    </a:lnTo>
                    <a:lnTo>
                      <a:pt x="1" y="2354"/>
                    </a:lnTo>
                    <a:lnTo>
                      <a:pt x="10" y="2211"/>
                    </a:lnTo>
                    <a:lnTo>
                      <a:pt x="27" y="2069"/>
                    </a:lnTo>
                    <a:lnTo>
                      <a:pt x="53" y="1929"/>
                    </a:lnTo>
                    <a:lnTo>
                      <a:pt x="86" y="1789"/>
                    </a:lnTo>
                    <a:lnTo>
                      <a:pt x="128" y="1652"/>
                    </a:lnTo>
                    <a:lnTo>
                      <a:pt x="178" y="1517"/>
                    </a:lnTo>
                    <a:lnTo>
                      <a:pt x="237" y="1386"/>
                    </a:lnTo>
                    <a:lnTo>
                      <a:pt x="303" y="1256"/>
                    </a:lnTo>
                    <a:lnTo>
                      <a:pt x="377" y="1131"/>
                    </a:lnTo>
                    <a:lnTo>
                      <a:pt x="458" y="1010"/>
                    </a:lnTo>
                    <a:lnTo>
                      <a:pt x="548" y="893"/>
                    </a:lnTo>
                    <a:lnTo>
                      <a:pt x="646" y="781"/>
                    </a:lnTo>
                    <a:lnTo>
                      <a:pt x="751" y="673"/>
                    </a:lnTo>
                    <a:lnTo>
                      <a:pt x="865" y="572"/>
                    </a:lnTo>
                    <a:lnTo>
                      <a:pt x="925" y="524"/>
                    </a:lnTo>
                    <a:lnTo>
                      <a:pt x="1009" y="459"/>
                    </a:lnTo>
                    <a:lnTo>
                      <a:pt x="1184" y="344"/>
                    </a:lnTo>
                    <a:lnTo>
                      <a:pt x="1366" y="245"/>
                    </a:lnTo>
                    <a:lnTo>
                      <a:pt x="1552" y="164"/>
                    </a:lnTo>
                    <a:lnTo>
                      <a:pt x="1744" y="99"/>
                    </a:lnTo>
                    <a:lnTo>
                      <a:pt x="1939" y="50"/>
                    </a:lnTo>
                    <a:lnTo>
                      <a:pt x="2134" y="17"/>
                    </a:lnTo>
                    <a:lnTo>
                      <a:pt x="2333" y="2"/>
                    </a:lnTo>
                    <a:lnTo>
                      <a:pt x="2432" y="0"/>
                    </a:lnTo>
                    <a:lnTo>
                      <a:pt x="2521" y="2"/>
                    </a:lnTo>
                    <a:lnTo>
                      <a:pt x="2696" y="13"/>
                    </a:lnTo>
                    <a:lnTo>
                      <a:pt x="2871" y="39"/>
                    </a:lnTo>
                    <a:lnTo>
                      <a:pt x="3043" y="77"/>
                    </a:lnTo>
                    <a:lnTo>
                      <a:pt x="3128" y="100"/>
                    </a:lnTo>
                    <a:lnTo>
                      <a:pt x="3131" y="165"/>
                    </a:lnTo>
                    <a:lnTo>
                      <a:pt x="3132" y="231"/>
                    </a:lnTo>
                    <a:lnTo>
                      <a:pt x="3131" y="165"/>
                    </a:lnTo>
                    <a:lnTo>
                      <a:pt x="3128" y="100"/>
                    </a:lnTo>
                    <a:lnTo>
                      <a:pt x="3" y="2569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7441" name="Rectangle 75"/>
            <p:cNvSpPr/>
            <p:nvPr/>
          </p:nvSpPr>
          <p:spPr>
            <a:xfrm>
              <a:off x="1888688" y="3978479"/>
              <a:ext cx="86305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id-ID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LOGIN</a:t>
              </a:r>
              <a:endParaRPr lang="en-US" altLang="x-non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3322638" y="3311525"/>
            <a:ext cx="2392362" cy="3546475"/>
            <a:chOff x="3321897" y="3311453"/>
            <a:chExt cx="2393543" cy="3546548"/>
          </a:xfrm>
        </p:grpSpPr>
        <p:sp>
          <p:nvSpPr>
            <p:cNvPr id="39" name="Freeform 38"/>
            <p:cNvSpPr/>
            <p:nvPr/>
          </p:nvSpPr>
          <p:spPr bwMode="auto">
            <a:xfrm>
              <a:off x="3321897" y="3311453"/>
              <a:ext cx="2393543" cy="3546548"/>
            </a:xfrm>
            <a:custGeom>
              <a:avLst/>
              <a:gdLst>
                <a:gd name="connsiteX0" fmla="*/ 653346 w 1423291"/>
                <a:gd name="connsiteY0" fmla="*/ 926 h 3023765"/>
                <a:gd name="connsiteX1" fmla="*/ 683584 w 1423291"/>
                <a:gd name="connsiteY1" fmla="*/ 9666 h 3023765"/>
                <a:gd name="connsiteX2" fmla="*/ 945657 w 1423291"/>
                <a:gd name="connsiteY2" fmla="*/ 798336 h 3023765"/>
                <a:gd name="connsiteX3" fmla="*/ 1255777 w 1423291"/>
                <a:gd name="connsiteY3" fmla="*/ 513308 h 3023765"/>
                <a:gd name="connsiteX4" fmla="*/ 1421757 w 1423291"/>
                <a:gd name="connsiteY4" fmla="*/ 469032 h 3023765"/>
                <a:gd name="connsiteX5" fmla="*/ 1089797 w 1423291"/>
                <a:gd name="connsiteY5" fmla="*/ 1451410 h 3023765"/>
                <a:gd name="connsiteX6" fmla="*/ 1115305 w 1423291"/>
                <a:gd name="connsiteY6" fmla="*/ 2944490 h 3023765"/>
                <a:gd name="connsiteX7" fmla="*/ 1126210 w 1423291"/>
                <a:gd name="connsiteY7" fmla="*/ 3023765 h 3023765"/>
                <a:gd name="connsiteX8" fmla="*/ 566894 w 1423291"/>
                <a:gd name="connsiteY8" fmla="*/ 3023765 h 3023765"/>
                <a:gd name="connsiteX9" fmla="*/ 567862 w 1423291"/>
                <a:gd name="connsiteY9" fmla="*/ 3011717 h 3023765"/>
                <a:gd name="connsiteX10" fmla="*/ 622433 w 1423291"/>
                <a:gd name="connsiteY10" fmla="*/ 1789017 h 3023765"/>
                <a:gd name="connsiteX11" fmla="*/ 146333 w 1423291"/>
                <a:gd name="connsiteY11" fmla="*/ 1069528 h 3023765"/>
                <a:gd name="connsiteX12" fmla="*/ 56792 w 1423291"/>
                <a:gd name="connsiteY12" fmla="*/ 817707 h 3023765"/>
                <a:gd name="connsiteX13" fmla="*/ 353808 w 1423291"/>
                <a:gd name="connsiteY13" fmla="*/ 1014183 h 3023765"/>
                <a:gd name="connsiteX14" fmla="*/ 41504 w 1423291"/>
                <a:gd name="connsiteY14" fmla="*/ 560351 h 3023765"/>
                <a:gd name="connsiteX15" fmla="*/ 48056 w 1423291"/>
                <a:gd name="connsiteY15" fmla="*/ 355574 h 3023765"/>
                <a:gd name="connsiteX16" fmla="*/ 432430 w 1423291"/>
                <a:gd name="connsiteY16" fmla="*/ 801103 h 3023765"/>
                <a:gd name="connsiteX17" fmla="*/ 200932 w 1423291"/>
                <a:gd name="connsiteY17" fmla="*/ 136960 h 3023765"/>
                <a:gd name="connsiteX18" fmla="*/ 395303 w 1423291"/>
                <a:gd name="connsiteY18" fmla="*/ 325134 h 3023765"/>
                <a:gd name="connsiteX19" fmla="*/ 657376 w 1423291"/>
                <a:gd name="connsiteY19" fmla="*/ 532679 h 3023765"/>
                <a:gd name="connsiteX20" fmla="*/ 653346 w 1423291"/>
                <a:gd name="connsiteY20" fmla="*/ 926 h 302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291" h="3023765">
                  <a:moveTo>
                    <a:pt x="653346" y="926"/>
                  </a:moveTo>
                  <a:cubicBezTo>
                    <a:pt x="661574" y="-1619"/>
                    <a:pt x="671572" y="1018"/>
                    <a:pt x="683584" y="9666"/>
                  </a:cubicBezTo>
                  <a:cubicBezTo>
                    <a:pt x="779677" y="76080"/>
                    <a:pt x="814620" y="762362"/>
                    <a:pt x="945657" y="798336"/>
                  </a:cubicBezTo>
                  <a:cubicBezTo>
                    <a:pt x="1078878" y="834310"/>
                    <a:pt x="1220834" y="612929"/>
                    <a:pt x="1255777" y="513308"/>
                  </a:cubicBezTo>
                  <a:cubicBezTo>
                    <a:pt x="1290720" y="410919"/>
                    <a:pt x="1402101" y="358341"/>
                    <a:pt x="1421757" y="469032"/>
                  </a:cubicBezTo>
                  <a:cubicBezTo>
                    <a:pt x="1443596" y="579722"/>
                    <a:pt x="1227386" y="729154"/>
                    <a:pt x="1089797" y="1451410"/>
                  </a:cubicBezTo>
                  <a:cubicBezTo>
                    <a:pt x="1005169" y="1901091"/>
                    <a:pt x="1061304" y="2533454"/>
                    <a:pt x="1115305" y="2944490"/>
                  </a:cubicBezTo>
                  <a:lnTo>
                    <a:pt x="1126210" y="3023765"/>
                  </a:lnTo>
                  <a:lnTo>
                    <a:pt x="566894" y="3023765"/>
                  </a:lnTo>
                  <a:lnTo>
                    <a:pt x="567862" y="3011717"/>
                  </a:lnTo>
                  <a:cubicBezTo>
                    <a:pt x="585392" y="2790258"/>
                    <a:pt x="631306" y="2164500"/>
                    <a:pt x="622433" y="1789017"/>
                  </a:cubicBezTo>
                  <a:cubicBezTo>
                    <a:pt x="611514" y="1326883"/>
                    <a:pt x="281738" y="1191288"/>
                    <a:pt x="146333" y="1069528"/>
                  </a:cubicBezTo>
                  <a:cubicBezTo>
                    <a:pt x="10929" y="947768"/>
                    <a:pt x="-19646" y="812172"/>
                    <a:pt x="56792" y="817707"/>
                  </a:cubicBezTo>
                  <a:cubicBezTo>
                    <a:pt x="131046" y="823241"/>
                    <a:pt x="338520" y="1058459"/>
                    <a:pt x="353808" y="1014183"/>
                  </a:cubicBezTo>
                  <a:cubicBezTo>
                    <a:pt x="369096" y="972674"/>
                    <a:pt x="120126" y="715318"/>
                    <a:pt x="41504" y="560351"/>
                  </a:cubicBezTo>
                  <a:cubicBezTo>
                    <a:pt x="-39302" y="408152"/>
                    <a:pt x="17481" y="369410"/>
                    <a:pt x="48056" y="355574"/>
                  </a:cubicBezTo>
                  <a:cubicBezTo>
                    <a:pt x="80815" y="341737"/>
                    <a:pt x="414958" y="828776"/>
                    <a:pt x="432430" y="801103"/>
                  </a:cubicBezTo>
                  <a:cubicBezTo>
                    <a:pt x="452086" y="770663"/>
                    <a:pt x="187828" y="184003"/>
                    <a:pt x="200932" y="136960"/>
                  </a:cubicBezTo>
                  <a:cubicBezTo>
                    <a:pt x="211852" y="89916"/>
                    <a:pt x="279554" y="-4171"/>
                    <a:pt x="395303" y="325134"/>
                  </a:cubicBezTo>
                  <a:cubicBezTo>
                    <a:pt x="511052" y="654438"/>
                    <a:pt x="694503" y="806638"/>
                    <a:pt x="657376" y="532679"/>
                  </a:cubicBezTo>
                  <a:cubicBezTo>
                    <a:pt x="624890" y="290543"/>
                    <a:pt x="595748" y="18746"/>
                    <a:pt x="653346" y="9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p>
              <a:pPr fontAlgn="base"/>
              <a:endParaRPr strike="noStrike" noProof="1">
                <a:latin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001239" y="4852495"/>
              <a:ext cx="1411792" cy="1370972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5pPr>
            </a:lstStyle>
            <a:p>
              <a:pPr lvl="0" indent="0" algn="ctr" fontAlgn="base"/>
              <a:endParaRPr lang="en-US" altLang="x-none" strike="noStrike" noProof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257" name="Group 24"/>
            <p:cNvGrpSpPr/>
            <p:nvPr/>
          </p:nvGrpSpPr>
          <p:grpSpPr>
            <a:xfrm>
              <a:off x="4492722" y="3946683"/>
              <a:ext cx="437912" cy="2891758"/>
              <a:chOff x="4492722" y="3946683"/>
              <a:chExt cx="437912" cy="289175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493268" y="3946683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492723" y="4357766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I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492722" y="4802850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500878" y="5260673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500878" y="5729991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518121" y="6192110"/>
                <a:ext cx="412513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600" b="1" i="0" u="none" strike="noStrike" kern="1200" cap="none" spc="0" normalizeH="0" baseline="0" noProof="0" dirty="0">
                    <a:ln w="1905"/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L</a:t>
                </a:r>
                <a:endParaRPr kumimoji="0" lang="en-US" sz="3600" b="1" i="0" u="none" strike="noStrike" kern="1200" cap="none" spc="0" normalizeH="0" baseline="0" noProof="0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9980</Words>
  <Application>WPS Presentation</Application>
  <PresentationFormat/>
  <Paragraphs>876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SimSun</vt:lpstr>
      <vt:lpstr>Wingdings</vt:lpstr>
      <vt:lpstr>Calibri</vt:lpstr>
      <vt:lpstr>Consolas</vt:lpstr>
      <vt:lpstr>Tahoma</vt:lpstr>
      <vt:lpstr>Microsoft YaHei</vt:lpstr>
      <vt:lpstr>Arial Unicode MS</vt:lpstr>
      <vt:lpstr>Symbol</vt:lpstr>
      <vt:lpstr>Calibri</vt:lpstr>
      <vt:lpstr>Office Theme</vt:lpstr>
      <vt:lpstr>Visio.Drawing.11</vt:lpstr>
      <vt:lpstr>Visio.Drawing.11</vt:lpstr>
      <vt:lpstr>SISTEM INFORMASI PELAPORAN ELEKTRONIK  LINGKUNGAN HIDUP (SIMPEL)</vt:lpstr>
      <vt:lpstr>DASAR</vt:lpstr>
      <vt:lpstr>PERBANDINGAN</vt:lpstr>
      <vt:lpstr>PowerPoint 演示文稿</vt:lpstr>
      <vt:lpstr>PowerPoint 演示文稿</vt:lpstr>
      <vt:lpstr>RUANG LINGKUP</vt:lpstr>
      <vt:lpstr>PowerPoint 演示文稿</vt:lpstr>
      <vt:lpstr>PowerPoint 演示文稿</vt:lpstr>
      <vt:lpstr>MEKANISME DAN PROSES PELAPORAN</vt:lpstr>
      <vt:lpstr>Tanda Terima Elektronik</vt:lpstr>
      <vt:lpstr>PENGELOLA SIMPEL</vt:lpstr>
      <vt:lpstr>PENGELOLA SIMPEL</vt:lpstr>
      <vt:lpstr>TATA HUBUNGAN KERJA PENGELOLA SIMPEL</vt:lpstr>
      <vt:lpstr>TAHAPAN PENGEMBANGAN</vt:lpstr>
      <vt:lpstr>PowerPoint 演示文稿</vt:lpstr>
      <vt:lpstr>Registrasi SIMPEL</vt:lpstr>
      <vt:lpstr>SURAT KUASA BELUM SESUAI</vt:lpstr>
      <vt:lpstr>Telusur Tanda Terima Elektronik</vt:lpstr>
      <vt:lpstr>Fitur Lupa Password</vt:lpstr>
      <vt:lpstr>Registrasi Pelaporan Elektronik LH 5040 perusahaan (per 27/10/18)</vt:lpstr>
      <vt:lpstr>Registrasi Pelaporan Elektronik LH ATKRS</vt:lpstr>
      <vt:lpstr>PowerPoint 演示文稿</vt:lpstr>
      <vt:lpstr>PowerPoint 演示文稿</vt:lpstr>
      <vt:lpstr>Feedback Registrasi SIMPEL</vt:lpstr>
      <vt:lpstr>Menu SIMPEL - Perusahaan</vt:lpstr>
      <vt:lpstr>PowerPoint 演示文稿</vt:lpstr>
      <vt:lpstr>PowerPoint 演示文稿</vt:lpstr>
      <vt:lpstr>PowerPoint 演示文稿</vt:lpstr>
      <vt:lpstr>PowerPoint 演示文稿</vt:lpstr>
      <vt:lpstr>Tanda Terima Elektronik</vt:lpstr>
      <vt:lpstr>Dalam Pengembangan</vt:lpstr>
      <vt:lpstr>Validasi Data</vt:lpstr>
      <vt:lpstr>PowerPoint 演示文稿</vt:lpstr>
      <vt:lpstr>PowerPoint 演示文稿</vt:lpstr>
      <vt:lpstr>Periode Validasi</vt:lpstr>
      <vt:lpstr>Periode Validasi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Pelaporan Elektronik Lingkungan Hidup (SIMPEL)</dc:title>
  <dc:creator>Haikal</dc:creator>
  <cp:lastModifiedBy>Asus</cp:lastModifiedBy>
  <cp:revision>422</cp:revision>
  <dcterms:created xsi:type="dcterms:W3CDTF">2016-08-25T00:37:00Z</dcterms:created>
  <dcterms:modified xsi:type="dcterms:W3CDTF">2019-03-27T01:30:41Z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