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3"/>
    <p:sldId id="257" r:id="rId4"/>
    <p:sldId id="261" r:id="rId5"/>
    <p:sldId id="259" r:id="rId7"/>
    <p:sldId id="260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0066"/>
    <a:srgbClr val="3399FF"/>
    <a:srgbClr val="66CCFF"/>
    <a:srgbClr val="EED3CF"/>
    <a:srgbClr val="F7EAE9"/>
    <a:srgbClr val="D16349"/>
    <a:srgbClr val="F9330B"/>
    <a:srgbClr val="FB6F53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AB22F4-D0DE-4CE8-87E1-04B9799C3F54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D67AF8-6753-4A64-A795-4A0ECE899B6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D67AF8-6753-4A64-A795-4A0ECE899B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3948-8C3B-4A80-A791-E00C6D926022}" type="datetimeFigureOut">
              <a:rPr lang="en-US" smtClean="0"/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56DCEA-B015-4333-9EE3-E97451582BFC}" type="slidenum">
              <a:rPr lang="en-US" smtClean="0"/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3948-8C3B-4A80-A791-E00C6D92602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6DCEA-B015-4333-9EE3-E97451582BFC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B56DCEA-B015-4333-9EE3-E97451582BFC}" type="slidenum">
              <a:rPr lang="en-US" smtClean="0"/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3948-8C3B-4A80-A791-E00C6D92602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3948-8C3B-4A80-A791-E00C6D92602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B56DCEA-B015-4333-9EE3-E97451582BFC}" type="slidenum">
              <a:rPr lang="en-US" smtClean="0"/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3948-8C3B-4A80-A791-E00C6D926022}" type="datetimeFigureOut">
              <a:rPr lang="en-US" smtClean="0"/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56DCEA-B015-4333-9EE3-E97451582BFC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FD93948-8C3B-4A80-A791-E00C6D92602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6DCEA-B015-4333-9EE3-E97451582BFC}" type="slidenum">
              <a:rPr lang="en-US" smtClean="0"/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3948-8C3B-4A80-A791-E00C6D926022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B56DCEA-B015-4333-9EE3-E97451582BFC}" type="slidenum">
              <a:rPr lang="en-US" smtClean="0"/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3948-8C3B-4A80-A791-E00C6D926022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B56DCEA-B015-4333-9EE3-E97451582BF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3948-8C3B-4A80-A791-E00C6D926022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B56DCEA-B015-4333-9EE3-E97451582BF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56DCEA-B015-4333-9EE3-E97451582BFC}" type="slidenum">
              <a:rPr lang="en-US" smtClean="0"/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3948-8C3B-4A80-A791-E00C6D92602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B56DCEA-B015-4333-9EE3-E97451582BFC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FD93948-8C3B-4A80-A791-E00C6D92602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FD93948-8C3B-4A80-A791-E00C6D926022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56DCEA-B015-4333-9EE3-E97451582BFC}" type="slidenum">
              <a:rPr lang="en-US" smtClean="0"/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 panose="05020102010507070707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 panose="05000000000000000000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 panose="05020102010507070707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 panose="05000000000000000000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86400"/>
            <a:ext cx="6400800" cy="533400"/>
          </a:xfrm>
        </p:spPr>
        <p:txBody>
          <a:bodyPr/>
          <a:lstStyle/>
          <a:p>
            <a:r>
              <a:rPr lang="en-US" dirty="0"/>
              <a:t>APKINDO, 23 NOVEMBER 2021</a:t>
            </a:r>
            <a:endParaRPr lang="en-US" dirty="0"/>
          </a:p>
        </p:txBody>
      </p:sp>
      <p:sp>
        <p:nvSpPr>
          <p:cNvPr id="5" name="Title 1"/>
          <p:cNvSpPr txBox="1"/>
          <p:nvPr/>
        </p:nvSpPr>
        <p:spPr>
          <a:xfrm>
            <a:off x="685800" y="304800"/>
            <a:ext cx="7772400" cy="17526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42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6" descr="Logo APKINDO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95600" y="736600"/>
            <a:ext cx="3352800" cy="1092200"/>
          </a:xfrm>
          <a:prstGeom prst="rect">
            <a:avLst/>
          </a:prstGeom>
        </p:spPr>
      </p:pic>
      <p:sp>
        <p:nvSpPr>
          <p:cNvPr id="8" name="Title 1"/>
          <p:cNvSpPr txBox="1"/>
          <p:nvPr/>
        </p:nvSpPr>
        <p:spPr>
          <a:xfrm>
            <a:off x="304800" y="2971800"/>
            <a:ext cx="8534400" cy="9906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>
                <a:tab pos="4572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Pengkajian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>
                <a:tab pos="4572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Bahan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Baku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Produksi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Produksi</a:t>
            </a:r>
            <a:r>
              <a:rPr lang="en-US" b="1" dirty="0"/>
              <a:t> Kayu </a:t>
            </a:r>
            <a:r>
              <a:rPr lang="en-US" b="1" dirty="0" err="1"/>
              <a:t>Bulat 2021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228600" y="6400800"/>
            <a:ext cx="7239000" cy="27559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sz="1200" b="1" i="1" dirty="0" err="1"/>
              <a:t>Sumber</a:t>
            </a:r>
            <a:r>
              <a:rPr lang="en-US" sz="1200" b="1" i="1" dirty="0"/>
              <a:t> : https://phl.menlhk.go.id/   diunduh tanggal 12 November 2021</a:t>
            </a:r>
            <a:endParaRPr lang="en-US" sz="1200" b="1" i="1" dirty="0"/>
          </a:p>
        </p:txBody>
      </p:sp>
      <p:sp>
        <p:nvSpPr>
          <p:cNvPr id="6" name="Rectangle 5"/>
          <p:cNvSpPr/>
          <p:nvPr/>
        </p:nvSpPr>
        <p:spPr>
          <a:xfrm>
            <a:off x="228600" y="5029200"/>
            <a:ext cx="8763000" cy="1207135"/>
          </a:xfrm>
          <a:prstGeom prst="rect">
            <a:avLst/>
          </a:prstGeom>
        </p:spPr>
        <p:txBody>
          <a:bodyPr wrap="square">
            <a:spAutoFit/>
          </a:bodyPr>
          <a:p>
            <a:pPr indent="0" defTabSz="914400" fontAlgn="auto">
              <a:spcAft>
                <a:spcPts val="300"/>
              </a:spcAft>
              <a:tabLst>
                <a:tab pos="741045" algn="l"/>
                <a:tab pos="914400" algn="l"/>
                <a:tab pos="1143000" algn="l"/>
              </a:tabLst>
            </a:pPr>
            <a:r>
              <a:rPr lang="en-US" sz="1000" b="1" i="1" dirty="0" err="1"/>
              <a:t>Keterangan </a:t>
            </a:r>
            <a:r>
              <a:rPr lang="en-US" sz="1000" b="1" i="1" dirty="0"/>
              <a:t>:	</a:t>
            </a:r>
            <a:endParaRPr lang="en-US" sz="1000" b="1" i="1" dirty="0"/>
          </a:p>
          <a:p>
            <a:pPr indent="0" defTabSz="914400" fontAlgn="auto">
              <a:spcAft>
                <a:spcPts val="300"/>
              </a:spcAft>
              <a:tabLst>
                <a:tab pos="741045" algn="l"/>
                <a:tab pos="914400" algn="l"/>
                <a:tab pos="1143000" algn="l"/>
              </a:tabLst>
            </a:pPr>
            <a:r>
              <a:rPr lang="en-US" sz="1000" b="1" i="1" dirty="0"/>
              <a:t>1. Jenis HTI : acacia, balsa, gmelina dan karet</a:t>
            </a:r>
            <a:endParaRPr lang="en-US" sz="1000" b="1" i="1" dirty="0"/>
          </a:p>
          <a:p>
            <a:pPr indent="0" defTabSz="914400" fontAlgn="auto">
              <a:spcAft>
                <a:spcPts val="300"/>
              </a:spcAft>
              <a:tabLst>
                <a:tab pos="741045" algn="l"/>
                <a:tab pos="914400" algn="l"/>
                <a:tab pos="1143000" algn="l"/>
              </a:tabLst>
            </a:pPr>
            <a:r>
              <a:rPr lang="en-US" sz="1000" b="1" i="1" dirty="0"/>
              <a:t>2. Jenis yang dilindungi : tengkawang</a:t>
            </a:r>
            <a:endParaRPr lang="en-US" sz="1000" b="1" i="1" dirty="0"/>
          </a:p>
          <a:p>
            <a:pPr indent="0" defTabSz="914400" fontAlgn="auto">
              <a:spcAft>
                <a:spcPts val="300"/>
              </a:spcAft>
              <a:tabLst>
                <a:tab pos="741045" algn="l"/>
                <a:tab pos="914400" algn="l"/>
                <a:tab pos="1143000" algn="l"/>
              </a:tabLst>
            </a:pPr>
            <a:r>
              <a:rPr lang="en-US" sz="1000" b="1" i="1" dirty="0"/>
              <a:t>3. Jenis kayu lainnya : balangeran, kayu bakar dan kulim</a:t>
            </a:r>
            <a:endParaRPr lang="en-US" sz="1000" b="1" i="1" dirty="0"/>
          </a:p>
          <a:p>
            <a:pPr indent="0" defTabSz="914400" fontAlgn="auto">
              <a:spcAft>
                <a:spcPts val="300"/>
              </a:spcAft>
              <a:tabLst>
                <a:tab pos="741045" algn="l"/>
                <a:tab pos="914400" algn="l"/>
                <a:tab pos="1143000" algn="l"/>
              </a:tabLst>
            </a:pPr>
            <a:r>
              <a:rPr lang="en-US" sz="1000" b="1" i="1" dirty="0"/>
              <a:t>4. Jenis khusus : antara lain merbau, jati, pinus, bakau</a:t>
            </a:r>
            <a:endParaRPr lang="en-US" sz="1000" b="1" i="1" dirty="0"/>
          </a:p>
          <a:p>
            <a:pPr indent="0" defTabSz="914400" fontAlgn="auto">
              <a:spcAft>
                <a:spcPts val="300"/>
              </a:spcAft>
              <a:tabLst>
                <a:tab pos="741045" algn="l"/>
                <a:tab pos="914400" algn="l"/>
                <a:tab pos="1143000" algn="l"/>
              </a:tabLst>
            </a:pPr>
            <a:r>
              <a:rPr lang="en-US" sz="1000" b="1" i="1" dirty="0"/>
              <a:t>5. Jenis kayu indah : antara lain mahoni, sungkai, sonokeling, mindi, ulin</a:t>
            </a:r>
            <a:endParaRPr lang="en-US" sz="1000" b="1" i="1" dirty="0"/>
          </a:p>
        </p:txBody>
      </p:sp>
      <p:sp>
        <p:nvSpPr>
          <p:cNvPr id="10" name="Rectangle 5"/>
          <p:cNvSpPr/>
          <p:nvPr/>
        </p:nvSpPr>
        <p:spPr>
          <a:xfrm>
            <a:off x="301625" y="1368425"/>
            <a:ext cx="8503285" cy="245110"/>
          </a:xfrm>
          <a:prstGeom prst="rect">
            <a:avLst/>
          </a:prstGeom>
        </p:spPr>
        <p:txBody>
          <a:bodyPr wrap="square">
            <a:spAutoFit/>
          </a:bodyPr>
          <a:p>
            <a:pPr indent="0" algn="r" defTabSz="914400" fontAlgn="auto">
              <a:spcAft>
                <a:spcPts val="300"/>
              </a:spcAft>
              <a:tabLst>
                <a:tab pos="741045" algn="l"/>
                <a:tab pos="914400" algn="l"/>
                <a:tab pos="1143000" algn="l"/>
              </a:tabLst>
            </a:pPr>
            <a:r>
              <a:rPr lang="en-US" sz="1000" b="1" i="1" dirty="0"/>
              <a:t>dalam m3</a:t>
            </a:r>
            <a:endParaRPr lang="en-US" sz="1000" b="1" i="1" dirty="0"/>
          </a:p>
        </p:txBody>
      </p:sp>
      <p:pic>
        <p:nvPicPr>
          <p:cNvPr id="5" name="Content Placeholder 4"/>
          <p:cNvPicPr>
            <a:picLocks noChangeAspect="1"/>
          </p:cNvPicPr>
          <p:nvPr>
            <p:ph sz="quarter" idx="1"/>
          </p:nvPr>
        </p:nvPicPr>
        <p:blipFill>
          <a:blip r:embed="rId1"/>
          <a:stretch>
            <a:fillRect/>
          </a:stretch>
        </p:blipFill>
        <p:spPr>
          <a:xfrm>
            <a:off x="127000" y="1612900"/>
            <a:ext cx="8865235" cy="34277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000">
        <p159:morph option="byObject"/>
      </p:transition>
    </mc:Choice>
    <mc:Fallback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Produksi</a:t>
            </a:r>
            <a:r>
              <a:rPr lang="en-US" b="1" dirty="0"/>
              <a:t> Kayu </a:t>
            </a:r>
            <a:r>
              <a:rPr lang="en-US" b="1" dirty="0" err="1"/>
              <a:t>Bulat 2021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228600" y="6400800"/>
            <a:ext cx="7239000" cy="27559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sz="1200" b="1" i="1" dirty="0" err="1"/>
              <a:t>Sumber</a:t>
            </a:r>
            <a:r>
              <a:rPr lang="en-US" sz="1200" b="1" i="1" dirty="0"/>
              <a:t> : https://phl.menlhk.go.id/   diunduh tanggal 12 November 2021</a:t>
            </a:r>
            <a:endParaRPr lang="en-US" sz="1200" b="1" i="1" dirty="0"/>
          </a:p>
        </p:txBody>
      </p:sp>
      <p:sp>
        <p:nvSpPr>
          <p:cNvPr id="10" name="Rectangle 5"/>
          <p:cNvSpPr/>
          <p:nvPr/>
        </p:nvSpPr>
        <p:spPr>
          <a:xfrm>
            <a:off x="301625" y="1368425"/>
            <a:ext cx="8503285" cy="245110"/>
          </a:xfrm>
          <a:prstGeom prst="rect">
            <a:avLst/>
          </a:prstGeom>
        </p:spPr>
        <p:txBody>
          <a:bodyPr wrap="square">
            <a:spAutoFit/>
          </a:bodyPr>
          <a:p>
            <a:pPr indent="0" algn="r" defTabSz="914400" fontAlgn="auto">
              <a:spcAft>
                <a:spcPts val="300"/>
              </a:spcAft>
              <a:tabLst>
                <a:tab pos="741045" algn="l"/>
                <a:tab pos="914400" algn="l"/>
                <a:tab pos="1143000" algn="l"/>
              </a:tabLst>
            </a:pPr>
            <a:r>
              <a:rPr lang="en-US" sz="1000" b="1" i="1" dirty="0"/>
              <a:t>dalam m3</a:t>
            </a:r>
            <a:endParaRPr lang="en-US" sz="1000" b="1" i="1" dirty="0"/>
          </a:p>
        </p:txBody>
      </p:sp>
      <p:pic>
        <p:nvPicPr>
          <p:cNvPr id="4" name="Content Placeholder 3"/>
          <p:cNvPicPr>
            <a:picLocks noChangeAspect="1"/>
          </p:cNvPicPr>
          <p:nvPr>
            <p:ph sz="quarter" idx="1"/>
          </p:nvPr>
        </p:nvPicPr>
        <p:blipFill>
          <a:blip r:embed="rId1"/>
          <a:stretch>
            <a:fillRect/>
          </a:stretch>
        </p:blipFill>
        <p:spPr>
          <a:xfrm>
            <a:off x="301625" y="1616710"/>
            <a:ext cx="8503920" cy="46799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000">
        <p159:morph option="byObject"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Bahan</a:t>
            </a:r>
            <a:r>
              <a:rPr lang="en-US" b="1" dirty="0"/>
              <a:t> Baku Yang </a:t>
            </a:r>
            <a:r>
              <a:rPr lang="en-US" b="1" dirty="0" err="1"/>
              <a:t>Diserap</a:t>
            </a:r>
            <a:r>
              <a:rPr lang="en-US" b="1" dirty="0"/>
              <a:t> </a:t>
            </a:r>
            <a:r>
              <a:rPr lang="en-US" b="1" dirty="0" err="1"/>
              <a:t>Industri</a:t>
            </a:r>
            <a:r>
              <a:rPr lang="en-US" b="1" dirty="0"/>
              <a:t> Primer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228600" y="5486400"/>
            <a:ext cx="8763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741045" algn="l"/>
                <a:tab pos="914400" algn="l"/>
                <a:tab pos="1143000" algn="l"/>
              </a:tabLst>
            </a:pPr>
            <a:r>
              <a:rPr lang="en-US" sz="1200" b="1" i="1" dirty="0" err="1"/>
              <a:t>Catatan</a:t>
            </a:r>
            <a:r>
              <a:rPr lang="en-US" sz="1200" b="1" i="1" dirty="0"/>
              <a:t> 	:	1. 	Lain-lain : </a:t>
            </a:r>
            <a:r>
              <a:rPr lang="en-US" sz="1200" b="1" i="1" dirty="0" err="1"/>
              <a:t>Perhutani</a:t>
            </a:r>
            <a:r>
              <a:rPr lang="en-US" sz="1200" b="1" i="1" dirty="0"/>
              <a:t>, </a:t>
            </a:r>
            <a:r>
              <a:rPr lang="en-US" sz="1200" b="1" i="1" dirty="0" err="1"/>
              <a:t>hasil</a:t>
            </a:r>
            <a:r>
              <a:rPr lang="en-US" sz="1200" b="1" i="1" dirty="0"/>
              <a:t> </a:t>
            </a:r>
            <a:r>
              <a:rPr lang="en-US" sz="1200" b="1" i="1" dirty="0" err="1"/>
              <a:t>lelang</a:t>
            </a:r>
            <a:r>
              <a:rPr lang="en-US" sz="1200" b="1" i="1" dirty="0"/>
              <a:t>, </a:t>
            </a:r>
            <a:r>
              <a:rPr lang="en-US" sz="1200" b="1" i="1" dirty="0" err="1"/>
              <a:t>pedagang</a:t>
            </a:r>
            <a:r>
              <a:rPr lang="en-US" sz="1200" b="1" i="1" dirty="0"/>
              <a:t> </a:t>
            </a:r>
            <a:r>
              <a:rPr lang="en-US" sz="1200" b="1" i="1" dirty="0" err="1"/>
              <a:t>dan</a:t>
            </a:r>
            <a:r>
              <a:rPr lang="en-US" sz="1200" b="1" i="1" dirty="0"/>
              <a:t> </a:t>
            </a:r>
            <a:r>
              <a:rPr lang="en-US" sz="1200" b="1" i="1" dirty="0" err="1"/>
              <a:t>industri</a:t>
            </a:r>
            <a:r>
              <a:rPr lang="en-US" sz="1200" b="1" i="1" dirty="0"/>
              <a:t> lain</a:t>
            </a:r>
            <a:endParaRPr lang="en-US" sz="1200" b="1" i="1" dirty="0"/>
          </a:p>
          <a:p>
            <a:pPr marL="1143000" indent="-1143000">
              <a:tabLst>
                <a:tab pos="741045" algn="l"/>
                <a:tab pos="914400" algn="l"/>
                <a:tab pos="1143000" algn="l"/>
              </a:tabLst>
            </a:pPr>
            <a:r>
              <a:rPr lang="en-US" sz="1200" b="1" i="1" dirty="0"/>
              <a:t>		2. 	</a:t>
            </a:r>
            <a:r>
              <a:rPr lang="en-US" sz="1200" b="1" i="1" dirty="0" err="1"/>
              <a:t>Industri</a:t>
            </a:r>
            <a:r>
              <a:rPr lang="en-US" sz="1200" b="1" i="1" dirty="0"/>
              <a:t> Primer </a:t>
            </a:r>
            <a:r>
              <a:rPr lang="en-US" sz="1200" b="1" i="1" dirty="0" err="1"/>
              <a:t>adalah</a:t>
            </a:r>
            <a:r>
              <a:rPr lang="en-US" sz="1200" b="1" i="1" dirty="0"/>
              <a:t> </a:t>
            </a:r>
            <a:r>
              <a:rPr lang="en-US" sz="1200" b="1" i="1" dirty="0" err="1"/>
              <a:t>industri</a:t>
            </a:r>
            <a:r>
              <a:rPr lang="en-US" sz="1200" b="1" i="1" dirty="0"/>
              <a:t> </a:t>
            </a:r>
            <a:r>
              <a:rPr lang="en-US" sz="1200" b="1" i="1" dirty="0" err="1"/>
              <a:t>kayu</a:t>
            </a:r>
            <a:r>
              <a:rPr lang="en-US" sz="1200" b="1" i="1" dirty="0"/>
              <a:t> lapis </a:t>
            </a:r>
            <a:r>
              <a:rPr lang="en-US" sz="1200" b="1" i="1" dirty="0" err="1"/>
              <a:t>dan</a:t>
            </a:r>
            <a:r>
              <a:rPr lang="en-US" sz="1200" b="1" i="1" dirty="0"/>
              <a:t> LVL, veneer, </a:t>
            </a:r>
            <a:r>
              <a:rPr lang="en-US" sz="1200" b="1" i="1" dirty="0" err="1"/>
              <a:t>penggergajian</a:t>
            </a:r>
            <a:r>
              <a:rPr lang="en-US" sz="1200" b="1" i="1" dirty="0"/>
              <a:t> </a:t>
            </a:r>
            <a:r>
              <a:rPr lang="en-US" sz="1200" b="1" i="1" dirty="0" err="1"/>
              <a:t>kayu</a:t>
            </a:r>
            <a:r>
              <a:rPr lang="en-US" sz="1200" b="1" i="1" dirty="0"/>
              <a:t>, </a:t>
            </a:r>
            <a:r>
              <a:rPr lang="en-US" sz="1200" b="1" i="1" dirty="0" err="1"/>
              <a:t>serpih</a:t>
            </a:r>
            <a:r>
              <a:rPr lang="en-US" sz="1200" b="1" i="1" dirty="0"/>
              <a:t> </a:t>
            </a:r>
            <a:r>
              <a:rPr lang="en-US" sz="1200" b="1" i="1" dirty="0" err="1"/>
              <a:t>kayu</a:t>
            </a:r>
            <a:r>
              <a:rPr lang="en-US" sz="1200" b="1" i="1" dirty="0"/>
              <a:t> </a:t>
            </a:r>
            <a:r>
              <a:rPr lang="en-US" sz="1200" b="1" i="1" dirty="0" err="1"/>
              <a:t>dan</a:t>
            </a:r>
            <a:r>
              <a:rPr lang="en-US" sz="1200" b="1" i="1" dirty="0"/>
              <a:t> pulp</a:t>
            </a:r>
            <a:r>
              <a:rPr lang="en-US" sz="1200" i="1" dirty="0"/>
              <a:t> </a:t>
            </a:r>
            <a:endParaRPr lang="en-US" sz="1200" i="1" dirty="0"/>
          </a:p>
          <a:p>
            <a:pPr marL="1143000" indent="-1143000">
              <a:tabLst>
                <a:tab pos="741045" algn="l"/>
                <a:tab pos="914400" algn="l"/>
                <a:tab pos="1143000" algn="l"/>
              </a:tabLst>
            </a:pPr>
            <a:r>
              <a:rPr lang="en-US" sz="1200" i="1" dirty="0"/>
              <a:t>		</a:t>
            </a:r>
            <a:r>
              <a:rPr lang="en-US" sz="1200" b="1" i="1" dirty="0"/>
              <a:t>3.	</a:t>
            </a:r>
            <a:r>
              <a:rPr lang="en-US" sz="1200" b="1" i="1" dirty="0" err="1"/>
              <a:t>Kapasitas</a:t>
            </a:r>
            <a:r>
              <a:rPr lang="en-US" sz="1200" b="1" i="1" dirty="0"/>
              <a:t> </a:t>
            </a:r>
            <a:r>
              <a:rPr lang="en-US" sz="1200" b="1" i="1" dirty="0" err="1"/>
              <a:t>izin</a:t>
            </a:r>
            <a:r>
              <a:rPr lang="en-US" sz="1200" b="1" i="1" dirty="0"/>
              <a:t> </a:t>
            </a:r>
            <a:r>
              <a:rPr lang="en-US" sz="1200" b="1" i="1" dirty="0" err="1"/>
              <a:t>produksi</a:t>
            </a:r>
            <a:r>
              <a:rPr lang="en-US" sz="1200" b="1" i="1" dirty="0"/>
              <a:t> </a:t>
            </a:r>
            <a:r>
              <a:rPr lang="en-US" sz="1200" b="1" i="1" dirty="0" err="1"/>
              <a:t>lebih</a:t>
            </a:r>
            <a:r>
              <a:rPr lang="en-US" sz="1200" b="1" i="1" dirty="0"/>
              <a:t> </a:t>
            </a:r>
            <a:r>
              <a:rPr lang="en-US" sz="1200" b="1" i="1" dirty="0" err="1"/>
              <a:t>dari</a:t>
            </a:r>
            <a:r>
              <a:rPr lang="en-US" sz="1200" b="1" i="1" dirty="0"/>
              <a:t> 6.000 m3/</a:t>
            </a:r>
            <a:r>
              <a:rPr lang="en-US" sz="1200" b="1" i="1" dirty="0" err="1"/>
              <a:t>tahun</a:t>
            </a:r>
            <a:endParaRPr lang="en-US" sz="1200" b="1" i="1" dirty="0"/>
          </a:p>
        </p:txBody>
      </p:sp>
      <p:sp>
        <p:nvSpPr>
          <p:cNvPr id="7" name="Rectangle 6"/>
          <p:cNvSpPr/>
          <p:nvPr/>
        </p:nvSpPr>
        <p:spPr>
          <a:xfrm>
            <a:off x="228600" y="6400800"/>
            <a:ext cx="7239000" cy="275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i="1" dirty="0" err="1"/>
              <a:t>Sumber</a:t>
            </a:r>
            <a:r>
              <a:rPr lang="en-US" sz="1200" b="1" i="1" dirty="0"/>
              <a:t> : http://</a:t>
            </a:r>
            <a:r>
              <a:rPr lang="en-US" sz="1200" b="1" i="1" dirty="0" smtClean="0"/>
              <a:t>phl.menlhk.go.id</a:t>
            </a:r>
            <a:r>
              <a:rPr lang="en-US" sz="1200" b="1" i="1" dirty="0"/>
              <a:t>/ </a:t>
            </a:r>
            <a:r>
              <a:rPr lang="en-US" sz="1200" b="1" i="1" dirty="0" err="1"/>
              <a:t>diunduh</a:t>
            </a:r>
            <a:r>
              <a:rPr lang="en-US" sz="1200" b="1" i="1" dirty="0"/>
              <a:t> </a:t>
            </a:r>
            <a:r>
              <a:rPr lang="en-US" sz="1200" b="1" i="1" dirty="0" err="1"/>
              <a:t>tanggal</a:t>
            </a:r>
            <a:r>
              <a:rPr lang="en-US" sz="1200" b="1" i="1" dirty="0"/>
              <a:t> </a:t>
            </a:r>
            <a:r>
              <a:rPr lang="en-US" sz="1200" b="1" i="1" dirty="0" smtClean="0"/>
              <a:t>12 November </a:t>
            </a:r>
            <a:r>
              <a:rPr lang="en-US" sz="1200" b="1" i="1" dirty="0"/>
              <a:t>2021</a:t>
            </a:r>
            <a:endParaRPr lang="en-US" sz="1200" b="1" i="1" dirty="0"/>
          </a:p>
        </p:txBody>
      </p:sp>
      <p:pic>
        <p:nvPicPr>
          <p:cNvPr id="4" name="Content Placeholder 3"/>
          <p:cNvPicPr>
            <a:picLocks noChangeAspect="1"/>
          </p:cNvPicPr>
          <p:nvPr>
            <p:ph sz="quarter" idx="1"/>
          </p:nvPr>
        </p:nvPicPr>
        <p:blipFill>
          <a:blip r:embed="rId1"/>
          <a:stretch>
            <a:fillRect/>
          </a:stretch>
        </p:blipFill>
        <p:spPr>
          <a:xfrm>
            <a:off x="301625" y="1630045"/>
            <a:ext cx="8503920" cy="38201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000">
        <p159:morph option="byObject"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Produksi</a:t>
            </a:r>
            <a:r>
              <a:rPr lang="en-US" b="1" dirty="0"/>
              <a:t> Kelompok Panel Kayu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228600" y="5638800"/>
            <a:ext cx="7239000" cy="275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i="1" dirty="0" err="1">
                <a:sym typeface="+mn-ea"/>
              </a:rPr>
              <a:t>Sumber</a:t>
            </a:r>
            <a:r>
              <a:rPr lang="en-US" sz="1200" b="1" i="1" dirty="0">
                <a:sym typeface="+mn-ea"/>
              </a:rPr>
              <a:t> : https://phl.menlhk.go.id/   diunduh tanggal 19 November 2021</a:t>
            </a:r>
            <a:endParaRPr lang="en-US" sz="1200" b="1" i="1"/>
          </a:p>
        </p:txBody>
      </p:sp>
      <p:sp>
        <p:nvSpPr>
          <p:cNvPr id="10" name="Rectangle 5"/>
          <p:cNvSpPr/>
          <p:nvPr/>
        </p:nvSpPr>
        <p:spPr>
          <a:xfrm>
            <a:off x="301625" y="1444625"/>
            <a:ext cx="8503285" cy="245110"/>
          </a:xfrm>
          <a:prstGeom prst="rect">
            <a:avLst/>
          </a:prstGeom>
        </p:spPr>
        <p:txBody>
          <a:bodyPr wrap="square">
            <a:spAutoFit/>
          </a:bodyPr>
          <a:p>
            <a:pPr indent="0" algn="r" defTabSz="914400" fontAlgn="auto">
              <a:spcAft>
                <a:spcPts val="300"/>
              </a:spcAft>
              <a:tabLst>
                <a:tab pos="741045" algn="l"/>
                <a:tab pos="914400" algn="l"/>
                <a:tab pos="1143000" algn="l"/>
              </a:tabLst>
            </a:pPr>
            <a:r>
              <a:rPr lang="en-US" sz="1000" b="1" i="1" dirty="0"/>
              <a:t>dalam m3</a:t>
            </a:r>
            <a:endParaRPr lang="en-US" sz="1000" b="1" i="1" dirty="0"/>
          </a:p>
        </p:txBody>
      </p:sp>
      <p:pic>
        <p:nvPicPr>
          <p:cNvPr id="5" name="Content Placeholder 4"/>
          <p:cNvPicPr>
            <a:picLocks noChangeAspect="1"/>
          </p:cNvPicPr>
          <p:nvPr>
            <p:ph sz="quarter" idx="1"/>
          </p:nvPr>
        </p:nvPicPr>
        <p:blipFill>
          <a:blip r:embed="rId1"/>
          <a:stretch>
            <a:fillRect/>
          </a:stretch>
        </p:blipFill>
        <p:spPr>
          <a:xfrm>
            <a:off x="301625" y="1744980"/>
            <a:ext cx="8503920" cy="38347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000">
        <p159:morph option="byObject"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Produksi</a:t>
            </a:r>
            <a:r>
              <a:rPr lang="en-US" b="1" dirty="0"/>
              <a:t> Plywood &amp; LVL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228600" y="5943600"/>
            <a:ext cx="7239000" cy="245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i="1" dirty="0" err="1"/>
              <a:t>Sumber</a:t>
            </a:r>
            <a:r>
              <a:rPr lang="en-US" sz="1000" b="1" i="1" dirty="0"/>
              <a:t> : </a:t>
            </a:r>
            <a:r>
              <a:rPr lang="en-US" sz="1000" b="1" i="1"/>
              <a:t>http://rpbbi.dephut.go.id/  diunduh tanggal 12 November 2021</a:t>
            </a:r>
            <a:endParaRPr lang="en-US" sz="1000" b="1" i="1"/>
          </a:p>
        </p:txBody>
      </p:sp>
      <p:pic>
        <p:nvPicPr>
          <p:cNvPr id="4" name="Content Placeholder 3"/>
          <p:cNvPicPr>
            <a:picLocks noChangeAspect="1"/>
          </p:cNvPicPr>
          <p:nvPr>
            <p:ph sz="quarter" idx="1"/>
          </p:nvPr>
        </p:nvPicPr>
        <p:blipFill>
          <a:blip r:embed="rId1"/>
          <a:stretch>
            <a:fillRect/>
          </a:stretch>
        </p:blipFill>
        <p:spPr>
          <a:xfrm>
            <a:off x="301625" y="1532255"/>
            <a:ext cx="8503920" cy="43497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000">
        <p159:morph option="byObject"/>
      </p:transition>
    </mc:Choice>
    <mc:Fallback>
      <p:transition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1089</Words>
  <Application>WPS Presentation</Application>
  <PresentationFormat>On-screen Show (4:3)</PresentationFormat>
  <Paragraphs>42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Arial</vt:lpstr>
      <vt:lpstr>SimSun</vt:lpstr>
      <vt:lpstr>Wingdings</vt:lpstr>
      <vt:lpstr>Wingdings 2</vt:lpstr>
      <vt:lpstr>Wingdings</vt:lpstr>
      <vt:lpstr>Georgia</vt:lpstr>
      <vt:lpstr>Microsoft YaHei</vt:lpstr>
      <vt:lpstr>Arial Unicode MS</vt:lpstr>
      <vt:lpstr>Calibri</vt:lpstr>
      <vt:lpstr>Civic</vt:lpstr>
      <vt:lpstr>PowerPoint 演示文稿</vt:lpstr>
      <vt:lpstr>Produksi Kayu Bulat 2021</vt:lpstr>
      <vt:lpstr>Produksi Kayu Bulat 2021</vt:lpstr>
      <vt:lpstr>Bahan Baku Yang Diserap Industri Primer</vt:lpstr>
      <vt:lpstr>Produksi Kelompok Panel Kayu</vt:lpstr>
      <vt:lpstr>Produksi Plywood &amp; LVL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Rapat Unit Pengkajian</dc:title>
  <dc:creator>USER</dc:creator>
  <cp:lastModifiedBy>Hp</cp:lastModifiedBy>
  <cp:revision>216</cp:revision>
  <dcterms:created xsi:type="dcterms:W3CDTF">2019-02-13T02:27:00Z</dcterms:created>
  <dcterms:modified xsi:type="dcterms:W3CDTF">2021-11-19T07:34:57Z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6A11F93E617B4A7D88804E250C1804B6</vt:lpwstr>
  </property>
  <property fmtid="{D5CDD505-2E9C-101B-9397-08002B2CF9AE}" pid="3" name="KSOProductBuildVer">
    <vt:lpwstr>1033-11.2.0.10351</vt:lpwstr>
  </property>
</Properties>
</file>