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7.xml" ContentType="application/vnd.openxmlformats-officedocument.presentationml.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type="screen4x3" cy="6858000" cx="9144000"/>
  <p:notesSz cx="6865938" cy="9998075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  <p:clrMru>
    <a:srgbClr val="00FFFF"/>
    <a:srgbClr val="3399FF"/>
    <a:srgbClr val="66CCFF"/>
    <a:srgbClr val="FB6F53"/>
    <a:srgbClr val="FF99CC"/>
    <a:srgbClr val="FF0066"/>
    <a:srgbClr val="FF6699"/>
    <a:srgbClr val="E7E200"/>
    <a:srgbClr val="FFFFB9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92807" autoAdjust="0"/>
  </p:normalViewPr>
  <p:slideViewPr>
    <p:cSldViewPr>
      <p:cViewPr>
        <p:scale>
          <a:sx n="125" d="100"/>
          <a:sy n="125" d="100"/>
        </p:scale>
        <p:origin x="-12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tableStyles" Target="tableStyles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/Relationships>
</file>

<file path=ppt/charts/_rels/chart1.xml.rels><?xml version="1.0" encoding="UTF-8" standalone="yes"?>
<Relationships xmlns="http://schemas.openxmlformats.org/package/2006/relationships"><Relationship Id="rId1" Type="http://schemas.openxmlformats.org/officeDocument/2006/relationships/oleObject" Target="file:///F:\FILE%20KERJA%20-%20ME\MEETING%20APKINDO\Meeting%20in%20NOV%202021\Middle%20East%20Steel%20Materials%20Price%20Growth%20-%20November%202021.xlsx" TargetMode="External"/></Relationships>
</file>

<file path=ppt/charts/_rels/chart2.xml.rels><?xml version="1.0" encoding="UTF-8" standalone="yes"?>
<Relationships xmlns="http://schemas.openxmlformats.org/package/2006/relationships"><Relationship Id="rId1" Type="http://schemas.openxmlformats.org/officeDocument/2006/relationships/oleObject" Target="file:///F:\FILE%20KERJA%20-%20ME\MEETING%20APKINDO\Meeting%20in%20NOV%202021\Middle%20East%20Steel%20Materials%20Price%20Growth%20-%20November%2020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ko-KR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>
                <a:latin typeface="Arial Black" pitchFamily="34" charset="0"/>
              </a:rPr>
              <a:t>SAUDI</a:t>
            </a:r>
            <a:r>
              <a:rPr lang="en-US" altLang="ko-KR" baseline="0">
                <a:latin typeface="Arial Black" pitchFamily="34" charset="0"/>
              </a:rPr>
              <a:t> CEMENT SALES</a:t>
            </a:r>
            <a:endParaRPr lang="ko-KR" altLang="en-US">
              <a:latin typeface="Arial Black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'Cement Sales Growth'!$J$4</c:f>
              <c:strCache>
                <c:ptCount val="1"/>
                <c:pt idx="0">
                  <c:v>2016yr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'Cement Sales Growth'!$K$3:$W$3</c:f>
              <c:strCache>
                <c:ptCount val="13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AVE</c:v>
                </c:pt>
              </c:strCache>
            </c:strRef>
          </c:cat>
          <c:val>
            <c:numRef>
              <c:f>'Cement Sales Growth'!$K$4:$W$4</c:f>
              <c:numCache>
                <c:formatCode>_-* #,##0_-;\-* #,##0_-;_-* "-"_-;_-@_-</c:formatCode>
                <c:ptCount val="13"/>
                <c:pt idx="0">
                  <c:v>5681.0</c:v>
                </c:pt>
                <c:pt idx="1">
                  <c:v>5376.0</c:v>
                </c:pt>
                <c:pt idx="2">
                  <c:v>5778.0</c:v>
                </c:pt>
                <c:pt idx="3">
                  <c:v>5359.0</c:v>
                </c:pt>
                <c:pt idx="4">
                  <c:v>5650.0</c:v>
                </c:pt>
                <c:pt idx="5">
                  <c:v>3410.0</c:v>
                </c:pt>
                <c:pt idx="6">
                  <c:v>3073.0</c:v>
                </c:pt>
                <c:pt idx="7">
                  <c:v>4344.0</c:v>
                </c:pt>
                <c:pt idx="8">
                  <c:v>3339.0</c:v>
                </c:pt>
                <c:pt idx="9">
                  <c:v>4355.0</c:v>
                </c:pt>
                <c:pt idx="10">
                  <c:v>4146.0</c:v>
                </c:pt>
                <c:pt idx="11">
                  <c:v>4296.0</c:v>
                </c:pt>
                <c:pt idx="12">
                  <c:v>4567.25</c:v>
                </c:pt>
              </c:numCache>
            </c:numRef>
          </c:val>
        </c:ser>
        <c:ser>
          <c:idx val="1"/>
          <c:order val="1"/>
          <c:tx>
            <c:strRef>
              <c:f>'Cement Sales Growth'!$J$5</c:f>
              <c:strCache>
                <c:ptCount val="1"/>
                <c:pt idx="0">
                  <c:v>2017yr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'Cement Sales Growth'!$K$3:$W$3</c:f>
              <c:strCache>
                <c:ptCount val="13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AVE</c:v>
                </c:pt>
              </c:strCache>
            </c:strRef>
          </c:cat>
          <c:val>
            <c:numRef>
              <c:f>'Cement Sales Growth'!$K$5:$W$5</c:f>
              <c:numCache>
                <c:formatCode>_-* #,##0_-;\-* #,##0_-;_-* "-"_-;_-@_-</c:formatCode>
                <c:ptCount val="13"/>
                <c:pt idx="0">
                  <c:v>4780.0</c:v>
                </c:pt>
                <c:pt idx="1">
                  <c:v>4022.0</c:v>
                </c:pt>
                <c:pt idx="2">
                  <c:v>4676.0</c:v>
                </c:pt>
                <c:pt idx="3">
                  <c:v>4643.0</c:v>
                </c:pt>
                <c:pt idx="4">
                  <c:v>4511.0</c:v>
                </c:pt>
                <c:pt idx="5">
                  <c:v>2081.0</c:v>
                </c:pt>
                <c:pt idx="6">
                  <c:v>3493.0</c:v>
                </c:pt>
                <c:pt idx="7">
                  <c:v>3724.0</c:v>
                </c:pt>
                <c:pt idx="8">
                  <c:v>3148.0</c:v>
                </c:pt>
                <c:pt idx="9">
                  <c:v>4104.0</c:v>
                </c:pt>
                <c:pt idx="10">
                  <c:v>3799.0</c:v>
                </c:pt>
                <c:pt idx="11">
                  <c:v>4079.0</c:v>
                </c:pt>
                <c:pt idx="12">
                  <c:v>3921.66666666666</c:v>
                </c:pt>
              </c:numCache>
            </c:numRef>
          </c:val>
        </c:ser>
        <c:ser>
          <c:idx val="2"/>
          <c:order val="2"/>
          <c:tx>
            <c:strRef>
              <c:f>'Cement Sales Growth'!$J$6</c:f>
              <c:strCache>
                <c:ptCount val="1"/>
                <c:pt idx="0">
                  <c:v>2018yr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'Cement Sales Growth'!$K$3:$W$3</c:f>
              <c:strCache>
                <c:ptCount val="13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AVE</c:v>
                </c:pt>
              </c:strCache>
            </c:strRef>
          </c:cat>
          <c:val>
            <c:numRef>
              <c:f>'Cement Sales Growth'!$K$6:$W$6</c:f>
              <c:numCache>
                <c:formatCode>_-* #,##0_-;\-* #,##0_-;_-* "-"_-;_-@_-</c:formatCode>
                <c:ptCount val="13"/>
                <c:pt idx="0">
                  <c:v>4080.0</c:v>
                </c:pt>
                <c:pt idx="1">
                  <c:v>3629.0</c:v>
                </c:pt>
                <c:pt idx="2">
                  <c:v>4163.0</c:v>
                </c:pt>
                <c:pt idx="3">
                  <c:v>4114.0</c:v>
                </c:pt>
                <c:pt idx="4">
                  <c:v>3312.0</c:v>
                </c:pt>
                <c:pt idx="5">
                  <c:v>2039.0</c:v>
                </c:pt>
                <c:pt idx="6">
                  <c:v>3264.0</c:v>
                </c:pt>
                <c:pt idx="7">
                  <c:v>2804.0</c:v>
                </c:pt>
                <c:pt idx="8">
                  <c:v>3056.0</c:v>
                </c:pt>
                <c:pt idx="9">
                  <c:v>3516.0</c:v>
                </c:pt>
                <c:pt idx="10">
                  <c:v>3272.0</c:v>
                </c:pt>
                <c:pt idx="11">
                  <c:v>3675.0</c:v>
                </c:pt>
                <c:pt idx="12">
                  <c:v>3410.33333333334</c:v>
                </c:pt>
              </c:numCache>
            </c:numRef>
          </c:val>
        </c:ser>
        <c:ser>
          <c:idx val="3"/>
          <c:order val="3"/>
          <c:tx>
            <c:strRef>
              <c:f>'Cement Sales Growth'!$J$7</c:f>
              <c:strCache>
                <c:ptCount val="1"/>
                <c:pt idx="0">
                  <c:v>2019yr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'Cement Sales Growth'!$K$3:$W$3</c:f>
              <c:strCache>
                <c:ptCount val="13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AVE</c:v>
                </c:pt>
              </c:strCache>
            </c:strRef>
          </c:cat>
          <c:val>
            <c:numRef>
              <c:f>'Cement Sales Growth'!$K$7:$W$7</c:f>
              <c:numCache>
                <c:formatCode>_-* #,##0_-;\-* #,##0_-;_-* "-"_-;_-@_-</c:formatCode>
                <c:ptCount val="13"/>
                <c:pt idx="0">
                  <c:v>3560.0</c:v>
                </c:pt>
                <c:pt idx="1">
                  <c:v>3369.0</c:v>
                </c:pt>
                <c:pt idx="2">
                  <c:v>3827.0</c:v>
                </c:pt>
                <c:pt idx="3">
                  <c:v>3840.0</c:v>
                </c:pt>
                <c:pt idx="4">
                  <c:v>2535.0</c:v>
                </c:pt>
                <c:pt idx="5">
                  <c:v>2404.0</c:v>
                </c:pt>
                <c:pt idx="6">
                  <c:v>3487.0</c:v>
                </c:pt>
                <c:pt idx="7">
                  <c:v>2960.0</c:v>
                </c:pt>
                <c:pt idx="8">
                  <c:v>3593.0</c:v>
                </c:pt>
                <c:pt idx="9">
                  <c:v>4132.0</c:v>
                </c:pt>
                <c:pt idx="10">
                  <c:v>4089.0</c:v>
                </c:pt>
                <c:pt idx="11">
                  <c:v>4537.0</c:v>
                </c:pt>
                <c:pt idx="12">
                  <c:v>3527.75</c:v>
                </c:pt>
              </c:numCache>
            </c:numRef>
          </c:val>
        </c:ser>
        <c:ser>
          <c:idx val="4"/>
          <c:order val="4"/>
          <c:tx>
            <c:strRef>
              <c:f>'Cement Sales Growth'!$J$8</c:f>
              <c:strCache>
                <c:ptCount val="1"/>
                <c:pt idx="0">
                  <c:v>2020yr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'Cement Sales Growth'!$K$3:$W$3</c:f>
              <c:strCache>
                <c:ptCount val="13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AVE</c:v>
                </c:pt>
              </c:strCache>
            </c:strRef>
          </c:cat>
          <c:val>
            <c:numRef>
              <c:f>'Cement Sales Growth'!$K$8:$W$8</c:f>
              <c:numCache>
                <c:formatCode>_-* #,##0_-;\-* #,##0_-;_-* "-"_-;_-@_-</c:formatCode>
                <c:ptCount val="13"/>
                <c:pt idx="0">
                  <c:v>4583.0</c:v>
                </c:pt>
                <c:pt idx="1">
                  <c:v>4551.0</c:v>
                </c:pt>
                <c:pt idx="2">
                  <c:v>5162.0</c:v>
                </c:pt>
                <c:pt idx="3">
                  <c:v>2711.0</c:v>
                </c:pt>
                <c:pt idx="4">
                  <c:v>1973.0</c:v>
                </c:pt>
                <c:pt idx="5">
                  <c:v>4654.0</c:v>
                </c:pt>
                <c:pt idx="6">
                  <c:v>4400.0</c:v>
                </c:pt>
                <c:pt idx="7">
                  <c:v>4175.0</c:v>
                </c:pt>
                <c:pt idx="8">
                  <c:v>4395.0</c:v>
                </c:pt>
                <c:pt idx="9">
                  <c:v>4718.0</c:v>
                </c:pt>
                <c:pt idx="10">
                  <c:v>4752.0</c:v>
                </c:pt>
                <c:pt idx="11">
                  <c:v>5008.0</c:v>
                </c:pt>
                <c:pt idx="12">
                  <c:v>4256.83333333333</c:v>
                </c:pt>
              </c:numCache>
            </c:numRef>
          </c:val>
        </c:ser>
        <c:ser>
          <c:idx val="5"/>
          <c:order val="5"/>
          <c:tx>
            <c:strRef>
              <c:f>'Cement Sales Growth'!$J$9</c:f>
              <c:strCache>
                <c:ptCount val="1"/>
                <c:pt idx="0">
                  <c:v>2021yr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'Cement Sales Growth'!$K$3:$W$3</c:f>
              <c:strCache>
                <c:ptCount val="13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AVE</c:v>
                </c:pt>
              </c:strCache>
            </c:strRef>
          </c:cat>
          <c:val>
            <c:numRef>
              <c:f>'Cement Sales Growth'!$K$9:$W$9</c:f>
              <c:numCache>
                <c:formatCode>#,##0</c:formatCode>
                <c:ptCount val="13"/>
                <c:pt idx="0" formatCode="_-* #,##0_-;\-* #,##0_-;_-* &quot;-&quot;_-;_-@_-">
                  <c:v>4954.0</c:v>
                </c:pt>
                <c:pt idx="1">
                  <c:v>4712.0</c:v>
                </c:pt>
                <c:pt idx="2" formatCode="_(* #,##0_);_(* \(#,##0\);_(* &quot;-&quot;??_);_(@_)">
                  <c:v>5384.0</c:v>
                </c:pt>
                <c:pt idx="3" formatCode="_(* #,##0_);_(* \(#,##0\);_(* &quot;-&quot;??_);_(@_)">
                  <c:v>3949.0</c:v>
                </c:pt>
                <c:pt idx="4" formatCode="_(* #,##0_);_(* \(#,##0\);_(* &quot;-&quot;??_);_(@_)">
                  <c:v>3368.0</c:v>
                </c:pt>
                <c:pt idx="5" formatCode="_(* #,##0_);_(* \(#,##0\);_(* &quot;-&quot;??_);_(@_)">
                  <c:v>4152.0</c:v>
                </c:pt>
                <c:pt idx="6" formatCode="_(* #,##0_);_(* \(#,##0\);_(* &quot;-&quot;??_);_(@_)">
                  <c:v>3555.0</c:v>
                </c:pt>
                <c:pt idx="7" formatCode="_(* #,##0_);_(* \(#,##0\);_(* &quot;-&quot;??_);_(@_)">
                  <c:v>3979.0</c:v>
                </c:pt>
                <c:pt idx="8" formatCode="_(* #,##0_);_(* \(#,##0\);_(* &quot;-&quot;??_);_(@_)">
                  <c:v>3979.0</c:v>
                </c:pt>
                <c:pt idx="9" formatCode="_(* #,##0_);_(* \(#,##0\);_(* &quot;-&quot;??_);_(@_)">
                  <c:v>4343.0</c:v>
                </c:pt>
                <c:pt idx="12" formatCode="_-* #,##0_-;\-* #,##0_-;_-* &quot;-&quot;_-;_-@_-">
                  <c:v>4237.5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035840"/>
        <c:axId val="84054016"/>
      </c:barChart>
      <c:catAx>
        <c:axId val="8403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ko-KR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054016"/>
        <c:crosses val="autoZero"/>
        <c:auto val="1"/>
        <c:lblAlgn val="ctr"/>
        <c:lblOffset val="100"/>
        <c:noMultiLvlLbl val="0"/>
      </c:catAx>
      <c:valAx>
        <c:axId val="84054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_-;_-@_-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ko-KR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035840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Steel</a:t>
            </a:r>
            <a:r>
              <a:rPr lang="en-US" baseline="0"/>
              <a:t> Materials Price Growth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'Steel Materials Price Growth'!$C$5</c:f>
              <c:strCache>
                <c:ptCount val="1"/>
                <c:pt idx="0">
                  <c:v>Beams Channels</c:v>
                </c:pt>
              </c:strCache>
            </c:strRef>
          </c:tx>
          <c:marker>
            <c:symbol val="none"/>
          </c:marker>
          <c:cat>
            <c:numRef>
              <c:f>'Steel Materials Price Growth'!$D$4:$CC$4</c:f>
              <c:numCache>
                <c:formatCode>[$-409]mmm\-yy;@</c:formatCode>
                <c:ptCount val="16"/>
                <c:pt idx="0">
                  <c:v>44044.0</c:v>
                </c:pt>
                <c:pt idx="1">
                  <c:v>44075.0</c:v>
                </c:pt>
                <c:pt idx="2">
                  <c:v>44105.0</c:v>
                </c:pt>
                <c:pt idx="3">
                  <c:v>44136.0</c:v>
                </c:pt>
                <c:pt idx="4">
                  <c:v>44166.0</c:v>
                </c:pt>
                <c:pt idx="5">
                  <c:v>44197.0</c:v>
                </c:pt>
                <c:pt idx="6">
                  <c:v>44228.0</c:v>
                </c:pt>
                <c:pt idx="7">
                  <c:v>44256.0</c:v>
                </c:pt>
                <c:pt idx="8">
                  <c:v>44287.0</c:v>
                </c:pt>
                <c:pt idx="9">
                  <c:v>44317.0</c:v>
                </c:pt>
                <c:pt idx="10">
                  <c:v>44348.0</c:v>
                </c:pt>
                <c:pt idx="11">
                  <c:v>44378.0</c:v>
                </c:pt>
                <c:pt idx="12">
                  <c:v>44409.0</c:v>
                </c:pt>
                <c:pt idx="13">
                  <c:v>44440.0</c:v>
                </c:pt>
                <c:pt idx="14">
                  <c:v>44470.0</c:v>
                </c:pt>
                <c:pt idx="15">
                  <c:v>44501.0</c:v>
                </c:pt>
              </c:numCache>
            </c:numRef>
          </c:cat>
          <c:val>
            <c:numRef>
              <c:f>'Steel Materials Price Growth'!$D$5:$CC$5</c:f>
              <c:numCache>
                <c:formatCode>#,##0_);[Red]\(#,##0\)</c:formatCode>
                <c:ptCount val="16"/>
                <c:pt idx="0">
                  <c:v>560.0</c:v>
                </c:pt>
                <c:pt idx="1">
                  <c:v>570.0</c:v>
                </c:pt>
                <c:pt idx="2">
                  <c:v>600.0</c:v>
                </c:pt>
                <c:pt idx="3">
                  <c:v>620.0</c:v>
                </c:pt>
                <c:pt idx="4">
                  <c:v>735.0</c:v>
                </c:pt>
                <c:pt idx="5">
                  <c:v>855.0</c:v>
                </c:pt>
                <c:pt idx="6">
                  <c:v>825.0</c:v>
                </c:pt>
                <c:pt idx="7" formatCode="0">
                  <c:v>825.0</c:v>
                </c:pt>
                <c:pt idx="8" formatCode="0">
                  <c:v>840.0</c:v>
                </c:pt>
                <c:pt idx="9" formatCode="General">
                  <c:v>925.0</c:v>
                </c:pt>
                <c:pt idx="10" formatCode="General">
                  <c:v>1050.0</c:v>
                </c:pt>
                <c:pt idx="11" formatCode="General">
                  <c:v>1070.0</c:v>
                </c:pt>
                <c:pt idx="12" formatCode="General">
                  <c:v>1115.0</c:v>
                </c:pt>
                <c:pt idx="13" formatCode="General">
                  <c:v>1200.0</c:v>
                </c:pt>
                <c:pt idx="14" formatCode="General">
                  <c:v>1200.0</c:v>
                </c:pt>
                <c:pt idx="15" formatCode="General">
                  <c:v>1150.0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'Steel Materials Price Growth'!$C$6</c:f>
              <c:strCache>
                <c:ptCount val="1"/>
                <c:pt idx="0">
                  <c:v>Reinforcing Bars </c:v>
                </c:pt>
              </c:strCache>
            </c:strRef>
          </c:tx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'Steel Materials Price Growth'!$D$4:$CC$4</c:f>
              <c:numCache>
                <c:formatCode>[$-409]mmm\-yy;@</c:formatCode>
                <c:ptCount val="16"/>
                <c:pt idx="0">
                  <c:v>44044.0</c:v>
                </c:pt>
                <c:pt idx="1">
                  <c:v>44075.0</c:v>
                </c:pt>
                <c:pt idx="2">
                  <c:v>44105.0</c:v>
                </c:pt>
                <c:pt idx="3">
                  <c:v>44136.0</c:v>
                </c:pt>
                <c:pt idx="4">
                  <c:v>44166.0</c:v>
                </c:pt>
                <c:pt idx="5">
                  <c:v>44197.0</c:v>
                </c:pt>
                <c:pt idx="6">
                  <c:v>44228.0</c:v>
                </c:pt>
                <c:pt idx="7">
                  <c:v>44256.0</c:v>
                </c:pt>
                <c:pt idx="8">
                  <c:v>44287.0</c:v>
                </c:pt>
                <c:pt idx="9">
                  <c:v>44317.0</c:v>
                </c:pt>
                <c:pt idx="10">
                  <c:v>44348.0</c:v>
                </c:pt>
                <c:pt idx="11">
                  <c:v>44378.0</c:v>
                </c:pt>
                <c:pt idx="12">
                  <c:v>44409.0</c:v>
                </c:pt>
                <c:pt idx="13">
                  <c:v>44440.0</c:v>
                </c:pt>
                <c:pt idx="14">
                  <c:v>44470.0</c:v>
                </c:pt>
                <c:pt idx="15">
                  <c:v>44501.0</c:v>
                </c:pt>
              </c:numCache>
            </c:numRef>
          </c:cat>
          <c:val>
            <c:numRef>
              <c:f>'Steel Materials Price Growth'!$D$6:$CC$6</c:f>
              <c:numCache>
                <c:formatCode>#,##0_);[Red]\(#,##0\)</c:formatCode>
                <c:ptCount val="16"/>
                <c:pt idx="0">
                  <c:v>465.0</c:v>
                </c:pt>
                <c:pt idx="1">
                  <c:v>485.0</c:v>
                </c:pt>
                <c:pt idx="2">
                  <c:v>510.0</c:v>
                </c:pt>
                <c:pt idx="3">
                  <c:v>480.0</c:v>
                </c:pt>
                <c:pt idx="4">
                  <c:v>555.0</c:v>
                </c:pt>
                <c:pt idx="5">
                  <c:v>655.0</c:v>
                </c:pt>
                <c:pt idx="6">
                  <c:v>715.0</c:v>
                </c:pt>
                <c:pt idx="7" formatCode="General">
                  <c:v>675.0</c:v>
                </c:pt>
                <c:pt idx="8" formatCode="General">
                  <c:v>645.0</c:v>
                </c:pt>
                <c:pt idx="9" formatCode="General">
                  <c:v>690.0</c:v>
                </c:pt>
                <c:pt idx="10" formatCode="General">
                  <c:v>810.0</c:v>
                </c:pt>
                <c:pt idx="11" formatCode="General">
                  <c:v>775.0</c:v>
                </c:pt>
                <c:pt idx="12" formatCode="General">
                  <c:v>775.0</c:v>
                </c:pt>
                <c:pt idx="13" formatCode="General">
                  <c:v>675.0</c:v>
                </c:pt>
                <c:pt idx="14" formatCode="General">
                  <c:v>645.0</c:v>
                </c:pt>
                <c:pt idx="15" formatCode="General">
                  <c:v>670.0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'Steel Materials Price Growth'!$C$7</c:f>
              <c:strCache>
                <c:ptCount val="1"/>
                <c:pt idx="0">
                  <c:v>Angles </c:v>
                </c:pt>
              </c:strCache>
            </c:strRef>
          </c:tx>
          <c:marker>
            <c:symbol val="none"/>
          </c:marker>
          <c:cat>
            <c:numRef>
              <c:f>'Steel Materials Price Growth'!$D$4:$CC$4</c:f>
              <c:numCache>
                <c:formatCode>[$-409]mmm\-yy;@</c:formatCode>
                <c:ptCount val="16"/>
                <c:pt idx="0">
                  <c:v>44044.0</c:v>
                </c:pt>
                <c:pt idx="1">
                  <c:v>44075.0</c:v>
                </c:pt>
                <c:pt idx="2">
                  <c:v>44105.0</c:v>
                </c:pt>
                <c:pt idx="3">
                  <c:v>44136.0</c:v>
                </c:pt>
                <c:pt idx="4">
                  <c:v>44166.0</c:v>
                </c:pt>
                <c:pt idx="5">
                  <c:v>44197.0</c:v>
                </c:pt>
                <c:pt idx="6">
                  <c:v>44228.0</c:v>
                </c:pt>
                <c:pt idx="7">
                  <c:v>44256.0</c:v>
                </c:pt>
                <c:pt idx="8">
                  <c:v>44287.0</c:v>
                </c:pt>
                <c:pt idx="9">
                  <c:v>44317.0</c:v>
                </c:pt>
                <c:pt idx="10">
                  <c:v>44348.0</c:v>
                </c:pt>
                <c:pt idx="11">
                  <c:v>44378.0</c:v>
                </c:pt>
                <c:pt idx="12">
                  <c:v>44409.0</c:v>
                </c:pt>
                <c:pt idx="13">
                  <c:v>44440.0</c:v>
                </c:pt>
                <c:pt idx="14">
                  <c:v>44470.0</c:v>
                </c:pt>
                <c:pt idx="15">
                  <c:v>44501.0</c:v>
                </c:pt>
              </c:numCache>
            </c:numRef>
          </c:cat>
          <c:val>
            <c:numRef>
              <c:f>'Steel Materials Price Growth'!$D$7:$CC$7</c:f>
              <c:numCache>
                <c:formatCode>#,##0_);[Red]\(#,##0\)</c:formatCode>
                <c:ptCount val="16"/>
                <c:pt idx="0">
                  <c:v>505.0</c:v>
                </c:pt>
                <c:pt idx="1">
                  <c:v>515.0</c:v>
                </c:pt>
                <c:pt idx="2">
                  <c:v>505.0</c:v>
                </c:pt>
                <c:pt idx="3">
                  <c:v>535.0</c:v>
                </c:pt>
                <c:pt idx="4">
                  <c:v>560.0</c:v>
                </c:pt>
                <c:pt idx="5">
                  <c:v>615.0</c:v>
                </c:pt>
                <c:pt idx="6">
                  <c:v>620.0</c:v>
                </c:pt>
                <c:pt idx="7" formatCode="General">
                  <c:v>720.0</c:v>
                </c:pt>
                <c:pt idx="8" formatCode="General">
                  <c:v>760.0</c:v>
                </c:pt>
                <c:pt idx="9" formatCode="General">
                  <c:v>815.0</c:v>
                </c:pt>
                <c:pt idx="10" formatCode="General">
                  <c:v>885.0</c:v>
                </c:pt>
                <c:pt idx="11" formatCode="General">
                  <c:v>855.0</c:v>
                </c:pt>
                <c:pt idx="12" formatCode="General">
                  <c:v>905.0</c:v>
                </c:pt>
                <c:pt idx="13" formatCode="General">
                  <c:v>935.0</c:v>
                </c:pt>
                <c:pt idx="14" formatCode="General">
                  <c:v>965.0</c:v>
                </c:pt>
                <c:pt idx="15" formatCode="General">
                  <c:v>920.0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'Steel Materials Price Growth'!$C$8</c:f>
              <c:strCache>
                <c:ptCount val="1"/>
                <c:pt idx="0">
                  <c:v>Hot Rolled Plate</c:v>
                </c:pt>
              </c:strCache>
            </c:strRef>
          </c:tx>
          <c:marker>
            <c:symbol val="none"/>
          </c:marker>
          <c:cat>
            <c:numRef>
              <c:f>'Steel Materials Price Growth'!$D$4:$CC$4</c:f>
              <c:numCache>
                <c:formatCode>[$-409]mmm\-yy;@</c:formatCode>
                <c:ptCount val="16"/>
                <c:pt idx="0">
                  <c:v>44044.0</c:v>
                </c:pt>
                <c:pt idx="1">
                  <c:v>44075.0</c:v>
                </c:pt>
                <c:pt idx="2">
                  <c:v>44105.0</c:v>
                </c:pt>
                <c:pt idx="3">
                  <c:v>44136.0</c:v>
                </c:pt>
                <c:pt idx="4">
                  <c:v>44166.0</c:v>
                </c:pt>
                <c:pt idx="5">
                  <c:v>44197.0</c:v>
                </c:pt>
                <c:pt idx="6">
                  <c:v>44228.0</c:v>
                </c:pt>
                <c:pt idx="7">
                  <c:v>44256.0</c:v>
                </c:pt>
                <c:pt idx="8">
                  <c:v>44287.0</c:v>
                </c:pt>
                <c:pt idx="9">
                  <c:v>44317.0</c:v>
                </c:pt>
                <c:pt idx="10">
                  <c:v>44348.0</c:v>
                </c:pt>
                <c:pt idx="11">
                  <c:v>44378.0</c:v>
                </c:pt>
                <c:pt idx="12">
                  <c:v>44409.0</c:v>
                </c:pt>
                <c:pt idx="13">
                  <c:v>44440.0</c:v>
                </c:pt>
                <c:pt idx="14">
                  <c:v>44470.0</c:v>
                </c:pt>
                <c:pt idx="15">
                  <c:v>44501.0</c:v>
                </c:pt>
              </c:numCache>
            </c:numRef>
          </c:cat>
          <c:val>
            <c:numRef>
              <c:f>'Steel Materials Price Growth'!$D$8:$CC$8</c:f>
              <c:numCache>
                <c:formatCode>#,##0_);[Red]\(#,##0\)</c:formatCode>
                <c:ptCount val="16"/>
                <c:pt idx="0">
                  <c:v>550.0</c:v>
                </c:pt>
                <c:pt idx="1">
                  <c:v>565.0</c:v>
                </c:pt>
                <c:pt idx="2">
                  <c:v>570.0</c:v>
                </c:pt>
                <c:pt idx="3">
                  <c:v>575.0</c:v>
                </c:pt>
                <c:pt idx="4">
                  <c:v>655.0</c:v>
                </c:pt>
                <c:pt idx="5">
                  <c:v>775.0</c:v>
                </c:pt>
                <c:pt idx="6">
                  <c:v>740.0</c:v>
                </c:pt>
                <c:pt idx="7" formatCode="General">
                  <c:v>820.0</c:v>
                </c:pt>
                <c:pt idx="8" formatCode="General">
                  <c:v>985.0</c:v>
                </c:pt>
                <c:pt idx="9" formatCode="General">
                  <c:v>1015.0</c:v>
                </c:pt>
                <c:pt idx="10" formatCode="General">
                  <c:v>1015.0</c:v>
                </c:pt>
                <c:pt idx="11" formatCode="General">
                  <c:v>1010.0</c:v>
                </c:pt>
                <c:pt idx="12" formatCode="General">
                  <c:v>1070.0</c:v>
                </c:pt>
                <c:pt idx="13" formatCode="General">
                  <c:v>1005.0</c:v>
                </c:pt>
                <c:pt idx="14" formatCode="General">
                  <c:v>975.0</c:v>
                </c:pt>
                <c:pt idx="15" formatCode="General">
                  <c:v>1000.0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954304"/>
        <c:axId val="83960192"/>
      </c:lineChart>
      <c:dateAx>
        <c:axId val="83954304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nextTo"/>
        <c:crossAx val="83960192"/>
        <c:crosses val="autoZero"/>
        <c:auto val="1"/>
        <c:lblOffset val="100"/>
      </c:dateAx>
      <c:valAx>
        <c:axId val="83960192"/>
        <c:scaling>
          <c:orientation val="minMax"/>
        </c:scaling>
        <c:delete val="0"/>
        <c:axPos val="l"/>
        <c:majorGridlines/>
        <c:numFmt formatCode="#,##0_);[Red]\(#,##0\)" sourceLinked="1"/>
        <c:majorTickMark val="none"/>
        <c:minorTickMark val="none"/>
        <c:tickLblPos val="nextTo"/>
        <c:crossAx val="83954304"/>
        <c:crosses val="autoZero"/>
        <c:crossBetween val="between"/>
        <c:majorUnit val="100.0"/>
        <c:minorUnit val="100.0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/>
</c:chartSpace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1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/>
        </p:spPr>
        <p:txBody>
          <a:bodyPr bIns="48180" lIns="96359" rIns="96359" rtlCol="0" tIns="48180" vert="horz"/>
          <a:lstStyle>
            <a:lvl1pPr algn="l">
              <a:defRPr sz="1300"/>
            </a:lvl1pPr>
          </a:lstStyle>
          <a:p>
            <a:endParaRPr altLang="en-US" lang="ko-KR"/>
          </a:p>
        </p:txBody>
      </p:sp>
      <p:sp>
        <p:nvSpPr>
          <p:cNvPr id="1048762" name="날짜 개체 틀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/>
        </p:spPr>
        <p:txBody>
          <a:bodyPr bIns="48180" lIns="96359" rIns="96359" rtlCol="0" tIns="48180" vert="horz"/>
          <a:lstStyle>
            <a:lvl1pPr algn="r">
              <a:defRPr sz="1300"/>
            </a:lvl1pPr>
          </a:lstStyle>
          <a:p>
            <a:fld id="{8BC64A75-DCF8-41E5-87F3-8AF811CE771B}" type="datetimeFigureOut">
              <a:rPr altLang="en-US" lang="ko-KR" smtClean="0"/>
              <a:t>2021-11-22</a:t>
            </a:fld>
            <a:endParaRPr altLang="en-US" lang="ko-KR"/>
          </a:p>
        </p:txBody>
      </p:sp>
      <p:sp>
        <p:nvSpPr>
          <p:cNvPr id="1048763" name="슬라이드 이미지 개체 틀 3"/>
          <p:cNvSpPr>
            <a:spLocks noChangeAspect="1" noRot="1" noGrp="1"/>
          </p:cNvSpPr>
          <p:nvPr>
            <p:ph type="sldImg" idx="2"/>
          </p:nvPr>
        </p:nvSpPr>
        <p:spPr>
          <a:xfrm>
            <a:off x="1184275" y="1249363"/>
            <a:ext cx="4497388" cy="3375025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8180" lIns="96359" rIns="96359" rtlCol="0" tIns="48180" vert="horz"/>
          <a:p>
            <a:endParaRPr altLang="en-US" lang="ko-KR"/>
          </a:p>
        </p:txBody>
      </p:sp>
      <p:sp>
        <p:nvSpPr>
          <p:cNvPr id="1048764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/>
        </p:spPr>
        <p:txBody>
          <a:bodyPr bIns="48180" lIns="96359" rIns="96359" rtlCol="0" tIns="48180" vert="horz"/>
          <a:p>
            <a:pPr lvl="0"/>
            <a:r>
              <a:rPr altLang="en-US" lang="ko-KR"/>
              <a:t>마스터 텍스트 스타일을 편집하려면 클릭</a:t>
            </a:r>
          </a:p>
          <a:p>
            <a:pPr lvl="1"/>
            <a:r>
              <a:rPr altLang="en-US" lang="ko-KR"/>
              <a:t>두 번째 수준</a:t>
            </a:r>
          </a:p>
          <a:p>
            <a:pPr lvl="2"/>
            <a:r>
              <a:rPr altLang="en-US" lang="ko-KR"/>
              <a:t>세 번째 수준</a:t>
            </a:r>
          </a:p>
          <a:p>
            <a:pPr lvl="3"/>
            <a:r>
              <a:rPr altLang="en-US" lang="ko-KR"/>
              <a:t>네 번째 수준</a:t>
            </a:r>
          </a:p>
          <a:p>
            <a:pPr lvl="4"/>
            <a:r>
              <a:rPr altLang="en-US" lang="ko-KR"/>
              <a:t>다섯 번째 수준</a:t>
            </a:r>
          </a:p>
        </p:txBody>
      </p:sp>
      <p:sp>
        <p:nvSpPr>
          <p:cNvPr id="1048765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/>
        </p:spPr>
        <p:txBody>
          <a:bodyPr anchor="b" bIns="48180" lIns="96359" rIns="96359" rtlCol="0" tIns="48180" vert="horz"/>
          <a:lstStyle>
            <a:lvl1pPr algn="l">
              <a:defRPr sz="1300"/>
            </a:lvl1pPr>
          </a:lstStyle>
          <a:p>
            <a:endParaRPr altLang="en-US" lang="ko-KR"/>
          </a:p>
        </p:txBody>
      </p:sp>
      <p:sp>
        <p:nvSpPr>
          <p:cNvPr id="1048766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/>
        </p:spPr>
        <p:txBody>
          <a:bodyPr anchor="b" bIns="48180" lIns="96359" rIns="96359" rtlCol="0" tIns="48180" vert="horz"/>
          <a:lstStyle>
            <a:lvl1pPr algn="r">
              <a:defRPr sz="1300"/>
            </a:lvl1pPr>
          </a:lstStyle>
          <a:p>
            <a:fld id="{054109DA-1B78-43F3-817A-00F5210E680E}" type="slidenum">
              <a:rPr altLang="en-US" lang="ko-KR" smtClean="0"/>
              <a:t>‹#›</a:t>
            </a:fld>
            <a:endParaRPr altLang="en-US" lang="ko-KR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1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1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1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1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1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1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1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1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1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슬라이드 이미지 개체 틀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17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dirty="0" lang="ko-KR"/>
          </a:p>
        </p:txBody>
      </p:sp>
      <p:sp>
        <p:nvSpPr>
          <p:cNvPr id="1048618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054109DA-1B78-43F3-817A-00F5210E680E}" type="slidenum">
              <a:rPr altLang="en-US" lang="ko-KR" smtClean="0"/>
              <a:t>2</a:t>
            </a:fld>
            <a:endParaRPr altLang="en-US" 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슬라이드 이미지 개체 틀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24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dirty="0" lang="ko-KR"/>
          </a:p>
        </p:txBody>
      </p:sp>
      <p:sp>
        <p:nvSpPr>
          <p:cNvPr id="1048625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054109DA-1B78-43F3-817A-00F5210E680E}" type="slidenum">
              <a:rPr altLang="en-US" lang="ko-KR" smtClean="0"/>
              <a:t>3</a:t>
            </a:fld>
            <a:endParaRPr altLang="en-US" 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슬라이드 이미지 개체 틀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3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dirty="0" lang="ko-KR"/>
          </a:p>
        </p:txBody>
      </p:sp>
      <p:sp>
        <p:nvSpPr>
          <p:cNvPr id="104863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054109DA-1B78-43F3-817A-00F5210E680E}" type="slidenum">
              <a:rPr altLang="en-US" lang="ko-KR" smtClean="0"/>
              <a:t>5</a:t>
            </a:fld>
            <a:endParaRPr altLang="en-US" lang="ko-K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슬라이드 이미지 개체 틀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40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dirty="0" lang="ko-KR"/>
          </a:p>
        </p:txBody>
      </p:sp>
      <p:sp>
        <p:nvSpPr>
          <p:cNvPr id="1048641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054109DA-1B78-43F3-817A-00F5210E680E}" type="slidenum">
              <a:rPr altLang="en-US" lang="ko-KR" smtClean="0"/>
              <a:t>6</a:t>
            </a:fld>
            <a:endParaRPr altLang="en-US" lang="ko-K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슬라이드 이미지 개체 틀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46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dirty="0" lang="ko-KR"/>
          </a:p>
        </p:txBody>
      </p:sp>
      <p:sp>
        <p:nvSpPr>
          <p:cNvPr id="1048647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054109DA-1B78-43F3-817A-00F5210E680E}" type="slidenum">
              <a:rPr altLang="en-US" lang="ko-KR" smtClean="0"/>
              <a:t>7</a:t>
            </a:fld>
            <a:endParaRPr altLang="en-US" 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bg>
      <p:bgRef idx="1001">
        <a:schemeClr val="bg2"/>
      </p:bgRef>
    </p:bg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/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591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/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592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/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593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/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594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/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595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algn="ctr" indent="0" marL="0">
              <a:buNone/>
              <a:defRPr baseline="0" b="1" cap="all" sz="1600" spc="250">
                <a:solidFill>
                  <a:schemeClr val="tx2"/>
                </a:solidFill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048596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FD93948-8C3B-4A80-A791-E00C6D926022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104859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8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/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599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/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dirty="0" kumimoji="0" lang="en-US"/>
          </a:p>
        </p:txBody>
      </p:sp>
      <p:sp>
        <p:nvSpPr>
          <p:cNvPr id="1048600" name="Oval 12"/>
          <p:cNvSpPr/>
          <p:nvPr/>
        </p:nvSpPr>
        <p:spPr>
          <a:xfrm>
            <a:off x="4267200" y="2115312"/>
            <a:ext cx="609600" cy="609600"/>
          </a:xfrm>
          <a:prstGeom prst="ellipse"/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01" name="Oval 13"/>
          <p:cNvSpPr/>
          <p:nvPr/>
        </p:nvSpPr>
        <p:spPr>
          <a:xfrm>
            <a:off x="4361688" y="2209800"/>
            <a:ext cx="420624" cy="420624"/>
          </a:xfrm>
          <a:prstGeom prst="ellipse"/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0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B56DCEA-B015-4333-9EE3-E97451582BFC}" type="slidenum">
              <a:rPr lang="en-US" smtClean="0"/>
              <a:t>‹#›</a:t>
            </a:fld>
            <a:endParaRPr lang="en-US"/>
          </a:p>
        </p:txBody>
      </p:sp>
      <p:sp>
        <p:nvSpPr>
          <p:cNvPr id="1048603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accent1="accent1" accent2="accent2" accent3="accent3" accent4="accent4" accent5="accent5" accent6="accent6" bg1="lt1" bg2="lt2" tx1="dk1" tx2="dk2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bg>
      <p:bgRef idx="1001">
        <a:schemeClr val="bg2"/>
      </p:bgRef>
    </p:bg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/>
              <a:t>Click to edit Master title style</a:t>
            </a:r>
          </a:p>
        </p:txBody>
      </p:sp>
      <p:sp>
        <p:nvSpPr>
          <p:cNvPr id="104868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86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FD93948-8C3B-4A80-A791-E00C6D926022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10486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56DCEA-B015-4333-9EE3-E97451582BF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accent1="accent1" accent2="accent2" accent3="accent3" accent4="accent4" accent5="accent5" accent6="accent6" bg1="lt1" bg2="lt2" tx1="dk1" tx2="dk2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vertTitleAndTx">
  <p:cSld name="Vertical Title and Text">
    <p:bg>
      <p:bgRef idx="1001">
        <a:schemeClr val="bg2"/>
      </p:bgRef>
    </p:bg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/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65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/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65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/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66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/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66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/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66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/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dirty="0" kumimoji="0" lang="en-US"/>
          </a:p>
        </p:txBody>
      </p:sp>
      <p:sp>
        <p:nvSpPr>
          <p:cNvPr id="104866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/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664" name="Oval 13"/>
          <p:cNvSpPr/>
          <p:nvPr/>
        </p:nvSpPr>
        <p:spPr>
          <a:xfrm>
            <a:off x="6839712" y="2925763"/>
            <a:ext cx="609600" cy="609600"/>
          </a:xfrm>
          <a:prstGeom prst="ellipse"/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65" name="Oval 14"/>
          <p:cNvSpPr/>
          <p:nvPr/>
        </p:nvSpPr>
        <p:spPr>
          <a:xfrm>
            <a:off x="6934200" y="3020251"/>
            <a:ext cx="420624" cy="420624"/>
          </a:xfrm>
          <a:prstGeom prst="ellipse"/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p>
            <a:fld id="{7B56DCEA-B015-4333-9EE3-E97451582BFC}" type="slidenum">
              <a:rPr lang="en-US" smtClean="0"/>
              <a:t>‹#›</a:t>
            </a:fld>
            <a:endParaRPr lang="en-US"/>
          </a:p>
        </p:txBody>
      </p:sp>
      <p:sp>
        <p:nvSpPr>
          <p:cNvPr id="104866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866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FD93948-8C3B-4A80-A791-E00C6D926022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104866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0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accent1="accent1" accent2="accent2" accent3="accent3" accent4="accent4" accent5="accent5" accent6="accent6" bg1="lt1" bg2="lt2" tx1="dk1" tx2="dk2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bg>
      <p:bgRef idx="1001">
        <a:schemeClr val="bg2"/>
      </p:bgRef>
    </p:bg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4860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FD93948-8C3B-4A80-A791-E00C6D926022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104860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p>
            <a:fld id="{7B56DCEA-B015-4333-9EE3-E97451582BFC}" type="slidenum">
              <a:rPr lang="en-US" smtClean="0"/>
              <a:t>‹#›</a:t>
            </a:fld>
            <a:endParaRPr lang="en-US"/>
          </a:p>
        </p:txBody>
      </p:sp>
      <p:sp>
        <p:nvSpPr>
          <p:cNvPr id="1048611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accent1="accent1" accent2="accent2" accent3="accent3" accent4="accent4" accent5="accent5" accent6="accent6" bg1="lt1" bg2="lt2" tx1="dk1" tx2="dk2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secHead">
  <p:cSld name="Section Header">
    <p:bg>
      <p:bgRef idx="1001">
        <a:schemeClr val="bg1"/>
      </p:bgRef>
    </p:bg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/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694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/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695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/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696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/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697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/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698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/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699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algn="ctr" indent="0" marL="0">
              <a:buNone/>
              <a:defRPr baseline="0" b="1" cap="all" sz="1600" spc="25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8700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/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701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/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dirty="0" kumimoji="0" lang="en-US"/>
          </a:p>
        </p:txBody>
      </p:sp>
      <p:sp>
        <p:nvSpPr>
          <p:cNvPr id="10487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0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FD93948-8C3B-4A80-A791-E00C6D926022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1048704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/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705" name="Oval 9"/>
          <p:cNvSpPr/>
          <p:nvPr/>
        </p:nvSpPr>
        <p:spPr>
          <a:xfrm>
            <a:off x="4267200" y="2115312"/>
            <a:ext cx="609600" cy="609600"/>
          </a:xfrm>
          <a:prstGeom prst="ellipse"/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706" name="Oval 10"/>
          <p:cNvSpPr/>
          <p:nvPr/>
        </p:nvSpPr>
        <p:spPr>
          <a:xfrm>
            <a:off x="4361688" y="2209800"/>
            <a:ext cx="420624" cy="420624"/>
          </a:xfrm>
          <a:prstGeom prst="ellipse"/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70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B56DCEA-B015-4333-9EE3-E97451582BFC}" type="slidenum">
              <a:rPr lang="en-US" smtClean="0"/>
              <a:t>‹#›</a:t>
            </a:fld>
            <a:endParaRPr lang="en-US"/>
          </a:p>
        </p:txBody>
      </p:sp>
      <p:sp>
        <p:nvSpPr>
          <p:cNvPr id="1048708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baseline="0" b="0" cap="none" sz="420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accent1="accent1" accent2="accent2" accent3="accent3" accent4="accent4" accent5="accent5" accent6="accent6" bg1="lt1" bg2="lt2" tx1="dk1" tx2="dk2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bg>
      <p:bgRef idx="1001">
        <a:schemeClr val="bg2"/>
      </p:bgRef>
    </p:bg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p>
            <a:r>
              <a:rPr kumimoji="0" lang="en-US"/>
              <a:t>Click to edit Master title style</a:t>
            </a:r>
          </a:p>
        </p:txBody>
      </p:sp>
      <p:sp>
        <p:nvSpPr>
          <p:cNvPr id="1048710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p>
            <a:fld id="{0FD93948-8C3B-4A80-A791-E00C6D926022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10487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56DCEA-B015-4333-9EE3-E97451582BFC}" type="slidenum">
              <a:rPr lang="en-US" smtClean="0"/>
              <a:t>‹#›</a:t>
            </a:fld>
            <a:endParaRPr lang="en-US"/>
          </a:p>
        </p:txBody>
      </p:sp>
      <p:sp>
        <p:nvSpPr>
          <p:cNvPr id="1048713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/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714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8715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accent1="accent1" accent2="accent2" accent3="accent3" accent4="accent4" accent5="accent5" accent6="accent6" bg1="lt1" bg2="lt2" tx1="dk1" tx2="dk2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woTxTwoObj">
  <p:cSld name="Comparison">
    <p:bg>
      <p:bgRef idx="1001">
        <a:schemeClr val="bg2"/>
      </p:bgRef>
    </p:bg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6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/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717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/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718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/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719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/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720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/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721" name="Rectangle 10"/>
          <p:cNvSpPr/>
          <p:nvPr/>
        </p:nvSpPr>
        <p:spPr>
          <a:xfrm>
            <a:off x="152400" y="1371600"/>
            <a:ext cx="8833104" cy="914400"/>
          </a:xfrm>
          <a:prstGeom prst="rect"/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722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/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72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indent="0" marL="0">
              <a:buNone/>
              <a:defRPr b="1" dirty="0" sz="2200" lang="en-US" smtClean="0">
                <a:solidFill>
                  <a:srgbClr val="FFFFFF"/>
                </a:solidFill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872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indent="0" marL="0">
              <a:buNone/>
              <a:defRPr b="1" sz="2200"/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872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FD93948-8C3B-4A80-A791-E00C6D926022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104872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p>
            <a:endParaRPr lang="en-US"/>
          </a:p>
        </p:txBody>
      </p:sp>
      <p:sp>
        <p:nvSpPr>
          <p:cNvPr id="1048727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/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72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/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dirty="0" kumimoji="0" lang="en-US"/>
          </a:p>
        </p:txBody>
      </p:sp>
      <p:sp>
        <p:nvSpPr>
          <p:cNvPr id="1048729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8730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8731" name="Oval 24"/>
          <p:cNvSpPr/>
          <p:nvPr/>
        </p:nvSpPr>
        <p:spPr>
          <a:xfrm>
            <a:off x="4267200" y="956036"/>
            <a:ext cx="609600" cy="609600"/>
          </a:xfrm>
          <a:prstGeom prst="ellipse"/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732" name="Oval 26"/>
          <p:cNvSpPr/>
          <p:nvPr/>
        </p:nvSpPr>
        <p:spPr>
          <a:xfrm>
            <a:off x="4361688" y="1050524"/>
            <a:ext cx="420624" cy="420624"/>
          </a:xfrm>
          <a:prstGeom prst="ellipse"/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73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/>
          </a:lstStyle>
          <a:p>
            <a:fld id="{7B56DCEA-B015-4333-9EE3-E97451582BFC}" type="slidenum">
              <a:rPr lang="en-US" smtClean="0"/>
              <a:t>‹#›</a:t>
            </a:fld>
            <a:endParaRPr lang="en-US"/>
          </a:p>
        </p:txBody>
      </p:sp>
      <p:sp>
        <p:nvSpPr>
          <p:cNvPr id="1048734" name="Title 22"/>
          <p:cNvSpPr>
            <a:spLocks noGrp="1"/>
          </p:cNvSpPr>
          <p:nvPr>
            <p:ph type="title"/>
          </p:nvPr>
        </p:nvSpPr>
        <p:spPr/>
        <p:txBody>
          <a:bodyPr anchor="b" anchorCtr="0" rtlCol="0"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accent1="accent1" accent2="accent2" accent3="accent3" accent4="accent4" accent5="accent5" accent6="accent6" bg1="lt1" bg2="lt2" tx1="dk1" tx2="dk2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/>
              <a:t>Click to edit Master title style</a:t>
            </a:r>
          </a:p>
        </p:txBody>
      </p:sp>
      <p:sp>
        <p:nvSpPr>
          <p:cNvPr id="104865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FD93948-8C3B-4A80-A791-E00C6D926022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104865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p>
            <a:fld id="{7B56DCEA-B015-4333-9EE3-E97451582B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blank">
  <p:cSld name="Blank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5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/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736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/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737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/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738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/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739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/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740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/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dirty="0" kumimoji="0" lang="en-US"/>
          </a:p>
        </p:txBody>
      </p:sp>
      <p:sp>
        <p:nvSpPr>
          <p:cNvPr id="104874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FD93948-8C3B-4A80-A791-E00C6D926022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104874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4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56DCEA-B015-4333-9EE3-E97451582B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objTx">
  <p:cSld name="Content with Caption">
    <p:bg>
      <p:bgRef idx="1001">
        <a:schemeClr val="bg1"/>
      </p:bgRef>
    </p:bg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4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/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74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/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746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/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747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/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748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/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749" name="Rectangle 12"/>
          <p:cNvSpPr/>
          <p:nvPr/>
        </p:nvSpPr>
        <p:spPr>
          <a:xfrm>
            <a:off x="152400" y="609600"/>
            <a:ext cx="2743200" cy="5867400"/>
          </a:xfrm>
          <a:prstGeom prst="rect"/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750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b="1" sz="220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48751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indent="0" marL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8752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/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dirty="0" kumimoji="0" lang="en-US"/>
          </a:p>
        </p:txBody>
      </p:sp>
      <p:sp>
        <p:nvSpPr>
          <p:cNvPr id="1048753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/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754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8755" name="Oval 9"/>
          <p:cNvSpPr/>
          <p:nvPr/>
        </p:nvSpPr>
        <p:spPr>
          <a:xfrm>
            <a:off x="1295400" y="228600"/>
            <a:ext cx="609600" cy="609600"/>
          </a:xfrm>
          <a:prstGeom prst="ellipse"/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756" name="Oval 10"/>
          <p:cNvSpPr/>
          <p:nvPr/>
        </p:nvSpPr>
        <p:spPr>
          <a:xfrm>
            <a:off x="1389888" y="323088"/>
            <a:ext cx="420624" cy="420624"/>
          </a:xfrm>
          <a:prstGeom prst="ellipse"/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75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B56DCEA-B015-4333-9EE3-E97451582BFC}" type="slidenum">
              <a:rPr lang="en-US" smtClean="0"/>
              <a:t>‹#›</a:t>
            </a:fld>
            <a:endParaRPr lang="en-US"/>
          </a:p>
        </p:txBody>
      </p:sp>
      <p:sp>
        <p:nvSpPr>
          <p:cNvPr id="1048758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/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75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FD93948-8C3B-4A80-A791-E00C6D926022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104876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p>
            <a:endParaRPr lang="en-US"/>
          </a:p>
        </p:txBody>
      </p:sp>
    </p:spTree>
  </p:cSld>
  <p:clrMapOvr>
    <a:overrideClrMapping accent1="accent1" accent2="accent2" accent3="accent3" accent4="accent4" accent5="accent5" accent6="accent6" bg1="lt1" bg2="lt2" tx1="dk1" tx2="dk2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picTx">
  <p:cSld name="Picture with Caption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/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672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/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673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/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674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/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675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/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dirty="0" kumimoji="0" lang="en-US"/>
          </a:p>
        </p:txBody>
      </p:sp>
      <p:sp>
        <p:nvSpPr>
          <p:cNvPr id="1048676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/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677" name="Rectangle 7"/>
          <p:cNvSpPr/>
          <p:nvPr/>
        </p:nvSpPr>
        <p:spPr>
          <a:xfrm>
            <a:off x="152400" y="609600"/>
            <a:ext cx="2743200" cy="5867400"/>
          </a:xfrm>
          <a:prstGeom prst="rect"/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78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/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dirty="0" kumimoji="0" lang="en-US"/>
          </a:p>
        </p:txBody>
      </p:sp>
      <p:sp>
        <p:nvSpPr>
          <p:cNvPr id="1048679" name="Oval 11"/>
          <p:cNvSpPr/>
          <p:nvPr/>
        </p:nvSpPr>
        <p:spPr>
          <a:xfrm>
            <a:off x="1295400" y="228600"/>
            <a:ext cx="609600" cy="609600"/>
          </a:xfrm>
          <a:prstGeom prst="ellipse"/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80" name="Oval 12"/>
          <p:cNvSpPr/>
          <p:nvPr/>
        </p:nvSpPr>
        <p:spPr>
          <a:xfrm>
            <a:off x="1389888" y="323088"/>
            <a:ext cx="420624" cy="420624"/>
          </a:xfrm>
          <a:prstGeom prst="ellipse"/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8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p>
            <a:fld id="{7B56DCEA-B015-4333-9EE3-E97451582BFC}" type="slidenum">
              <a:rPr lang="en-US" smtClean="0"/>
              <a:t>‹#›</a:t>
            </a:fld>
            <a:endParaRPr lang="en-US"/>
          </a:p>
        </p:txBody>
      </p:sp>
      <p:sp>
        <p:nvSpPr>
          <p:cNvPr id="104868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b="1" sz="24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4868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indent="0" marL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dirty="0" kumimoji="0" lang="en-US"/>
          </a:p>
        </p:txBody>
      </p:sp>
      <p:sp>
        <p:nvSpPr>
          <p:cNvPr id="104868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indent="0" marL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8685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/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686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p>
            <a:fld id="{0FD93948-8C3B-4A80-A791-E00C6D926022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104868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/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57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/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57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/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57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/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580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/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581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/>
        </p:spPr>
        <p:txBody>
          <a:bodyPr vert="horz"/>
          <a:lstStyle>
            <a:lvl1pPr algn="r" eaLnBrk="1" hangingPunct="1" latinLnBrk="0">
              <a:defRPr sz="1400" kumimoji="0">
                <a:solidFill>
                  <a:srgbClr val="FFFFFF"/>
                </a:solidFill>
              </a:defRPr>
            </a:lvl1pPr>
          </a:lstStyle>
          <a:p>
            <a:fld id="{0FD93948-8C3B-4A80-A791-E00C6D926022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/>
        </p:spPr>
        <p:txBody>
          <a:bodyPr vert="horz"/>
          <a:lstStyle>
            <a:lvl1pPr algn="l" eaLnBrk="1" hangingPunct="1" latinLnBrk="0">
              <a:defRPr sz="1200" kumimoji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48583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/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dirty="0" kumimoji="0" lang="en-US"/>
          </a:p>
        </p:txBody>
      </p:sp>
      <p:sp>
        <p:nvSpPr>
          <p:cNvPr id="1048584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/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585" name="Oval 11"/>
          <p:cNvSpPr/>
          <p:nvPr/>
        </p:nvSpPr>
        <p:spPr>
          <a:xfrm>
            <a:off x="4267200" y="956036"/>
            <a:ext cx="609600" cy="609600"/>
          </a:xfrm>
          <a:prstGeom prst="ellipse"/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86" name="Oval 14"/>
          <p:cNvSpPr/>
          <p:nvPr/>
        </p:nvSpPr>
        <p:spPr>
          <a:xfrm>
            <a:off x="4361688" y="1050524"/>
            <a:ext cx="420624" cy="420624"/>
          </a:xfrm>
          <a:prstGeom prst="ellipse"/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87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/>
        </p:spPr>
        <p:txBody>
          <a:bodyPr anchor="ctr" lIns="45720" rIns="45720" vert="horz">
            <a:normAutofit/>
          </a:bodyPr>
          <a:lstStyle>
            <a:lvl1pPr algn="ctr" eaLnBrk="1" hangingPunct="1" latinLnBrk="0">
              <a:defRPr sz="1600" kumimoji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B56DCEA-B015-4333-9EE3-E97451582BFC}" type="slidenum">
              <a:rPr lang="en-US" smtClean="0"/>
              <a:t>‹#›</a:t>
            </a:fld>
            <a:endParaRPr lang="en-US"/>
          </a:p>
        </p:txBody>
      </p:sp>
      <p:sp>
        <p:nvSpPr>
          <p:cNvPr id="1048588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/>
        </p:spPr>
        <p:txBody>
          <a:bodyPr anchor="b" vert="horz">
            <a:normAutofit/>
          </a:bodyPr>
          <a:p>
            <a:r>
              <a:rPr kumimoji="0" lang="en-US"/>
              <a:t>Click to edit Master title style</a:t>
            </a:r>
          </a:p>
        </p:txBody>
      </p:sp>
      <p:sp>
        <p:nvSpPr>
          <p:cNvPr id="1048589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/>
        </p:spPr>
        <p:txBody>
          <a:bodyPr vert="horz">
            <a:normAutofit/>
          </a:bodyPr>
          <a:p>
            <a:pPr eaLnBrk="1" hangingPunct="1" latinLnBrk="0" lvl="0"/>
            <a:r>
              <a:rPr kumimoji="0" lang="en-US"/>
              <a:t>Click to edit Master text styles</a:t>
            </a:r>
          </a:p>
          <a:p>
            <a:pPr eaLnBrk="1" hangingPunct="1" latinLnBrk="0" lvl="1"/>
            <a:r>
              <a:rPr kumimoji="0" lang="en-US"/>
              <a:t>Second level</a:t>
            </a:r>
          </a:p>
          <a:p>
            <a:pPr eaLnBrk="1" hangingPunct="1" latinLnBrk="0" lvl="2"/>
            <a:r>
              <a:rPr kumimoji="0" lang="en-US"/>
              <a:t>Third level</a:t>
            </a:r>
          </a:p>
          <a:p>
            <a:pPr eaLnBrk="1" hangingPunct="1" latinLnBrk="0" lvl="3"/>
            <a:r>
              <a:rPr kumimoji="0" lang="en-US"/>
              <a:t>Fourth level</a:t>
            </a:r>
          </a:p>
          <a:p>
            <a:pPr eaLnBrk="1" hangingPunct="1" latinLnBrk="0" lvl="4"/>
            <a:r>
              <a:rPr kumimoji="0" lang="en-US"/>
              <a:t>Fifth level</a:t>
            </a:r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eaLnBrk="1" hangingPunct="1" latinLnBrk="0" rtl="0">
        <a:spcBef>
          <a:spcPct val="0"/>
        </a:spcBef>
        <a:buNone/>
        <a:defRPr sz="3300" kern="1200" kumimoji="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algn="l" eaLnBrk="1" hangingPunct="1" indent="-274320" latinLnBrk="0" marL="274320" rtl="0">
        <a:spcBef>
          <a:spcPct val="20000"/>
        </a:spcBef>
        <a:buClr>
          <a:schemeClr val="accent1"/>
        </a:buClr>
        <a:buSzPct val="85000"/>
        <a:buFont typeface="Wingdings 2"/>
        <a:buChar char=""/>
        <a:defRPr sz="2700"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indent="-274320" latinLnBrk="0" marL="548640" rtl="0">
        <a:spcBef>
          <a:spcPct val="20000"/>
        </a:spcBef>
        <a:buClr>
          <a:schemeClr val="accent2"/>
        </a:buClr>
        <a:buSzPct val="70000"/>
        <a:buFont typeface="Wingdings"/>
        <a:buChar char=""/>
        <a:defRPr sz="2200" kern="1200" kumimoji="0">
          <a:solidFill>
            <a:schemeClr val="tx2"/>
          </a:solidFill>
          <a:latin typeface="+mn-lt"/>
          <a:ea typeface="+mn-ea"/>
          <a:cs typeface="+mn-cs"/>
        </a:defRPr>
      </a:lvl2pPr>
      <a:lvl3pPr algn="l" eaLnBrk="1" hangingPunct="1" indent="-228600" latinLnBrk="0" marL="822960" rtl="0">
        <a:spcBef>
          <a:spcPct val="20000"/>
        </a:spcBef>
        <a:buClr>
          <a:schemeClr val="accent3"/>
        </a:buClr>
        <a:buSzPct val="75000"/>
        <a:buFont typeface="Wingdings 2"/>
        <a:buChar char="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indent="-228600" latinLnBrk="0" marL="1097280" rtl="0">
        <a:spcBef>
          <a:spcPct val="20000"/>
        </a:spcBef>
        <a:buClr>
          <a:schemeClr val="accent4"/>
        </a:buClr>
        <a:buSzPct val="70000"/>
        <a:buFont typeface="Wingdings"/>
        <a:buChar char=""/>
        <a:defRPr sz="2000" kern="1200" kumimoji="0">
          <a:solidFill>
            <a:schemeClr val="tx2"/>
          </a:solidFill>
          <a:latin typeface="+mn-lt"/>
          <a:ea typeface="+mn-ea"/>
          <a:cs typeface="+mn-cs"/>
        </a:defRPr>
      </a:lvl4pPr>
      <a:lvl5pPr algn="l" eaLnBrk="1" hangingPunct="1" indent="-228600" latinLnBrk="0" marL="1371600" rtl="0">
        <a:spcBef>
          <a:spcPct val="20000"/>
        </a:spcBef>
        <a:buClr>
          <a:schemeClr val="accent5"/>
        </a:buClr>
        <a:buFontTx/>
        <a:buChar char="•"/>
        <a:defRPr sz="1800"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indent="-182880" latinLnBrk="0" marL="1645920" rtl="0">
        <a:spcBef>
          <a:spcPct val="20000"/>
        </a:spcBef>
        <a:buClr>
          <a:schemeClr val="accent6"/>
        </a:buClr>
        <a:buSzPct val="80000"/>
        <a:buFont typeface="Wingdings 2"/>
        <a:buChar char=""/>
        <a:defRPr sz="1800"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indent="-182880" latinLnBrk="0" marL="1920240" rtl="0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baseline="0" sz="1600"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indent="-182880" latinLnBrk="0" marL="2103120" rtl="0">
        <a:spcBef>
          <a:spcPct val="20000"/>
        </a:spcBef>
        <a:buClr>
          <a:schemeClr val="accent4">
            <a:shade val="75000"/>
          </a:schemeClr>
        </a:buClr>
        <a:buChar char="•"/>
        <a:defRPr sz="1600"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indent="-182880" latinLnBrk="0" marL="2377440" rtl="0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baseline="0" cap="all" sz="1400" kern="1200" kumimoji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algn="l" eaLnBrk="1" hangingPunct="1" latinLnBrk="0" marL="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latinLnBrk="0" marL="457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latinLnBrk="0" marL="914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latinLnBrk="0" marL="1371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latinLnBrk="0" marL="18288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latinLnBrk="0" marL="22860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latinLnBrk="0" marL="2743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latinLnBrk="0" marL="3200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latinLnBrk="0" marL="3657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3.gif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chart" Target="../charts/chart2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Subtitle 2"/>
          <p:cNvSpPr>
            <a:spLocks noGrp="1"/>
          </p:cNvSpPr>
          <p:nvPr>
            <p:ph type="subTitle" idx="1"/>
          </p:nvPr>
        </p:nvSpPr>
        <p:spPr>
          <a:xfrm>
            <a:off x="1371600" y="5638800"/>
            <a:ext cx="6400800" cy="533400"/>
          </a:xfrm>
        </p:spPr>
        <p:txBody>
          <a:bodyPr/>
          <a:p>
            <a:r>
              <a:rPr dirty="0" lang="en-US"/>
              <a:t>APKINDO, </a:t>
            </a:r>
            <a:r>
              <a:rPr dirty="0" lang="en-US" smtClean="0"/>
              <a:t> 23 NOV 2021</a:t>
            </a:r>
            <a:endParaRPr dirty="0" lang="en-US"/>
          </a:p>
        </p:txBody>
      </p:sp>
      <p:sp>
        <p:nvSpPr>
          <p:cNvPr id="1048605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b="1" lang="en-US"/>
              <a:t>Rapat</a:t>
            </a:r>
            <a:r>
              <a:rPr b="1" dirty="0" lang="en-US"/>
              <a:t> Unit </a:t>
            </a:r>
            <a:r>
              <a:rPr b="1" dirty="0" lang="en-US" err="1"/>
              <a:t>Pengkajian</a:t>
            </a:r>
            <a:endParaRPr b="1" dirty="0" lang="en-US"/>
          </a:p>
        </p:txBody>
      </p:sp>
      <p:pic>
        <p:nvPicPr>
          <p:cNvPr id="2097152" name="Picture 3" descr="Logo APKINDO.gif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2895600" y="374650"/>
            <a:ext cx="3276600" cy="1092200"/>
          </a:xfrm>
          <a:prstGeom prst="rect"/>
        </p:spPr>
      </p:pic>
      <p:sp>
        <p:nvSpPr>
          <p:cNvPr id="1048606" name="Title 1"/>
          <p:cNvSpPr txBox="1"/>
          <p:nvPr/>
        </p:nvSpPr>
        <p:spPr>
          <a:xfrm>
            <a:off x="304800" y="2971800"/>
            <a:ext cx="8534400" cy="762000"/>
          </a:xfrm>
          <a:prstGeom prst="rect"/>
        </p:spPr>
        <p:txBody>
          <a:bodyPr anchor="b" vert="horz">
            <a:normAutofit fontScale="96429" lnSpcReduction="20000"/>
          </a:bodyPr>
          <a:p>
            <a:pPr algn="ctr" indent="-457200" lvl="0" marL="457200">
              <a:spcBef>
                <a:spcPct val="0"/>
              </a:spcBef>
              <a:tabLst>
                <a:tab algn="l" pos="457200"/>
              </a:tabLst>
            </a:pPr>
            <a:r>
              <a:rPr b="1" dirty="0" sz="2800" lang="en-US">
                <a:solidFill>
                  <a:schemeClr val="accent1"/>
                </a:solidFill>
                <a:latin typeface="+mj-lt"/>
              </a:rPr>
              <a:t>UPK </a:t>
            </a:r>
            <a:r>
              <a:rPr b="1" dirty="0" sz="2800" lang="en-US" smtClean="0">
                <a:solidFill>
                  <a:schemeClr val="accent1"/>
                </a:solidFill>
                <a:latin typeface="+mj-lt"/>
              </a:rPr>
              <a:t>Middle </a:t>
            </a:r>
            <a:r>
              <a:rPr b="1" dirty="0" sz="2800" lang="en-US">
                <a:solidFill>
                  <a:schemeClr val="accent1"/>
                </a:solidFill>
                <a:latin typeface="+mj-lt"/>
              </a:rPr>
              <a:t>East</a:t>
            </a:r>
          </a:p>
          <a:p>
            <a:pPr algn="ctr" indent="-457200" lvl="0" marL="457200">
              <a:spcBef>
                <a:spcPct val="0"/>
              </a:spcBef>
              <a:tabLst>
                <a:tab algn="l" pos="457200"/>
              </a:tabLst>
            </a:pPr>
            <a:r>
              <a:rPr baseline="0" b="1" cap="none" dirty="0" sz="2800" i="0" kern="1200" kumimoji="0" lang="en-US" noProof="0" normalizeH="0" spc="0" strike="noStrike" u="none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제목 1"/>
          <p:cNvSpPr>
            <a:spLocks noGrp="1"/>
          </p:cNvSpPr>
          <p:nvPr>
            <p:ph type="title"/>
          </p:nvPr>
        </p:nvSpPr>
        <p:spPr>
          <a:xfrm>
            <a:off x="301752" y="384048"/>
            <a:ext cx="8534400" cy="758952"/>
          </a:xfrm>
        </p:spPr>
        <p:txBody>
          <a:bodyPr>
            <a:normAutofit fontScale="90000"/>
          </a:bodyPr>
          <a:p>
            <a:r>
              <a:rPr altLang="ko-KR" b="1" lang="en-US" smtClean="0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Info Pasar Timur Tengah</a:t>
            </a:r>
            <a:br>
              <a:rPr altLang="ko-KR" b="1" lang="en-US" smtClean="0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</a:br>
            <a:r>
              <a:rPr altLang="ko-KR" b="1" lang="en-US" smtClean="0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Informasi Umum</a:t>
            </a:r>
            <a:endParaRPr altLang="en-US" dirty="0" lang="ko-KR"/>
          </a:p>
        </p:txBody>
      </p:sp>
      <p:sp>
        <p:nvSpPr>
          <p:cNvPr id="1048613" name="TextBox 10"/>
          <p:cNvSpPr txBox="1"/>
          <p:nvPr/>
        </p:nvSpPr>
        <p:spPr>
          <a:xfrm>
            <a:off x="533400" y="1219200"/>
            <a:ext cx="7544248" cy="307777"/>
          </a:xfrm>
          <a:prstGeom prst="rect"/>
          <a:noFill/>
        </p:spPr>
        <p:txBody>
          <a:bodyPr rtlCol="0" wrap="square">
            <a:spAutoFit/>
          </a:bodyPr>
          <a:p>
            <a:r>
              <a:rPr altLang="ko-KR" b="1" dirty="0" sz="1400" lang="en-US" smtClean="0">
                <a:latin typeface="+mn-ea"/>
              </a:rPr>
              <a:t>1-3) </a:t>
            </a:r>
            <a:r>
              <a:rPr altLang="ko-KR" b="1" dirty="0" sz="1400" lang="en-US">
                <a:latin typeface="+mn-ea"/>
              </a:rPr>
              <a:t>Indonesian Plywood Export to Middle East and African countries in a year</a:t>
            </a:r>
          </a:p>
        </p:txBody>
      </p:sp>
      <p:sp>
        <p:nvSpPr>
          <p:cNvPr id="1048614" name="TextBox 7"/>
          <p:cNvSpPr txBox="1"/>
          <p:nvPr/>
        </p:nvSpPr>
        <p:spPr>
          <a:xfrm>
            <a:off x="7696200" y="6400800"/>
            <a:ext cx="1295400" cy="307777"/>
          </a:xfrm>
          <a:prstGeom prst="rect"/>
          <a:noFill/>
        </p:spPr>
        <p:txBody>
          <a:bodyPr rtlCol="0" wrap="square">
            <a:spAutoFit/>
          </a:bodyPr>
          <a:p>
            <a:r>
              <a:rPr altLang="ko-KR" dirty="0" sz="1400" lang="en-US"/>
              <a:t>Source</a:t>
            </a:r>
            <a:r>
              <a:rPr altLang="en-US" dirty="0" sz="1400" lang="ko-KR"/>
              <a:t> </a:t>
            </a:r>
            <a:r>
              <a:rPr altLang="ko-KR" dirty="0" sz="1400" lang="en-US"/>
              <a:t>:</a:t>
            </a:r>
            <a:r>
              <a:rPr altLang="en-US" dirty="0" sz="1400" lang="ko-KR"/>
              <a:t> </a:t>
            </a:r>
            <a:r>
              <a:rPr altLang="ko-KR" dirty="0" sz="1400" lang="en-US"/>
              <a:t>BPS</a:t>
            </a:r>
            <a:endParaRPr altLang="en-US" dirty="0" sz="1400" lang="ko-KR"/>
          </a:p>
        </p:txBody>
      </p:sp>
      <p:sp>
        <p:nvSpPr>
          <p:cNvPr id="1048615" name="TextBox 11"/>
          <p:cNvSpPr txBox="1"/>
          <p:nvPr/>
        </p:nvSpPr>
        <p:spPr>
          <a:xfrm>
            <a:off x="3657600" y="1524000"/>
            <a:ext cx="1752600" cy="307777"/>
          </a:xfrm>
          <a:prstGeom prst="rect"/>
          <a:noFill/>
        </p:spPr>
        <p:txBody>
          <a:bodyPr rtlCol="0" wrap="square">
            <a:spAutoFit/>
          </a:bodyPr>
          <a:p>
            <a:r>
              <a:rPr altLang="ko-KR" dirty="0" sz="1400" lang="en-US" smtClean="0">
                <a:latin typeface="Times New Roman" pitchFamily="18" charset="0"/>
                <a:cs typeface="Times New Roman" pitchFamily="18" charset="0"/>
              </a:rPr>
              <a:t>( OCT’20 – SEP’21 )</a:t>
            </a:r>
            <a:endParaRPr altLang="en-US" dirty="0" sz="1400" lang="ko-KR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53" name="Picture 9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 l="57135" t="42685" r="3542" b="18147"/>
          <a:stretch>
            <a:fillRect/>
          </a:stretch>
        </p:blipFill>
        <p:spPr bwMode="auto">
          <a:xfrm>
            <a:off x="609600" y="1905000"/>
            <a:ext cx="7772400" cy="4343400"/>
          </a:xfrm>
          <a:prstGeom prst="rect"/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제목 1"/>
          <p:cNvSpPr>
            <a:spLocks noGrp="1"/>
          </p:cNvSpPr>
          <p:nvPr>
            <p:ph type="title"/>
          </p:nvPr>
        </p:nvSpPr>
        <p:spPr>
          <a:xfrm>
            <a:off x="301752" y="384048"/>
            <a:ext cx="8534400" cy="758952"/>
          </a:xfrm>
        </p:spPr>
        <p:txBody>
          <a:bodyPr>
            <a:normAutofit fontScale="90000"/>
          </a:bodyPr>
          <a:p>
            <a:r>
              <a:rPr altLang="ko-KR" b="1" dirty="0" lang="en-US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Info Pasar Timur Tengah</a:t>
            </a:r>
            <a:br>
              <a:rPr altLang="ko-KR" b="1" dirty="0" lang="en-US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</a:br>
            <a:r>
              <a:rPr altLang="ko-KR" b="1" dirty="0" lang="en-US" err="1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Informasi</a:t>
            </a:r>
            <a:r>
              <a:rPr altLang="ko-KR" b="1" dirty="0" lang="en-US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ko-KR" b="1" dirty="0" lang="en-US" err="1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Umum</a:t>
            </a:r>
            <a:endParaRPr altLang="en-US" dirty="0" lang="ko-KR"/>
          </a:p>
        </p:txBody>
      </p:sp>
      <p:sp>
        <p:nvSpPr>
          <p:cNvPr id="1048620" name="TextBox 8"/>
          <p:cNvSpPr txBox="1"/>
          <p:nvPr/>
        </p:nvSpPr>
        <p:spPr>
          <a:xfrm>
            <a:off x="7391400" y="6324600"/>
            <a:ext cx="1444752" cy="307777"/>
          </a:xfrm>
          <a:prstGeom prst="rect"/>
          <a:noFill/>
        </p:spPr>
        <p:txBody>
          <a:bodyPr rtlCol="0" wrap="square">
            <a:spAutoFit/>
          </a:bodyPr>
          <a:p>
            <a:r>
              <a:rPr altLang="ko-KR" dirty="0" sz="1400" lang="en-US"/>
              <a:t>Source</a:t>
            </a:r>
            <a:r>
              <a:rPr altLang="en-US" dirty="0" sz="1400" lang="ko-KR"/>
              <a:t> </a:t>
            </a:r>
            <a:r>
              <a:rPr altLang="ko-KR" dirty="0" sz="1400" lang="en-US"/>
              <a:t>:</a:t>
            </a:r>
            <a:r>
              <a:rPr altLang="en-US" dirty="0" sz="1400" lang="ko-KR"/>
              <a:t> </a:t>
            </a:r>
            <a:r>
              <a:rPr altLang="ko-KR" dirty="0" sz="1400" lang="en-US"/>
              <a:t>BPS</a:t>
            </a:r>
            <a:endParaRPr altLang="en-US" dirty="0" sz="1400" lang="ko-KR"/>
          </a:p>
        </p:txBody>
      </p:sp>
      <p:sp>
        <p:nvSpPr>
          <p:cNvPr id="1048621" name="TextBox 10"/>
          <p:cNvSpPr txBox="1"/>
          <p:nvPr/>
        </p:nvSpPr>
        <p:spPr>
          <a:xfrm>
            <a:off x="569528" y="1587500"/>
            <a:ext cx="7544248" cy="307777"/>
          </a:xfrm>
          <a:prstGeom prst="rect"/>
          <a:noFill/>
        </p:spPr>
        <p:txBody>
          <a:bodyPr rtlCol="0" wrap="square">
            <a:spAutoFit/>
          </a:bodyPr>
          <a:p>
            <a:r>
              <a:rPr altLang="ko-KR" b="1" dirty="0" sz="1400" lang="en-US" smtClean="0">
                <a:latin typeface="+mn-ea"/>
              </a:rPr>
              <a:t>1-4) </a:t>
            </a:r>
            <a:r>
              <a:rPr altLang="ko-KR" b="1" dirty="0" sz="1400" lang="en-US">
                <a:latin typeface="+mn-ea"/>
              </a:rPr>
              <a:t>Indonesian Plywood Export to Middle East and African countries in a year</a:t>
            </a:r>
          </a:p>
        </p:txBody>
      </p:sp>
      <p:sp>
        <p:nvSpPr>
          <p:cNvPr id="1048622" name="TextBox 3"/>
          <p:cNvSpPr txBox="1"/>
          <p:nvPr/>
        </p:nvSpPr>
        <p:spPr>
          <a:xfrm>
            <a:off x="7924800" y="1295400"/>
            <a:ext cx="911352" cy="246221"/>
          </a:xfrm>
          <a:prstGeom prst="rect"/>
          <a:noFill/>
        </p:spPr>
        <p:txBody>
          <a:bodyPr rtlCol="0" wrap="square">
            <a:spAutoFit/>
          </a:bodyPr>
          <a:p>
            <a:pPr algn="r"/>
            <a:r>
              <a:rPr altLang="ko-KR" dirty="0" sz="1000" lang="en-US"/>
              <a:t>Unit : M3</a:t>
            </a:r>
            <a:endParaRPr altLang="en-US" dirty="0" sz="1000" lang="ko-KR"/>
          </a:p>
        </p:txBody>
      </p:sp>
      <p:pic>
        <p:nvPicPr>
          <p:cNvPr id="2097154" name="Picture 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 l="1302" t="41204" r="46094" b="22592"/>
          <a:stretch>
            <a:fillRect/>
          </a:stretch>
        </p:blipFill>
        <p:spPr bwMode="auto">
          <a:xfrm>
            <a:off x="304801" y="1981200"/>
            <a:ext cx="8610600" cy="4267200"/>
          </a:xfrm>
          <a:prstGeom prst="rect"/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제목 1"/>
          <p:cNvSpPr>
            <a:spLocks noGrp="1"/>
          </p:cNvSpPr>
          <p:nvPr>
            <p:ph type="title"/>
          </p:nvPr>
        </p:nvSpPr>
        <p:spPr>
          <a:xfrm>
            <a:off x="301752" y="381000"/>
            <a:ext cx="8534400" cy="758952"/>
          </a:xfrm>
        </p:spPr>
        <p:txBody>
          <a:bodyPr>
            <a:normAutofit fontScale="90000"/>
          </a:bodyPr>
          <a:p>
            <a:r>
              <a:rPr altLang="ko-KR" b="1" dirty="0" lang="en-US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Info Pasar Timur Tengah</a:t>
            </a:r>
            <a:br>
              <a:rPr altLang="ko-KR" b="1" dirty="0" lang="en-US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</a:br>
            <a:r>
              <a:rPr altLang="ko-KR" b="1" dirty="0" lang="en-US" err="1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Informasi</a:t>
            </a:r>
            <a:r>
              <a:rPr altLang="ko-KR" b="1" dirty="0" lang="en-US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ko-KR" b="1" dirty="0" lang="en-US" err="1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Umum</a:t>
            </a:r>
            <a:endParaRPr altLang="en-US" dirty="0" lang="ko-KR"/>
          </a:p>
        </p:txBody>
      </p:sp>
      <p:pic>
        <p:nvPicPr>
          <p:cNvPr id="2097155" name="Content Placeholder 5"/>
          <p:cNvPicPr>
            <a:picLocks noChangeAspect="1" noGrp="1" noChangeArrowheads="1"/>
          </p:cNvPicPr>
          <p:nvPr>
            <p:ph sz="quarter" idx="1"/>
          </p:nvPr>
        </p:nvPicPr>
        <p:blipFill>
          <a:blip xmlns:r="http://schemas.openxmlformats.org/officeDocument/2006/relationships" r:embed="rId1" cstate="print"/>
          <a:srcRect l="5729" t="23241" r="20938" b="18796"/>
          <a:stretch>
            <a:fillRect/>
          </a:stretch>
        </p:blipFill>
        <p:spPr bwMode="auto">
          <a:xfrm>
            <a:off x="301625" y="1676401"/>
            <a:ext cx="8504238" cy="4572000"/>
          </a:xfrm>
          <a:prstGeom prst="rect"/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1048627" name="TextBox 7"/>
          <p:cNvSpPr txBox="1"/>
          <p:nvPr/>
        </p:nvSpPr>
        <p:spPr>
          <a:xfrm>
            <a:off x="7772400" y="1905000"/>
            <a:ext cx="911352" cy="246221"/>
          </a:xfrm>
          <a:prstGeom prst="rect"/>
          <a:noFill/>
        </p:spPr>
        <p:txBody>
          <a:bodyPr rtlCol="0" wrap="square">
            <a:spAutoFit/>
          </a:bodyPr>
          <a:p>
            <a:pPr algn="r"/>
            <a:r>
              <a:rPr altLang="ko-KR" dirty="0" sz="1000" lang="en-US"/>
              <a:t>Unit : M3</a:t>
            </a:r>
            <a:endParaRPr altLang="en-US" dirty="0" sz="1000" lang="ko-K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제목 1"/>
          <p:cNvSpPr>
            <a:spLocks noGrp="1"/>
          </p:cNvSpPr>
          <p:nvPr>
            <p:ph type="title"/>
          </p:nvPr>
        </p:nvSpPr>
        <p:spPr>
          <a:xfrm>
            <a:off x="301752" y="384048"/>
            <a:ext cx="8534400" cy="758952"/>
          </a:xfrm>
        </p:spPr>
        <p:txBody>
          <a:bodyPr>
            <a:normAutofit fontScale="90000"/>
          </a:bodyPr>
          <a:p>
            <a:r>
              <a:rPr altLang="ko-KR" b="1" dirty="0" lang="en-US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Info Pasar Timur Tengah</a:t>
            </a:r>
            <a:br>
              <a:rPr altLang="ko-KR" b="1" dirty="0" lang="en-US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</a:br>
            <a:r>
              <a:rPr altLang="ko-KR" b="1" dirty="0" lang="en-US" err="1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Informasi</a:t>
            </a:r>
            <a:r>
              <a:rPr altLang="ko-KR" b="1" dirty="0" lang="en-US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ko-KR" b="1" dirty="0" lang="en-US" err="1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Umum</a:t>
            </a:r>
            <a:endParaRPr altLang="en-US" dirty="0" lang="ko-KR"/>
          </a:p>
        </p:txBody>
      </p:sp>
      <p:sp>
        <p:nvSpPr>
          <p:cNvPr id="1048629" name="TextBox 8"/>
          <p:cNvSpPr txBox="1"/>
          <p:nvPr/>
        </p:nvSpPr>
        <p:spPr>
          <a:xfrm>
            <a:off x="6781800" y="6324600"/>
            <a:ext cx="2054352" cy="307777"/>
          </a:xfrm>
          <a:prstGeom prst="rect"/>
          <a:noFill/>
        </p:spPr>
        <p:txBody>
          <a:bodyPr rtlCol="0" wrap="square">
            <a:spAutoFit/>
          </a:bodyPr>
          <a:p>
            <a:r>
              <a:rPr altLang="ko-KR" dirty="0" sz="1400" lang="en-US"/>
              <a:t>Source</a:t>
            </a:r>
            <a:r>
              <a:rPr altLang="en-US" dirty="0" sz="1400" lang="ko-KR"/>
              <a:t> </a:t>
            </a:r>
            <a:r>
              <a:rPr altLang="ko-KR" dirty="0" sz="1400" lang="en-US"/>
              <a:t>:</a:t>
            </a:r>
            <a:r>
              <a:rPr altLang="en-US" dirty="0" sz="1400" lang="ko-KR"/>
              <a:t> </a:t>
            </a:r>
            <a:r>
              <a:rPr altLang="ko-KR" dirty="0" sz="1400" lang="en-US"/>
              <a:t>Customs Data</a:t>
            </a:r>
            <a:endParaRPr altLang="en-US" dirty="0" sz="1400" lang="ko-KR"/>
          </a:p>
        </p:txBody>
      </p:sp>
      <p:sp>
        <p:nvSpPr>
          <p:cNvPr id="1048630" name="TextBox 10"/>
          <p:cNvSpPr txBox="1"/>
          <p:nvPr/>
        </p:nvSpPr>
        <p:spPr>
          <a:xfrm>
            <a:off x="533400" y="1541621"/>
            <a:ext cx="7544248" cy="307777"/>
          </a:xfrm>
          <a:prstGeom prst="rect"/>
          <a:noFill/>
        </p:spPr>
        <p:txBody>
          <a:bodyPr rtlCol="0" wrap="square">
            <a:spAutoFit/>
          </a:bodyPr>
          <a:p>
            <a:r>
              <a:rPr altLang="ko-KR" b="1" dirty="0" sz="1400" lang="en-US">
                <a:latin typeface="+mn-ea"/>
              </a:rPr>
              <a:t>2-1) Plywood Export (HS Code 4412) to : Saudi Arabia</a:t>
            </a:r>
          </a:p>
        </p:txBody>
      </p:sp>
      <p:sp>
        <p:nvSpPr>
          <p:cNvPr id="1048631" name="TextBox 3"/>
          <p:cNvSpPr txBox="1"/>
          <p:nvPr/>
        </p:nvSpPr>
        <p:spPr>
          <a:xfrm>
            <a:off x="7924800" y="1295400"/>
            <a:ext cx="911352" cy="246221"/>
          </a:xfrm>
          <a:prstGeom prst="rect"/>
          <a:noFill/>
        </p:spPr>
        <p:txBody>
          <a:bodyPr rtlCol="0" wrap="square">
            <a:spAutoFit/>
          </a:bodyPr>
          <a:p>
            <a:pPr algn="r"/>
            <a:r>
              <a:rPr altLang="ko-KR" dirty="0" sz="1000" lang="en-US"/>
              <a:t>Unit : USD</a:t>
            </a:r>
            <a:endParaRPr altLang="en-US" dirty="0" sz="1000" lang="ko-KR"/>
          </a:p>
        </p:txBody>
      </p:sp>
      <p:pic>
        <p:nvPicPr>
          <p:cNvPr id="2097156" name="Picture 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 l="16927" t="22963" r="39635" b="35278"/>
          <a:stretch>
            <a:fillRect/>
          </a:stretch>
        </p:blipFill>
        <p:spPr bwMode="auto">
          <a:xfrm>
            <a:off x="381000" y="1981200"/>
            <a:ext cx="8305800" cy="4295775"/>
          </a:xfrm>
          <a:prstGeom prst="rect"/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제목 1"/>
          <p:cNvSpPr>
            <a:spLocks noGrp="1"/>
          </p:cNvSpPr>
          <p:nvPr>
            <p:ph type="title"/>
          </p:nvPr>
        </p:nvSpPr>
        <p:spPr>
          <a:xfrm>
            <a:off x="301752" y="384048"/>
            <a:ext cx="8534400" cy="758952"/>
          </a:xfrm>
        </p:spPr>
        <p:txBody>
          <a:bodyPr>
            <a:normAutofit fontScale="90000"/>
          </a:bodyPr>
          <a:p>
            <a:r>
              <a:rPr altLang="ko-KR" b="1" dirty="0" lang="en-US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Info Pasar Timur Tengah</a:t>
            </a:r>
            <a:br>
              <a:rPr altLang="ko-KR" b="1" dirty="0" lang="en-US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</a:br>
            <a:r>
              <a:rPr altLang="ko-KR" b="1" dirty="0" lang="en-US" err="1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Informasi</a:t>
            </a:r>
            <a:r>
              <a:rPr altLang="ko-KR" b="1" dirty="0" lang="en-US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ko-KR" b="1" dirty="0" lang="en-US" err="1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Umum</a:t>
            </a:r>
            <a:endParaRPr altLang="en-US" dirty="0" lang="ko-KR"/>
          </a:p>
        </p:txBody>
      </p:sp>
      <p:sp>
        <p:nvSpPr>
          <p:cNvPr id="1048636" name="TextBox 8"/>
          <p:cNvSpPr txBox="1"/>
          <p:nvPr/>
        </p:nvSpPr>
        <p:spPr>
          <a:xfrm>
            <a:off x="6781800" y="6324600"/>
            <a:ext cx="2054352" cy="307777"/>
          </a:xfrm>
          <a:prstGeom prst="rect"/>
          <a:noFill/>
        </p:spPr>
        <p:txBody>
          <a:bodyPr rtlCol="0" wrap="square">
            <a:spAutoFit/>
          </a:bodyPr>
          <a:p>
            <a:r>
              <a:rPr altLang="ko-KR" dirty="0" sz="1400" lang="en-US"/>
              <a:t>Source</a:t>
            </a:r>
            <a:r>
              <a:rPr altLang="en-US" dirty="0" sz="1400" lang="ko-KR"/>
              <a:t> </a:t>
            </a:r>
            <a:r>
              <a:rPr altLang="ko-KR" dirty="0" sz="1400" lang="en-US"/>
              <a:t>:</a:t>
            </a:r>
            <a:r>
              <a:rPr altLang="en-US" dirty="0" sz="1400" lang="ko-KR"/>
              <a:t> </a:t>
            </a:r>
            <a:r>
              <a:rPr altLang="ko-KR" dirty="0" sz="1400" lang="en-US"/>
              <a:t>Customs Data</a:t>
            </a:r>
            <a:endParaRPr altLang="en-US" dirty="0" sz="1400" lang="ko-KR"/>
          </a:p>
        </p:txBody>
      </p:sp>
      <p:sp>
        <p:nvSpPr>
          <p:cNvPr id="1048637" name="TextBox 10"/>
          <p:cNvSpPr txBox="1"/>
          <p:nvPr/>
        </p:nvSpPr>
        <p:spPr>
          <a:xfrm>
            <a:off x="380552" y="1333500"/>
            <a:ext cx="7544248" cy="307777"/>
          </a:xfrm>
          <a:prstGeom prst="rect"/>
          <a:noFill/>
        </p:spPr>
        <p:txBody>
          <a:bodyPr rtlCol="0" wrap="square">
            <a:spAutoFit/>
          </a:bodyPr>
          <a:p>
            <a:r>
              <a:rPr altLang="ko-KR" b="1" dirty="0" sz="1400" lang="en-US" smtClean="0">
                <a:latin typeface="+mn-ea"/>
              </a:rPr>
              <a:t>2-3) </a:t>
            </a:r>
            <a:r>
              <a:rPr altLang="ko-KR" b="1" dirty="0" sz="1400" lang="en-US">
                <a:latin typeface="+mn-ea"/>
              </a:rPr>
              <a:t>Plywood Export (HS Code 4412) to : United Arab Emirates</a:t>
            </a:r>
          </a:p>
        </p:txBody>
      </p:sp>
      <p:sp>
        <p:nvSpPr>
          <p:cNvPr id="1048638" name="TextBox 3"/>
          <p:cNvSpPr txBox="1"/>
          <p:nvPr/>
        </p:nvSpPr>
        <p:spPr>
          <a:xfrm>
            <a:off x="7924800" y="1295400"/>
            <a:ext cx="911352" cy="246221"/>
          </a:xfrm>
          <a:prstGeom prst="rect"/>
          <a:noFill/>
        </p:spPr>
        <p:txBody>
          <a:bodyPr rtlCol="0" wrap="square">
            <a:spAutoFit/>
          </a:bodyPr>
          <a:p>
            <a:pPr algn="r"/>
            <a:r>
              <a:rPr altLang="ko-KR" dirty="0" sz="1000" lang="en-US"/>
              <a:t>Unit : USD</a:t>
            </a:r>
            <a:endParaRPr altLang="en-US" dirty="0" sz="1000" lang="ko-KR"/>
          </a:p>
        </p:txBody>
      </p:sp>
      <p:pic>
        <p:nvPicPr>
          <p:cNvPr id="2097157" name="Picture 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 l="44531" t="37500" r="10990" b="20463"/>
          <a:stretch>
            <a:fillRect/>
          </a:stretch>
        </p:blipFill>
        <p:spPr bwMode="auto">
          <a:xfrm>
            <a:off x="304800" y="1676400"/>
            <a:ext cx="8458200" cy="4648200"/>
          </a:xfrm>
          <a:prstGeom prst="rect"/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Title 1"/>
          <p:cNvSpPr>
            <a:spLocks noGrp="1"/>
          </p:cNvSpPr>
          <p:nvPr>
            <p:ph type="title"/>
          </p:nvPr>
        </p:nvSpPr>
        <p:spPr>
          <a:xfrm>
            <a:off x="304800" y="76184"/>
            <a:ext cx="8534400" cy="1066800"/>
          </a:xfrm>
        </p:spPr>
        <p:txBody>
          <a:bodyPr>
            <a:normAutofit/>
          </a:bodyPr>
          <a:p>
            <a:r>
              <a:rPr b="1" dirty="0" lang="en-US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Info Pasar Timur Tengah</a:t>
            </a:r>
            <a:br>
              <a:rPr b="1" dirty="0" lang="en-US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</a:br>
            <a:r>
              <a:rPr b="1" dirty="0" lang="en-US" err="1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Informasi</a:t>
            </a:r>
            <a:r>
              <a:rPr b="1" dirty="0" lang="en-US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b="1" dirty="0" lang="en-US" err="1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Umum</a:t>
            </a:r>
            <a:endParaRPr dirty="0" lang="en-US"/>
          </a:p>
        </p:txBody>
      </p:sp>
      <p:sp>
        <p:nvSpPr>
          <p:cNvPr id="1048643" name="TextBox 11"/>
          <p:cNvSpPr txBox="1"/>
          <p:nvPr/>
        </p:nvSpPr>
        <p:spPr>
          <a:xfrm>
            <a:off x="533400" y="1447800"/>
            <a:ext cx="7544248" cy="307777"/>
          </a:xfrm>
          <a:prstGeom prst="rect"/>
          <a:noFill/>
        </p:spPr>
        <p:txBody>
          <a:bodyPr rtlCol="0" wrap="square">
            <a:spAutoFit/>
          </a:bodyPr>
          <a:p>
            <a:r>
              <a:rPr altLang="ko-KR" b="1" dirty="0" sz="1400" lang="en-US">
                <a:latin typeface="+mn-ea"/>
              </a:rPr>
              <a:t>3) Saudi Arabia Cement Consumption</a:t>
            </a:r>
          </a:p>
        </p:txBody>
      </p:sp>
      <p:sp>
        <p:nvSpPr>
          <p:cNvPr id="1048644" name="TextBox 7"/>
          <p:cNvSpPr txBox="1"/>
          <p:nvPr/>
        </p:nvSpPr>
        <p:spPr>
          <a:xfrm>
            <a:off x="6781800" y="6324600"/>
            <a:ext cx="2054352" cy="307777"/>
          </a:xfrm>
          <a:prstGeom prst="rect"/>
          <a:noFill/>
        </p:spPr>
        <p:txBody>
          <a:bodyPr rtlCol="0" wrap="square">
            <a:spAutoFit/>
          </a:bodyPr>
          <a:p>
            <a:r>
              <a:rPr altLang="ko-KR" dirty="0" sz="1400" lang="en-US"/>
              <a:t>Source</a:t>
            </a:r>
            <a:r>
              <a:rPr altLang="en-US" dirty="0" sz="1400" lang="ko-KR"/>
              <a:t> </a:t>
            </a:r>
            <a:r>
              <a:rPr altLang="ko-KR" dirty="0" sz="1400" lang="en-US" smtClean="0"/>
              <a:t>: argaam.com </a:t>
            </a:r>
            <a:r>
              <a:rPr altLang="en-US" dirty="0" sz="1400" lang="ko-KR" smtClean="0"/>
              <a:t> </a:t>
            </a:r>
            <a:endParaRPr altLang="en-US" dirty="0" sz="1400" lang="ko-KR"/>
          </a:p>
        </p:txBody>
      </p:sp>
      <p:graphicFrame>
        <p:nvGraphicFramePr>
          <p:cNvPr id="4194304" name="차트 1"/>
          <p:cNvGraphicFramePr>
            <a:graphicFrameLocks/>
          </p:cNvGraphicFramePr>
          <p:nvPr/>
        </p:nvGraphicFramePr>
        <p:xfrm>
          <a:off x="304800" y="1857374"/>
          <a:ext cx="8534400" cy="4467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TextBox 4"/>
          <p:cNvSpPr txBox="1"/>
          <p:nvPr/>
        </p:nvSpPr>
        <p:spPr>
          <a:xfrm>
            <a:off x="6781800" y="6324600"/>
            <a:ext cx="2054352" cy="307777"/>
          </a:xfrm>
          <a:prstGeom prst="rect"/>
          <a:noFill/>
        </p:spPr>
        <p:txBody>
          <a:bodyPr rtlCol="0" wrap="square">
            <a:spAutoFit/>
          </a:bodyPr>
          <a:p>
            <a:r>
              <a:rPr altLang="ko-KR" dirty="0" sz="1400" lang="en-US"/>
              <a:t>Source</a:t>
            </a:r>
            <a:r>
              <a:rPr altLang="en-US" dirty="0" sz="1400" lang="ko-KR"/>
              <a:t> </a:t>
            </a:r>
            <a:r>
              <a:rPr altLang="ko-KR" dirty="0" sz="1400" lang="en-US" smtClean="0"/>
              <a:t>: mesteel.com</a:t>
            </a:r>
            <a:r>
              <a:rPr altLang="en-US" dirty="0" sz="1400" lang="ko-KR" smtClean="0"/>
              <a:t> </a:t>
            </a:r>
            <a:endParaRPr altLang="en-US" dirty="0" sz="1400" lang="ko-KR"/>
          </a:p>
        </p:txBody>
      </p:sp>
      <p:sp>
        <p:nvSpPr>
          <p:cNvPr id="1048649" name="Title 1"/>
          <p:cNvSpPr>
            <a:spLocks noGrp="1"/>
          </p:cNvSpPr>
          <p:nvPr>
            <p:ph type="title"/>
          </p:nvPr>
        </p:nvSpPr>
        <p:spPr>
          <a:xfrm>
            <a:off x="301752" y="384048"/>
            <a:ext cx="8534400" cy="758952"/>
          </a:xfrm>
        </p:spPr>
        <p:txBody>
          <a:bodyPr>
            <a:normAutofit fontScale="90000"/>
          </a:bodyPr>
          <a:p>
            <a:r>
              <a:rPr b="1" dirty="0" lang="en-US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Info Pasar Timur Tengah</a:t>
            </a:r>
            <a:br>
              <a:rPr b="1" dirty="0" lang="en-US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</a:br>
            <a:r>
              <a:rPr b="1" dirty="0" lang="en-US" err="1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Informasi</a:t>
            </a:r>
            <a:r>
              <a:rPr b="1" dirty="0" lang="en-US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b="1" dirty="0" lang="en-US" err="1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Umum</a:t>
            </a:r>
            <a:endParaRPr dirty="0" lang="en-US"/>
          </a:p>
        </p:txBody>
      </p:sp>
      <p:sp>
        <p:nvSpPr>
          <p:cNvPr id="1048650" name="TextBox 6"/>
          <p:cNvSpPr txBox="1"/>
          <p:nvPr/>
        </p:nvSpPr>
        <p:spPr>
          <a:xfrm>
            <a:off x="762000" y="1447800"/>
            <a:ext cx="7544248" cy="307777"/>
          </a:xfrm>
          <a:prstGeom prst="rect"/>
          <a:noFill/>
        </p:spPr>
        <p:txBody>
          <a:bodyPr rtlCol="0" wrap="square">
            <a:spAutoFit/>
          </a:bodyPr>
          <a:p>
            <a:r>
              <a:rPr altLang="ko-KR" b="1" dirty="0" sz="1400" lang="en-US">
                <a:latin typeface="+mn-ea"/>
              </a:rPr>
              <a:t>4</a:t>
            </a:r>
            <a:r>
              <a:rPr altLang="ko-KR" b="1" dirty="0" sz="1400" lang="en-US" smtClean="0">
                <a:latin typeface="+mn-ea"/>
              </a:rPr>
              <a:t>) UAE steel price graph</a:t>
            </a:r>
            <a:endParaRPr altLang="ko-KR" b="1" dirty="0" sz="1400" lang="en-US">
              <a:latin typeface="+mn-ea"/>
            </a:endParaRPr>
          </a:p>
        </p:txBody>
      </p:sp>
      <p:graphicFrame>
        <p:nvGraphicFramePr>
          <p:cNvPr id="4194305" name="Content Placeholder 9"/>
          <p:cNvGraphicFramePr>
            <a:graphicFrameLocks noGrp="1"/>
          </p:cNvGraphicFramePr>
          <p:nvPr>
            <p:ph sz="quarter" idx="1"/>
          </p:nvPr>
        </p:nvGraphicFramePr>
        <p:xfrm>
          <a:off x="301625" y="1752600"/>
          <a:ext cx="8504238" cy="457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58952"/>
          </a:xfrm>
        </p:spPr>
        <p:txBody>
          <a:bodyPr>
            <a:normAutofit fontScale="90000"/>
          </a:bodyPr>
          <a:p>
            <a:r>
              <a:rPr b="1" dirty="0" lang="en-US" smtClean="0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Info </a:t>
            </a:r>
            <a:r>
              <a:rPr b="1" dirty="0" lang="en-US" err="1" smtClean="0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Pasar</a:t>
            </a:r>
            <a:r>
              <a:rPr b="1" dirty="0" lang="en-US" smtClean="0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b="1" dirty="0" lang="en-US" err="1" smtClean="0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Timur</a:t>
            </a:r>
            <a:r>
              <a:rPr b="1" dirty="0" lang="en-US" smtClean="0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Tengah</a:t>
            </a:r>
            <a:br>
              <a:rPr b="1" dirty="0" lang="en-US" smtClean="0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</a:br>
            <a:r>
              <a:rPr b="1" dirty="0" lang="en-US" err="1" smtClean="0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Informasi</a:t>
            </a:r>
            <a:r>
              <a:rPr b="1" dirty="0" lang="en-US" smtClean="0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b="1" dirty="0" lang="en-US" err="1" smtClean="0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Umum</a:t>
            </a:r>
            <a:endParaRPr dirty="0" lang="en-US"/>
          </a:p>
        </p:txBody>
      </p:sp>
      <p:sp>
        <p:nvSpPr>
          <p:cNvPr id="1048652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828800"/>
            <a:ext cx="8503920" cy="4270248"/>
          </a:xfrm>
        </p:spPr>
        <p:txBody>
          <a:bodyPr>
            <a:normAutofit fontScale="55556" lnSpcReduction="20000"/>
          </a:bodyPr>
          <a:p>
            <a:pPr>
              <a:buNone/>
            </a:pPr>
            <a:r>
              <a:rPr dirty="0" lang="en-US" smtClean="0"/>
              <a:t>CATATAN :</a:t>
            </a:r>
          </a:p>
          <a:p>
            <a:pPr>
              <a:buNone/>
            </a:pPr>
            <a:r>
              <a:rPr dirty="0" lang="en-US" smtClean="0"/>
              <a:t> </a:t>
            </a:r>
          </a:p>
          <a:p>
            <a:r>
              <a:rPr dirty="0" lang="en-US" smtClean="0"/>
              <a:t>1)  </a:t>
            </a:r>
            <a:r>
              <a:rPr dirty="0" lang="en-US" err="1" smtClean="0"/>
              <a:t>M</a:t>
            </a:r>
            <a:r>
              <a:rPr dirty="0" lang="en-US" err="1" smtClean="0"/>
              <a:t>e</a:t>
            </a:r>
            <a:r>
              <a:rPr dirty="0" lang="en-US" err="1" smtClean="0"/>
              <a:t>s</a:t>
            </a:r>
            <a:r>
              <a:rPr dirty="0" lang="en-US" err="1" smtClean="0"/>
              <a:t>k</a:t>
            </a:r>
            <a:r>
              <a:rPr dirty="0" lang="en-US" err="1" smtClean="0"/>
              <a:t>i</a:t>
            </a:r>
            <a:r>
              <a:rPr dirty="0" lang="en-US" err="1" smtClean="0"/>
              <a:t>p</a:t>
            </a:r>
            <a:r>
              <a:rPr dirty="0" lang="en-US" err="1" smtClean="0"/>
              <a:t>u</a:t>
            </a:r>
            <a:r>
              <a:rPr dirty="0" lang="en-US" err="1" smtClean="0"/>
              <a:t>n</a:t>
            </a:r>
            <a:r>
              <a:rPr dirty="0" lang="en-US" err="1" smtClean="0"/>
              <a:t> </a:t>
            </a:r>
            <a:r>
              <a:rPr dirty="0" lang="en-US" err="1" smtClean="0"/>
              <a:t>p</a:t>
            </a:r>
            <a:r>
              <a:rPr dirty="0" lang="en-US" err="1" smtClean="0"/>
              <a:t>a</a:t>
            </a:r>
            <a:r>
              <a:rPr dirty="0" lang="en-US" err="1" smtClean="0"/>
              <a:t>s</a:t>
            </a:r>
            <a:r>
              <a:rPr dirty="0" lang="en-US" err="1" smtClean="0"/>
              <a:t>a</a:t>
            </a:r>
            <a:r>
              <a:rPr dirty="0" lang="en-US" err="1" smtClean="0"/>
              <a:t>r</a:t>
            </a:r>
            <a:r>
              <a:rPr dirty="0" lang="en-US" err="1" smtClean="0"/>
              <a:t>a</a:t>
            </a:r>
            <a:r>
              <a:rPr dirty="0" lang="en-US" err="1" smtClean="0"/>
              <a:t>n</a:t>
            </a:r>
            <a:r>
              <a:rPr dirty="0" lang="en-US" err="1" smtClean="0"/>
              <a:t> </a:t>
            </a:r>
            <a:r>
              <a:rPr dirty="0" lang="en-US" err="1" smtClean="0"/>
              <a:t>T</a:t>
            </a:r>
            <a:r>
              <a:rPr dirty="0" lang="en-US" err="1" smtClean="0"/>
              <a:t>i</a:t>
            </a:r>
            <a:r>
              <a:rPr dirty="0" lang="en-US" err="1" smtClean="0"/>
              <a:t>m</a:t>
            </a:r>
            <a:r>
              <a:rPr dirty="0" lang="en-US" err="1" smtClean="0"/>
              <a:t>u</a:t>
            </a:r>
            <a:r>
              <a:rPr dirty="0" lang="en-US" err="1" smtClean="0"/>
              <a:t>r</a:t>
            </a:r>
            <a:r>
              <a:rPr dirty="0" lang="en-US" err="1" smtClean="0"/>
              <a:t> </a:t>
            </a:r>
            <a:r>
              <a:rPr dirty="0" lang="en-US" err="1" smtClean="0"/>
              <a:t>T</a:t>
            </a:r>
            <a:r>
              <a:rPr dirty="0" lang="en-US" err="1" smtClean="0"/>
              <a:t>e</a:t>
            </a:r>
            <a:r>
              <a:rPr dirty="0" lang="en-US" err="1" smtClean="0"/>
              <a:t>n</a:t>
            </a:r>
            <a:r>
              <a:rPr dirty="0" lang="en-US" err="1" smtClean="0"/>
              <a:t>g</a:t>
            </a:r>
            <a:r>
              <a:rPr dirty="0" lang="en-US" err="1" smtClean="0"/>
              <a:t>a</a:t>
            </a:r>
            <a:r>
              <a:rPr dirty="0" lang="en-US" err="1" smtClean="0"/>
              <a:t>h</a:t>
            </a:r>
            <a:r>
              <a:rPr dirty="0" lang="en-US" err="1" smtClean="0"/>
              <a:t> </a:t>
            </a:r>
            <a:r>
              <a:rPr dirty="0" lang="en-US" err="1" smtClean="0"/>
              <a:t>m</a:t>
            </a:r>
            <a:r>
              <a:rPr dirty="0" lang="en-US" err="1" smtClean="0"/>
              <a:t>a</a:t>
            </a:r>
            <a:r>
              <a:rPr dirty="0" lang="en-US" err="1" smtClean="0"/>
              <a:t>s</a:t>
            </a:r>
            <a:r>
              <a:rPr dirty="0" lang="en-US" err="1" smtClean="0"/>
              <a:t>i</a:t>
            </a:r>
            <a:r>
              <a:rPr dirty="0" lang="en-US" err="1" smtClean="0"/>
              <a:t>h</a:t>
            </a:r>
            <a:r>
              <a:rPr dirty="0" lang="en-US" err="1" smtClean="0"/>
              <a:t> </a:t>
            </a:r>
            <a:r>
              <a:rPr dirty="0" lang="en-US" err="1" smtClean="0"/>
              <a:t>p</a:t>
            </a:r>
            <a:r>
              <a:rPr dirty="0" lang="en-US" err="1" smtClean="0"/>
              <a:t>o</a:t>
            </a:r>
            <a:r>
              <a:rPr dirty="0" lang="en-US" err="1" smtClean="0"/>
              <a:t>t</a:t>
            </a:r>
            <a:r>
              <a:rPr dirty="0" lang="en-US" err="1" smtClean="0"/>
              <a:t>e</a:t>
            </a:r>
            <a:r>
              <a:rPr dirty="0" lang="en-US" err="1" smtClean="0"/>
              <a:t>n</a:t>
            </a:r>
            <a:r>
              <a:rPr dirty="0" lang="en-US" err="1" smtClean="0"/>
              <a:t>s</a:t>
            </a:r>
            <a:r>
              <a:rPr dirty="0" lang="en-US" err="1" smtClean="0"/>
              <a:t>i</a:t>
            </a:r>
            <a:r>
              <a:rPr dirty="0" lang="en-US" err="1" smtClean="0"/>
              <a:t>a</a:t>
            </a:r>
            <a:r>
              <a:rPr dirty="0" lang="en-US" err="1" smtClean="0"/>
              <a:t>l</a:t>
            </a:r>
            <a:r>
              <a:rPr dirty="0" lang="en-US" err="1" smtClean="0"/>
              <a:t>,</a:t>
            </a:r>
            <a:r>
              <a:rPr dirty="0" lang="en-US" err="1" smtClean="0"/>
              <a:t> </a:t>
            </a:r>
            <a:r>
              <a:rPr dirty="0" lang="en-US" err="1" smtClean="0"/>
              <a:t>n</a:t>
            </a:r>
            <a:r>
              <a:rPr dirty="0" lang="en-US" err="1" smtClean="0"/>
              <a:t>a</a:t>
            </a:r>
            <a:r>
              <a:rPr dirty="0" lang="en-US" err="1" smtClean="0"/>
              <a:t>m</a:t>
            </a:r>
            <a:r>
              <a:rPr dirty="0" lang="en-US" err="1" smtClean="0"/>
              <a:t>u</a:t>
            </a:r>
            <a:r>
              <a:rPr dirty="0" lang="en-US" err="1" smtClean="0"/>
              <a:t>n</a:t>
            </a:r>
            <a:r>
              <a:rPr dirty="0" lang="en-US" err="1" smtClean="0"/>
              <a:t> </a:t>
            </a:r>
            <a:r>
              <a:rPr dirty="0" lang="en-US" err="1" smtClean="0"/>
              <a:t>K</a:t>
            </a:r>
            <a:r>
              <a:rPr dirty="0" lang="en-US" err="1" smtClean="0"/>
              <a:t>o</a:t>
            </a:r>
            <a:r>
              <a:rPr dirty="0" lang="en-US" err="1" smtClean="0"/>
              <a:t>r</a:t>
            </a:r>
            <a:r>
              <a:rPr dirty="0" lang="en-US" err="1" smtClean="0"/>
              <a:t>i</a:t>
            </a:r>
            <a:r>
              <a:rPr dirty="0" lang="en-US" err="1" smtClean="0"/>
              <a:t>n</a:t>
            </a:r>
            <a:r>
              <a:rPr dirty="0" lang="en-US" err="1" smtClean="0"/>
              <a:t>d</a:t>
            </a:r>
            <a:r>
              <a:rPr dirty="0" lang="en-US" err="1" smtClean="0"/>
              <a:t>o</a:t>
            </a:r>
            <a:r>
              <a:rPr dirty="0" lang="en-US" err="1" smtClean="0"/>
              <a:t> </a:t>
            </a:r>
            <a:r>
              <a:rPr dirty="0" lang="en-US" err="1" smtClean="0"/>
              <a:t>d</a:t>
            </a:r>
            <a:r>
              <a:rPr dirty="0" lang="en-US" err="1" smtClean="0"/>
              <a:t>a</a:t>
            </a:r>
            <a:r>
              <a:rPr dirty="0" lang="en-US" err="1" smtClean="0"/>
              <a:t>l</a:t>
            </a:r>
            <a:r>
              <a:rPr dirty="0" lang="en-US" err="1" smtClean="0"/>
              <a:t>a</a:t>
            </a:r>
            <a:r>
              <a:rPr dirty="0" lang="en-US" err="1" smtClean="0"/>
              <a:t>m</a:t>
            </a:r>
            <a:r>
              <a:rPr dirty="0" lang="en-US" err="1" smtClean="0"/>
              <a:t> </a:t>
            </a:r>
            <a:r>
              <a:rPr dirty="0" lang="en-US" err="1" smtClean="0"/>
              <a:t>b</a:t>
            </a:r>
            <a:r>
              <a:rPr dirty="0" lang="en-US" err="1" smtClean="0"/>
              <a:t>eberapa</a:t>
            </a:r>
            <a:r>
              <a:rPr dirty="0" lang="en-US" smtClean="0"/>
              <a:t> </a:t>
            </a:r>
            <a:r>
              <a:rPr dirty="0" lang="en-US" err="1" smtClean="0"/>
              <a:t>bulan</a:t>
            </a:r>
            <a:r>
              <a:rPr dirty="0" lang="en-US" smtClean="0"/>
              <a:t> </a:t>
            </a:r>
            <a:r>
              <a:rPr dirty="0" lang="en-US" err="1" smtClean="0"/>
              <a:t>ini</a:t>
            </a:r>
            <a:r>
              <a:rPr dirty="0" lang="en-US" smtClean="0"/>
              <a:t> </a:t>
            </a:r>
            <a:r>
              <a:rPr dirty="0" lang="en-US" err="1" smtClean="0"/>
              <a:t>p</a:t>
            </a:r>
            <a:r>
              <a:rPr dirty="0" lang="en-US" err="1" smtClean="0"/>
              <a:t>e</a:t>
            </a:r>
            <a:r>
              <a:rPr dirty="0" lang="en-US" err="1" smtClean="0"/>
              <a:t>n</a:t>
            </a:r>
            <a:r>
              <a:rPr dirty="0" lang="en-US" err="1" smtClean="0"/>
              <a:t>j</a:t>
            </a:r>
            <a:r>
              <a:rPr dirty="0" lang="en-US" err="1" smtClean="0"/>
              <a:t>u</a:t>
            </a:r>
            <a:r>
              <a:rPr dirty="0" lang="en-US" err="1" smtClean="0"/>
              <a:t>a</a:t>
            </a:r>
            <a:r>
              <a:rPr dirty="0" lang="en-US" err="1" smtClean="0"/>
              <a:t>l</a:t>
            </a:r>
            <a:r>
              <a:rPr dirty="0" lang="en-US" err="1" smtClean="0"/>
              <a:t>a</a:t>
            </a:r>
            <a:r>
              <a:rPr dirty="0" lang="en-US" err="1" smtClean="0"/>
              <a:t>n</a:t>
            </a:r>
            <a:r>
              <a:rPr dirty="0" lang="en-US" err="1" smtClean="0"/>
              <a:t> </a:t>
            </a:r>
            <a:r>
              <a:rPr dirty="0" lang="en-US" err="1" smtClean="0"/>
              <a:t>k</a:t>
            </a:r>
            <a:r>
              <a:rPr dirty="0" lang="en-US" err="1" smtClean="0"/>
              <a:t>e</a:t>
            </a:r>
            <a:r>
              <a:rPr dirty="0" lang="en-US" err="1" smtClean="0"/>
              <a:t> </a:t>
            </a:r>
            <a:r>
              <a:rPr dirty="0" lang="en-US" err="1" smtClean="0"/>
              <a:t>pasaran</a:t>
            </a:r>
            <a:r>
              <a:rPr dirty="0" lang="en-US" smtClean="0"/>
              <a:t> </a:t>
            </a:r>
            <a:r>
              <a:rPr dirty="0" lang="en-US" err="1" smtClean="0"/>
              <a:t>Timur</a:t>
            </a:r>
            <a:r>
              <a:rPr dirty="0" lang="en-US" smtClean="0"/>
              <a:t> Tengah </a:t>
            </a:r>
            <a:r>
              <a:rPr dirty="0" lang="en-US" err="1" smtClean="0"/>
              <a:t>mengalami</a:t>
            </a:r>
            <a:r>
              <a:rPr dirty="0" lang="en-US" smtClean="0"/>
              <a:t> </a:t>
            </a:r>
            <a:r>
              <a:rPr dirty="0" lang="en-US" err="1" smtClean="0"/>
              <a:t>penurunan</a:t>
            </a:r>
            <a:r>
              <a:rPr dirty="0" lang="en-US" smtClean="0"/>
              <a:t> volume, </a:t>
            </a:r>
            <a:r>
              <a:rPr dirty="0" lang="en-US" err="1" smtClean="0"/>
              <a:t>dikarenakan</a:t>
            </a:r>
            <a:r>
              <a:rPr dirty="0" lang="en-US" smtClean="0"/>
              <a:t> </a:t>
            </a:r>
            <a:r>
              <a:rPr dirty="0" lang="en-US" err="1" smtClean="0"/>
              <a:t>tidak</a:t>
            </a:r>
            <a:r>
              <a:rPr dirty="0" lang="en-US" smtClean="0"/>
              <a:t> </a:t>
            </a:r>
            <a:r>
              <a:rPr dirty="0" lang="en-US" err="1" smtClean="0"/>
              <a:t>adanya</a:t>
            </a:r>
            <a:r>
              <a:rPr dirty="0" lang="en-US" smtClean="0"/>
              <a:t> </a:t>
            </a:r>
            <a:r>
              <a:rPr dirty="0" lang="en-US" err="1" smtClean="0"/>
              <a:t>kecocokan</a:t>
            </a:r>
            <a:r>
              <a:rPr dirty="0" lang="en-US" smtClean="0"/>
              <a:t> </a:t>
            </a:r>
            <a:r>
              <a:rPr dirty="0" lang="en-US" err="1" smtClean="0"/>
              <a:t>harga</a:t>
            </a:r>
            <a:r>
              <a:rPr dirty="0" lang="en-US" smtClean="0"/>
              <a:t>  yang </a:t>
            </a:r>
            <a:r>
              <a:rPr dirty="0" lang="en-US" err="1" smtClean="0"/>
              <a:t>menyebabkan</a:t>
            </a:r>
            <a:r>
              <a:rPr dirty="0" lang="en-US" smtClean="0"/>
              <a:t> </a:t>
            </a:r>
            <a:r>
              <a:rPr dirty="0" lang="en-US" err="1" smtClean="0"/>
              <a:t>d</a:t>
            </a:r>
            <a:r>
              <a:rPr dirty="0" lang="en-US" err="1" smtClean="0"/>
              <a:t>e</a:t>
            </a:r>
            <a:r>
              <a:rPr dirty="0" lang="en-US" err="1" smtClean="0"/>
              <a:t>m</a:t>
            </a:r>
            <a:r>
              <a:rPr dirty="0" lang="en-US" err="1" smtClean="0"/>
              <a:t>a</a:t>
            </a:r>
            <a:r>
              <a:rPr dirty="0" lang="en-US" err="1" smtClean="0"/>
              <a:t>n</a:t>
            </a:r>
            <a:r>
              <a:rPr dirty="0" lang="en-US" err="1" smtClean="0"/>
              <a:t>d</a:t>
            </a:r>
            <a:r>
              <a:rPr dirty="0" lang="en-US" smtClean="0"/>
              <a:t> </a:t>
            </a:r>
            <a:r>
              <a:rPr dirty="0" lang="en-US" err="1" smtClean="0"/>
              <a:t>menjadi</a:t>
            </a:r>
            <a:r>
              <a:rPr dirty="0" lang="en-US" smtClean="0"/>
              <a:t> </a:t>
            </a:r>
            <a:r>
              <a:rPr dirty="0" lang="en-US" err="1" smtClean="0"/>
              <a:t>b</a:t>
            </a:r>
            <a:r>
              <a:rPr dirty="0" lang="en-US" err="1" smtClean="0"/>
              <a:t>e</a:t>
            </a:r>
            <a:r>
              <a:rPr dirty="0" lang="en-US" err="1" smtClean="0"/>
              <a:t>r</a:t>
            </a:r>
            <a:r>
              <a:rPr dirty="0" lang="en-US" err="1" smtClean="0"/>
              <a:t>k</a:t>
            </a:r>
            <a:r>
              <a:rPr dirty="0" lang="en-US" err="1" smtClean="0"/>
              <a:t>u</a:t>
            </a:r>
            <a:r>
              <a:rPr dirty="0" lang="en-US" err="1" smtClean="0"/>
              <a:t>r</a:t>
            </a:r>
            <a:r>
              <a:rPr dirty="0" lang="en-US" err="1" smtClean="0"/>
              <a:t>a</a:t>
            </a:r>
            <a:r>
              <a:rPr dirty="0" lang="en-US" err="1" smtClean="0"/>
              <a:t>n</a:t>
            </a:r>
            <a:r>
              <a:rPr dirty="0" lang="en-US" err="1" smtClean="0"/>
              <a:t>g</a:t>
            </a:r>
            <a:r>
              <a:rPr dirty="0" lang="en-US" smtClean="0"/>
              <a:t>.  </a:t>
            </a:r>
            <a:r>
              <a:rPr dirty="0" lang="en-US" err="1" smtClean="0"/>
              <a:t>Sebagaimana</a:t>
            </a:r>
            <a:r>
              <a:rPr dirty="0" lang="en-US" smtClean="0"/>
              <a:t> </a:t>
            </a:r>
            <a:r>
              <a:rPr dirty="0" lang="en-US" err="1" smtClean="0"/>
              <a:t>diketahui</a:t>
            </a:r>
            <a:r>
              <a:rPr dirty="0" lang="en-US" smtClean="0"/>
              <a:t> </a:t>
            </a:r>
            <a:r>
              <a:rPr dirty="0" lang="en-US" err="1" smtClean="0"/>
              <a:t>bahwa</a:t>
            </a:r>
            <a:r>
              <a:rPr dirty="0" lang="en-US" smtClean="0"/>
              <a:t> </a:t>
            </a:r>
            <a:r>
              <a:rPr dirty="0" lang="en-US" err="1" smtClean="0"/>
              <a:t>adanya</a:t>
            </a:r>
            <a:r>
              <a:rPr dirty="0" lang="en-US" smtClean="0"/>
              <a:t> </a:t>
            </a:r>
            <a:r>
              <a:rPr dirty="0" lang="en-US" err="1" smtClean="0"/>
              <a:t>harga</a:t>
            </a:r>
            <a:r>
              <a:rPr dirty="0" lang="en-US" smtClean="0"/>
              <a:t> </a:t>
            </a:r>
            <a:r>
              <a:rPr dirty="0" lang="en-US" err="1" smtClean="0"/>
              <a:t>bahan</a:t>
            </a:r>
            <a:r>
              <a:rPr dirty="0" lang="en-US" smtClean="0"/>
              <a:t> </a:t>
            </a:r>
            <a:r>
              <a:rPr dirty="0" lang="en-US" err="1" smtClean="0"/>
              <a:t>baku</a:t>
            </a:r>
            <a:r>
              <a:rPr dirty="0" lang="en-US" smtClean="0"/>
              <a:t> </a:t>
            </a:r>
            <a:r>
              <a:rPr dirty="0" lang="en-US" err="1" smtClean="0"/>
              <a:t>kayu</a:t>
            </a:r>
            <a:r>
              <a:rPr dirty="0" lang="en-US" smtClean="0"/>
              <a:t> </a:t>
            </a:r>
            <a:r>
              <a:rPr dirty="0" lang="en-US" smtClean="0"/>
              <a:t>log yang </a:t>
            </a:r>
            <a:r>
              <a:rPr dirty="0" lang="en-US" err="1" smtClean="0"/>
              <a:t>tinggi</a:t>
            </a:r>
            <a:r>
              <a:rPr dirty="0" lang="en-US" smtClean="0"/>
              <a:t>, </a:t>
            </a:r>
            <a:r>
              <a:rPr dirty="0" lang="en-US" err="1" smtClean="0"/>
              <a:t>kenaikan</a:t>
            </a:r>
            <a:r>
              <a:rPr dirty="0" lang="en-US" smtClean="0"/>
              <a:t> </a:t>
            </a:r>
            <a:r>
              <a:rPr dirty="0" lang="en-US" err="1" smtClean="0"/>
              <a:t>harga</a:t>
            </a:r>
            <a:r>
              <a:rPr dirty="0" lang="en-US" smtClean="0"/>
              <a:t> </a:t>
            </a:r>
            <a:r>
              <a:rPr dirty="0" lang="en-US" err="1" smtClean="0"/>
              <a:t>bahan</a:t>
            </a:r>
            <a:r>
              <a:rPr dirty="0" lang="en-US" smtClean="0"/>
              <a:t> </a:t>
            </a:r>
            <a:r>
              <a:rPr dirty="0" lang="en-US" err="1" smtClean="0"/>
              <a:t>baku</a:t>
            </a:r>
            <a:r>
              <a:rPr dirty="0" lang="en-US" smtClean="0"/>
              <a:t> </a:t>
            </a:r>
            <a:r>
              <a:rPr dirty="0" lang="en-US" err="1" smtClean="0"/>
              <a:t>seperti</a:t>
            </a:r>
            <a:r>
              <a:rPr dirty="0" lang="en-US" smtClean="0"/>
              <a:t> </a:t>
            </a:r>
            <a:r>
              <a:rPr dirty="0" lang="en-US" err="1" smtClean="0"/>
              <a:t>lem</a:t>
            </a:r>
            <a:r>
              <a:rPr dirty="0" lang="en-US" smtClean="0"/>
              <a:t>  </a:t>
            </a:r>
            <a:r>
              <a:rPr dirty="0" lang="en-US" err="1" smtClean="0"/>
              <a:t>dan</a:t>
            </a:r>
            <a:r>
              <a:rPr dirty="0" lang="en-US" smtClean="0"/>
              <a:t> </a:t>
            </a:r>
            <a:r>
              <a:rPr dirty="0" lang="en-US" err="1" smtClean="0"/>
              <a:t>juga</a:t>
            </a:r>
            <a:r>
              <a:rPr dirty="0" lang="en-US" smtClean="0"/>
              <a:t> ocean </a:t>
            </a:r>
            <a:r>
              <a:rPr dirty="0" lang="en-US" smtClean="0"/>
              <a:t>freight  </a:t>
            </a:r>
            <a:r>
              <a:rPr dirty="0" lang="en-US" err="1" smtClean="0"/>
              <a:t>kapal</a:t>
            </a:r>
            <a:r>
              <a:rPr dirty="0" lang="en-US" smtClean="0"/>
              <a:t>  (container </a:t>
            </a:r>
            <a:r>
              <a:rPr dirty="0" lang="en-US" smtClean="0"/>
              <a:t>) </a:t>
            </a:r>
            <a:r>
              <a:rPr dirty="0" lang="en-US" err="1" smtClean="0"/>
              <a:t>telah</a:t>
            </a:r>
            <a:r>
              <a:rPr dirty="0" lang="en-US" smtClean="0"/>
              <a:t> </a:t>
            </a:r>
            <a:r>
              <a:rPr dirty="0" lang="en-US" err="1" smtClean="0"/>
              <a:t>mengakibatkan</a:t>
            </a:r>
            <a:r>
              <a:rPr dirty="0" lang="en-US" smtClean="0"/>
              <a:t> </a:t>
            </a:r>
            <a:r>
              <a:rPr dirty="0" lang="en-US" err="1" smtClean="0"/>
              <a:t>meningkatnya</a:t>
            </a:r>
            <a:r>
              <a:rPr dirty="0" lang="en-US" smtClean="0"/>
              <a:t> </a:t>
            </a:r>
            <a:r>
              <a:rPr dirty="0" lang="en-US" err="1" smtClean="0"/>
              <a:t>biaya</a:t>
            </a:r>
            <a:r>
              <a:rPr dirty="0" lang="en-US" smtClean="0"/>
              <a:t> </a:t>
            </a:r>
            <a:r>
              <a:rPr dirty="0" lang="en-US" err="1" smtClean="0"/>
              <a:t>produksi</a:t>
            </a:r>
            <a:r>
              <a:rPr dirty="0" lang="en-US" smtClean="0"/>
              <a:t>, </a:t>
            </a:r>
            <a:r>
              <a:rPr dirty="0" lang="en-US" err="1" smtClean="0"/>
              <a:t>sehingga</a:t>
            </a:r>
            <a:r>
              <a:rPr dirty="0" lang="en-US" smtClean="0"/>
              <a:t> </a:t>
            </a:r>
            <a:r>
              <a:rPr dirty="0" lang="en-US" smtClean="0"/>
              <a:t>k</a:t>
            </a:r>
            <a:r>
              <a:rPr dirty="0" lang="en-US" smtClean="0"/>
              <a:t>i</a:t>
            </a:r>
            <a:r>
              <a:rPr dirty="0" lang="en-US" smtClean="0"/>
              <a:t>t</a:t>
            </a:r>
            <a:r>
              <a:rPr dirty="0" lang="en-US" smtClean="0"/>
              <a:t>a</a:t>
            </a:r>
            <a:r>
              <a:rPr dirty="0" lang="en-US" smtClean="0"/>
              <a:t> </a:t>
            </a:r>
            <a:r>
              <a:rPr dirty="0" lang="en-US" err="1" smtClean="0"/>
              <a:t>perlu</a:t>
            </a:r>
            <a:r>
              <a:rPr dirty="0" lang="en-US" smtClean="0"/>
              <a:t> </a:t>
            </a:r>
            <a:r>
              <a:rPr dirty="0" lang="en-US" err="1" smtClean="0"/>
              <a:t>adanya</a:t>
            </a:r>
            <a:r>
              <a:rPr dirty="0" lang="en-US" smtClean="0"/>
              <a:t> </a:t>
            </a:r>
            <a:r>
              <a:rPr dirty="0" lang="en-US" err="1" smtClean="0"/>
              <a:t>pertimbangan</a:t>
            </a:r>
            <a:r>
              <a:rPr dirty="0" lang="en-US" smtClean="0"/>
              <a:t> adjustment price. </a:t>
            </a:r>
            <a:endParaRPr altLang="en-US" lang="zh-CN"/>
          </a:p>
          <a:p>
            <a:pPr>
              <a:buNone/>
            </a:pPr>
            <a:r>
              <a:rPr dirty="0" lang="en-US" smtClean="0"/>
              <a:t> </a:t>
            </a:r>
          </a:p>
          <a:p>
            <a:r>
              <a:rPr dirty="0" lang="en-US" smtClean="0"/>
              <a:t>2) </a:t>
            </a:r>
            <a:r>
              <a:rPr dirty="0" lang="en-US" err="1" smtClean="0"/>
              <a:t>Kondisi</a:t>
            </a:r>
            <a:r>
              <a:rPr dirty="0" lang="en-US" err="1" smtClean="0"/>
              <a:t> </a:t>
            </a:r>
            <a:r>
              <a:rPr dirty="0" lang="en-US" err="1" smtClean="0"/>
              <a:t>b</a:t>
            </a:r>
            <a:r>
              <a:rPr dirty="0" lang="en-US" err="1" smtClean="0"/>
              <a:t>i</a:t>
            </a:r>
            <a:r>
              <a:rPr dirty="0" lang="en-US" err="1" smtClean="0"/>
              <a:t>a</a:t>
            </a:r>
            <a:r>
              <a:rPr dirty="0" lang="en-US" err="1" smtClean="0"/>
              <a:t>y</a:t>
            </a:r>
            <a:r>
              <a:rPr dirty="0" lang="en-US" err="1" smtClean="0"/>
              <a:t>a</a:t>
            </a:r>
            <a:r>
              <a:rPr dirty="0" lang="en-US" smtClean="0"/>
              <a:t> </a:t>
            </a:r>
            <a:r>
              <a:rPr dirty="0" lang="en-US" err="1" smtClean="0"/>
              <a:t>p</a:t>
            </a:r>
            <a:r>
              <a:rPr dirty="0" lang="en-US" err="1" smtClean="0"/>
              <a:t>e</a:t>
            </a:r>
            <a:r>
              <a:rPr dirty="0" lang="en-US" err="1" smtClean="0"/>
              <a:t>n</a:t>
            </a:r>
            <a:r>
              <a:rPr dirty="0" lang="en-US" err="1" smtClean="0"/>
              <a:t>g</a:t>
            </a:r>
            <a:r>
              <a:rPr dirty="0" lang="en-US" err="1" smtClean="0"/>
              <a:t>i</a:t>
            </a:r>
            <a:r>
              <a:rPr dirty="0" lang="en-US" err="1" smtClean="0"/>
              <a:t>r</a:t>
            </a:r>
            <a:r>
              <a:rPr dirty="0" lang="en-US" err="1" smtClean="0"/>
              <a:t>i</a:t>
            </a:r>
            <a:r>
              <a:rPr dirty="0" lang="en-US" err="1" smtClean="0"/>
              <a:t>m</a:t>
            </a:r>
            <a:r>
              <a:rPr dirty="0" lang="en-US" err="1" smtClean="0"/>
              <a:t>a</a:t>
            </a:r>
            <a:r>
              <a:rPr dirty="0" lang="en-US" err="1" smtClean="0"/>
              <a:t>n</a:t>
            </a:r>
            <a:r>
              <a:rPr dirty="0" lang="en-US" err="1" smtClean="0"/>
              <a:t> </a:t>
            </a:r>
            <a:r>
              <a:rPr dirty="0" lang="en-US" err="1" smtClean="0"/>
              <a:t>d</a:t>
            </a:r>
            <a:r>
              <a:rPr dirty="0" lang="en-US" err="1" smtClean="0"/>
              <a:t>e</a:t>
            </a:r>
            <a:r>
              <a:rPr dirty="0" lang="en-US" err="1" smtClean="0"/>
              <a:t>n</a:t>
            </a:r>
            <a:r>
              <a:rPr dirty="0" lang="en-US" err="1" smtClean="0"/>
              <a:t>g</a:t>
            </a:r>
            <a:r>
              <a:rPr dirty="0" lang="en-US" err="1" smtClean="0"/>
              <a:t>a</a:t>
            </a:r>
            <a:r>
              <a:rPr dirty="0" lang="en-US" err="1" smtClean="0"/>
              <a:t>n</a:t>
            </a:r>
            <a:r>
              <a:rPr dirty="0" lang="en-US" smtClean="0"/>
              <a:t> Container </a:t>
            </a:r>
            <a:r>
              <a:rPr dirty="0" lang="en-US" err="1" smtClean="0"/>
              <a:t>masih</a:t>
            </a:r>
            <a:r>
              <a:rPr dirty="0" lang="en-US" smtClean="0"/>
              <a:t> </a:t>
            </a:r>
            <a:r>
              <a:rPr dirty="0" lang="en-US" err="1" smtClean="0"/>
              <a:t>t</a:t>
            </a:r>
            <a:r>
              <a:rPr dirty="0" lang="en-US" err="1" smtClean="0"/>
              <a:t>i</a:t>
            </a:r>
            <a:r>
              <a:rPr dirty="0" lang="en-US" err="1" smtClean="0"/>
              <a:t>n</a:t>
            </a:r>
            <a:r>
              <a:rPr dirty="0" lang="en-US" err="1" smtClean="0"/>
              <a:t>g</a:t>
            </a:r>
            <a:r>
              <a:rPr dirty="0" lang="en-US" err="1" smtClean="0"/>
              <a:t>g</a:t>
            </a:r>
            <a:r>
              <a:rPr dirty="0" lang="en-US" err="1" smtClean="0"/>
              <a:t>i</a:t>
            </a:r>
            <a:r>
              <a:rPr dirty="0" lang="en-US" smtClean="0"/>
              <a:t> </a:t>
            </a:r>
            <a:r>
              <a:rPr dirty="0" lang="en-US" err="1" smtClean="0"/>
              <a:t>dan</a:t>
            </a:r>
            <a:r>
              <a:rPr dirty="0" lang="en-US" smtClean="0"/>
              <a:t> </a:t>
            </a:r>
            <a:r>
              <a:rPr dirty="0" lang="en-US" err="1" smtClean="0"/>
              <a:t>ini</a:t>
            </a:r>
            <a:r>
              <a:rPr dirty="0" lang="en-US" smtClean="0"/>
              <a:t> </a:t>
            </a:r>
            <a:r>
              <a:rPr dirty="0" lang="en-US" err="1" smtClean="0"/>
              <a:t>diperkirakan</a:t>
            </a:r>
            <a:r>
              <a:rPr dirty="0" lang="en-US" smtClean="0"/>
              <a:t> </a:t>
            </a:r>
            <a:r>
              <a:rPr dirty="0" lang="en-US" err="1" smtClean="0"/>
              <a:t>bisa</a:t>
            </a:r>
            <a:r>
              <a:rPr dirty="0" lang="en-US" smtClean="0"/>
              <a:t> </a:t>
            </a:r>
            <a:r>
              <a:rPr dirty="0" lang="en-US" err="1" smtClean="0"/>
              <a:t>berlangsung</a:t>
            </a:r>
            <a:r>
              <a:rPr dirty="0" lang="en-US" smtClean="0"/>
              <a:t> </a:t>
            </a:r>
            <a:r>
              <a:rPr dirty="0" lang="en-US" err="1" smtClean="0"/>
              <a:t>hingga</a:t>
            </a:r>
            <a:r>
              <a:rPr dirty="0" lang="en-US" smtClean="0"/>
              <a:t> </a:t>
            </a:r>
            <a:r>
              <a:rPr dirty="0" lang="en-US" err="1" smtClean="0"/>
              <a:t>Th</a:t>
            </a:r>
            <a:r>
              <a:rPr dirty="0" lang="en-US" smtClean="0"/>
              <a:t> </a:t>
            </a:r>
            <a:r>
              <a:rPr dirty="0" lang="en-US" smtClean="0"/>
              <a:t>2022, </a:t>
            </a:r>
            <a:r>
              <a:rPr dirty="0" lang="en-US" smtClean="0"/>
              <a:t> </a:t>
            </a:r>
            <a:endParaRPr dirty="0" lang="en-US" smtClean="0"/>
          </a:p>
          <a:p>
            <a:pPr>
              <a:buNone/>
            </a:pPr>
            <a:r>
              <a:rPr dirty="0" lang="en-US" smtClean="0"/>
              <a:t> </a:t>
            </a:r>
          </a:p>
          <a:p>
            <a:r>
              <a:rPr dirty="0" lang="en-US" smtClean="0"/>
              <a:t>3) </a:t>
            </a:r>
            <a:r>
              <a:rPr dirty="0" lang="en-US" err="1" smtClean="0"/>
              <a:t>Untuk</a:t>
            </a:r>
            <a:r>
              <a:rPr dirty="0" lang="en-US" smtClean="0"/>
              <a:t> </a:t>
            </a:r>
            <a:r>
              <a:rPr dirty="0" lang="en-US" err="1" smtClean="0"/>
              <a:t>jadwal</a:t>
            </a:r>
            <a:r>
              <a:rPr dirty="0" lang="en-US" smtClean="0"/>
              <a:t> </a:t>
            </a:r>
            <a:r>
              <a:rPr dirty="0" lang="en-US" err="1" smtClean="0"/>
              <a:t>kapal</a:t>
            </a:r>
            <a:r>
              <a:rPr dirty="0" lang="en-US" smtClean="0"/>
              <a:t> </a:t>
            </a:r>
            <a:r>
              <a:rPr dirty="0" lang="en-US" smtClean="0"/>
              <a:t>Bulk </a:t>
            </a:r>
            <a:r>
              <a:rPr dirty="0" lang="en-US" err="1" smtClean="0"/>
              <a:t>masih</a:t>
            </a:r>
            <a:r>
              <a:rPr dirty="0" lang="en-US" smtClean="0"/>
              <a:t> </a:t>
            </a:r>
            <a:r>
              <a:rPr dirty="0" lang="en-US" err="1" smtClean="0"/>
              <a:t>sering</a:t>
            </a:r>
            <a:r>
              <a:rPr dirty="0" lang="en-US" smtClean="0"/>
              <a:t> </a:t>
            </a:r>
            <a:r>
              <a:rPr dirty="0" lang="en-US" err="1" smtClean="0"/>
              <a:t>tidak</a:t>
            </a:r>
            <a:r>
              <a:rPr dirty="0" lang="en-US" smtClean="0"/>
              <a:t> </a:t>
            </a:r>
            <a:r>
              <a:rPr dirty="0" lang="en-US" err="1" smtClean="0"/>
              <a:t>sesuai</a:t>
            </a:r>
            <a:r>
              <a:rPr dirty="0" lang="en-US" smtClean="0"/>
              <a:t> </a:t>
            </a:r>
            <a:r>
              <a:rPr dirty="0" lang="en-US" err="1" smtClean="0"/>
              <a:t>beberapa</a:t>
            </a:r>
            <a:r>
              <a:rPr dirty="0" lang="en-US" smtClean="0"/>
              <a:t> </a:t>
            </a:r>
            <a:r>
              <a:rPr dirty="0" lang="en-US" err="1" smtClean="0"/>
              <a:t>bulan</a:t>
            </a:r>
            <a:r>
              <a:rPr dirty="0" lang="en-US" smtClean="0"/>
              <a:t> </a:t>
            </a:r>
            <a:r>
              <a:rPr dirty="0" lang="en-US" err="1" smtClean="0"/>
              <a:t>ini</a:t>
            </a:r>
            <a:r>
              <a:rPr dirty="0" lang="en-US" smtClean="0"/>
              <a:t>. </a:t>
            </a:r>
            <a:r>
              <a:rPr dirty="0" lang="en-US" err="1" smtClean="0"/>
              <a:t>Jadwal</a:t>
            </a:r>
            <a:r>
              <a:rPr dirty="0" lang="en-US" smtClean="0"/>
              <a:t> </a:t>
            </a:r>
            <a:r>
              <a:rPr dirty="0" lang="en-US" err="1" smtClean="0"/>
              <a:t>kapal</a:t>
            </a:r>
            <a:r>
              <a:rPr dirty="0" lang="en-US" smtClean="0"/>
              <a:t> </a:t>
            </a:r>
            <a:r>
              <a:rPr dirty="0" lang="en-US" err="1" smtClean="0"/>
              <a:t>ada</a:t>
            </a:r>
            <a:r>
              <a:rPr dirty="0" lang="en-US" smtClean="0"/>
              <a:t> </a:t>
            </a:r>
            <a:r>
              <a:rPr dirty="0" lang="en-US" err="1" smtClean="0"/>
              <a:t>tetapi</a:t>
            </a:r>
            <a:r>
              <a:rPr dirty="0" lang="en-US" smtClean="0"/>
              <a:t> </a:t>
            </a:r>
            <a:r>
              <a:rPr dirty="0" lang="en-US" err="1" smtClean="0"/>
              <a:t>sekitar</a:t>
            </a:r>
            <a:r>
              <a:rPr dirty="0" lang="en-US" smtClean="0"/>
              <a:t> 2 </a:t>
            </a:r>
            <a:r>
              <a:rPr dirty="0" lang="en-US" err="1" smtClean="0"/>
              <a:t>bulan</a:t>
            </a:r>
            <a:r>
              <a:rPr dirty="0" lang="en-US" smtClean="0"/>
              <a:t> </a:t>
            </a:r>
            <a:r>
              <a:rPr dirty="0" lang="en-US" err="1" smtClean="0"/>
              <a:t>sekali</a:t>
            </a:r>
            <a:r>
              <a:rPr dirty="0" lang="en-US" smtClean="0"/>
              <a:t>  </a:t>
            </a:r>
          </a:p>
          <a:p>
            <a:endParaRPr dirty="0" lang="en-US" smtClean="0"/>
          </a:p>
          <a:p>
            <a:r>
              <a:rPr dirty="0" lang="en-US" smtClean="0"/>
              <a:t>4) </a:t>
            </a:r>
            <a:r>
              <a:rPr dirty="0" lang="en-US" err="1" smtClean="0"/>
              <a:t>M</a:t>
            </a:r>
            <a:r>
              <a:rPr dirty="0" lang="en-US" err="1" smtClean="0"/>
              <a:t>e</a:t>
            </a:r>
            <a:r>
              <a:rPr dirty="0" lang="en-US" err="1" smtClean="0"/>
              <a:t>s</a:t>
            </a:r>
            <a:r>
              <a:rPr dirty="0" lang="en-US" err="1" smtClean="0"/>
              <a:t>k</a:t>
            </a:r>
            <a:r>
              <a:rPr dirty="0" lang="en-US" err="1" smtClean="0"/>
              <a:t>i</a:t>
            </a:r>
            <a:r>
              <a:rPr dirty="0" lang="en-US" err="1" smtClean="0"/>
              <a:t>p</a:t>
            </a:r>
            <a:r>
              <a:rPr dirty="0" lang="en-US" err="1" smtClean="0"/>
              <a:t>u</a:t>
            </a:r>
            <a:r>
              <a:rPr dirty="0" lang="en-US" err="1" smtClean="0"/>
              <a:t>n</a:t>
            </a:r>
            <a:r>
              <a:rPr dirty="0" lang="en-US" err="1" smtClean="0"/>
              <a:t> </a:t>
            </a:r>
            <a:r>
              <a:rPr dirty="0" lang="en-US" err="1" smtClean="0"/>
              <a:t>d</a:t>
            </a:r>
            <a:r>
              <a:rPr dirty="0" lang="en-US" err="1" smtClean="0"/>
              <a:t>e</a:t>
            </a:r>
            <a:r>
              <a:rPr dirty="0" lang="en-US" err="1" smtClean="0"/>
              <a:t>m</a:t>
            </a:r>
            <a:r>
              <a:rPr dirty="0" lang="en-US" err="1" smtClean="0"/>
              <a:t>a</a:t>
            </a:r>
            <a:r>
              <a:rPr dirty="0" lang="en-US" err="1" smtClean="0"/>
              <a:t>n</a:t>
            </a:r>
            <a:r>
              <a:rPr dirty="0" lang="en-US" err="1" smtClean="0"/>
              <a:t>d</a:t>
            </a:r>
            <a:r>
              <a:rPr dirty="0" lang="en-US" err="1" smtClean="0"/>
              <a:t> </a:t>
            </a:r>
            <a:r>
              <a:rPr dirty="0" lang="en-US" err="1" smtClean="0"/>
              <a:t>a</a:t>
            </a:r>
            <a:r>
              <a:rPr dirty="0" lang="en-US" err="1" smtClean="0"/>
              <a:t>d</a:t>
            </a:r>
            <a:r>
              <a:rPr dirty="0" lang="en-US" err="1" smtClean="0"/>
              <a:t>a</a:t>
            </a:r>
            <a:r>
              <a:rPr dirty="0" lang="en-US" err="1" smtClean="0"/>
              <a:t> </a:t>
            </a:r>
            <a:r>
              <a:rPr dirty="0" lang="en-US" err="1" smtClean="0"/>
              <a:t>t</a:t>
            </a:r>
            <a:r>
              <a:rPr dirty="0" lang="en-US" err="1" smtClean="0"/>
              <a:t>e</a:t>
            </a:r>
            <a:r>
              <a:rPr dirty="0" lang="en-US" err="1" smtClean="0"/>
              <a:t>t</a:t>
            </a:r>
            <a:r>
              <a:rPr dirty="0" lang="en-US" err="1" smtClean="0"/>
              <a:t>a</a:t>
            </a:r>
            <a:r>
              <a:rPr dirty="0" lang="en-US" err="1" smtClean="0"/>
              <a:t>p</a:t>
            </a:r>
            <a:r>
              <a:rPr dirty="0" lang="en-US" err="1" smtClean="0"/>
              <a:t>i</a:t>
            </a:r>
            <a:r>
              <a:rPr dirty="0" lang="en-US" err="1" smtClean="0"/>
              <a:t> </a:t>
            </a:r>
            <a:r>
              <a:rPr dirty="0" lang="en-US" err="1" smtClean="0"/>
              <a:t>s</a:t>
            </a:r>
            <a:r>
              <a:rPr dirty="0" lang="en-US" err="1" smtClean="0"/>
              <a:t>a</a:t>
            </a:r>
            <a:r>
              <a:rPr dirty="0" lang="en-US" err="1" smtClean="0"/>
              <a:t>a</a:t>
            </a:r>
            <a:r>
              <a:rPr dirty="0" lang="en-US" err="1" smtClean="0"/>
              <a:t>t</a:t>
            </a:r>
            <a:r>
              <a:rPr dirty="0" lang="en-US" err="1" smtClean="0"/>
              <a:t> </a:t>
            </a:r>
            <a:r>
              <a:rPr dirty="0" lang="en-US" err="1" smtClean="0"/>
              <a:t>i</a:t>
            </a:r>
            <a:r>
              <a:rPr dirty="0" lang="en-US" err="1" smtClean="0"/>
              <a:t>n</a:t>
            </a:r>
            <a:r>
              <a:rPr dirty="0" lang="en-US" err="1" smtClean="0"/>
              <a:t>i</a:t>
            </a:r>
            <a:r>
              <a:rPr dirty="0" lang="en-US" smtClean="0"/>
              <a:t> </a:t>
            </a:r>
            <a:r>
              <a:rPr dirty="0" lang="en-US" err="1" smtClean="0"/>
              <a:t>kondisi</a:t>
            </a:r>
            <a:r>
              <a:rPr dirty="0" lang="en-US" smtClean="0"/>
              <a:t> </a:t>
            </a:r>
            <a:r>
              <a:rPr dirty="0" lang="en-US" err="1" smtClean="0"/>
              <a:t>pasaran</a:t>
            </a:r>
            <a:r>
              <a:rPr dirty="0" lang="en-US" smtClean="0"/>
              <a:t> </a:t>
            </a:r>
            <a:r>
              <a:rPr dirty="0" lang="en-US" err="1" smtClean="0"/>
              <a:t>Timur</a:t>
            </a:r>
            <a:r>
              <a:rPr dirty="0" lang="en-US" smtClean="0"/>
              <a:t> Tengah </a:t>
            </a:r>
            <a:r>
              <a:rPr dirty="0" lang="en-US" err="1" smtClean="0"/>
              <a:t>masih</a:t>
            </a:r>
            <a:r>
              <a:rPr dirty="0" lang="en-US" smtClean="0"/>
              <a:t> </a:t>
            </a:r>
            <a:r>
              <a:rPr dirty="0" lang="en-US" err="1" smtClean="0"/>
              <a:t>belum</a:t>
            </a:r>
            <a:r>
              <a:rPr dirty="0" lang="en-US" smtClean="0"/>
              <a:t> </a:t>
            </a:r>
            <a:r>
              <a:rPr dirty="0" lang="en-US" err="1" smtClean="0"/>
              <a:t>cerah</a:t>
            </a:r>
            <a:r>
              <a:rPr dirty="0" lang="en-US" smtClean="0"/>
              <a:t>, </a:t>
            </a:r>
            <a:r>
              <a:rPr dirty="0" lang="en-US" err="1" smtClean="0"/>
              <a:t>dan</a:t>
            </a:r>
            <a:r>
              <a:rPr dirty="0" lang="en-US" smtClean="0"/>
              <a:t> </a:t>
            </a:r>
            <a:r>
              <a:rPr dirty="0" lang="en-US" err="1" smtClean="0"/>
              <a:t>sampai</a:t>
            </a:r>
            <a:r>
              <a:rPr dirty="0" lang="en-US" smtClean="0"/>
              <a:t> </a:t>
            </a:r>
            <a:r>
              <a:rPr dirty="0" lang="en-US" err="1" smtClean="0"/>
              <a:t>akhir</a:t>
            </a:r>
            <a:r>
              <a:rPr dirty="0" lang="en-US" smtClean="0"/>
              <a:t> </a:t>
            </a:r>
            <a:r>
              <a:rPr dirty="0" lang="en-US" err="1" smtClean="0"/>
              <a:t>tahun</a:t>
            </a:r>
            <a:r>
              <a:rPr dirty="0" lang="en-US" smtClean="0"/>
              <a:t> </a:t>
            </a:r>
            <a:r>
              <a:rPr dirty="0" lang="en-US" err="1" smtClean="0"/>
              <a:t>diperkirakan</a:t>
            </a:r>
            <a:r>
              <a:rPr dirty="0" lang="en-US" smtClean="0"/>
              <a:t> </a:t>
            </a:r>
            <a:r>
              <a:rPr dirty="0" lang="en-US" err="1" smtClean="0"/>
              <a:t>masih</a:t>
            </a:r>
            <a:r>
              <a:rPr dirty="0" lang="en-US" smtClean="0"/>
              <a:t> </a:t>
            </a:r>
            <a:r>
              <a:rPr dirty="0" lang="en-US" err="1" smtClean="0"/>
              <a:t>sama</a:t>
            </a:r>
            <a:r>
              <a:rPr dirty="0" lang="en-US" smtClean="0"/>
              <a:t>.</a:t>
            </a:r>
            <a:endParaRPr dirty="0" lang="en-US" smtClean="0"/>
          </a:p>
          <a:p>
            <a:pPr>
              <a:buNone/>
            </a:pPr>
            <a:r>
              <a:rPr dirty="0" lang="en-US" smtClean="0"/>
              <a:t> </a:t>
            </a:r>
          </a:p>
          <a:p>
            <a:pPr>
              <a:buNone/>
            </a:pPr>
            <a:r>
              <a:rPr dirty="0" lang="en-US" smtClean="0"/>
              <a:t> </a:t>
            </a:r>
          </a:p>
          <a:p>
            <a:endParaRPr dirty="0" lang="en-US"/>
          </a:p>
        </p:txBody>
      </p:sp>
    </p:spTree>
  </p:cSld>
  <p:clrMapOvr>
    <a:masterClrMapping/>
  </p:clrMapOvr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lastClr="000000" val="windowText"/>
      </a:dk1>
      <a:lt1>
        <a:sysClr lastClr="FFFFFF" val="window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r="5400000" dist="254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r="5400000" dist="254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dir="t" rig="threeP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r="5400000" dist="254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dir="b" rig="soft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algn="tl" flip="none" sx="85000" sy="85000" tx="0" ty="0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algn="tl" flip="none" sx="65000" sy="65000" tx="0" ty="0"/>
        </a:blipFill>
      </a:bgFillStyleLst>
    </a:fmtScheme>
  </a:themeElements>
</a:theme>
</file>

<file path=ppt/theme/theme2.xml><?xml version="1.0" encoding="utf-8"?>
<a:theme xmlns:a="http://schemas.openxmlformats.org/drawingml/2006/main" name="Office 테마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Rapat Unit Pengkajian</dc:title>
  <dc:creator>USER</dc:creator>
  <cp:lastModifiedBy>Djoko</cp:lastModifiedBy>
  <dcterms:created xsi:type="dcterms:W3CDTF">2019-02-11T22:27:17Z</dcterms:created>
  <dcterms:modified xsi:type="dcterms:W3CDTF">2021-11-22T15:02:52Z</dcterms:modified>
</cp:coreProperties>
</file>