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2" r:id="rId2"/>
    <p:sldId id="284" r:id="rId3"/>
    <p:sldId id="337" r:id="rId4"/>
    <p:sldId id="302" r:id="rId5"/>
    <p:sldId id="303" r:id="rId6"/>
    <p:sldId id="311" r:id="rId7"/>
    <p:sldId id="313" r:id="rId8"/>
    <p:sldId id="326" r:id="rId9"/>
    <p:sldId id="338" r:id="rId10"/>
    <p:sldId id="328" r:id="rId11"/>
    <p:sldId id="339" r:id="rId12"/>
    <p:sldId id="324" r:id="rId13"/>
    <p:sldId id="340" r:id="rId14"/>
    <p:sldId id="288" r:id="rId15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02E"/>
    <a:srgbClr val="8CB575"/>
    <a:srgbClr val="4E6327"/>
    <a:srgbClr val="1A210D"/>
    <a:srgbClr val="3BC33B"/>
    <a:srgbClr val="3D4D31"/>
    <a:srgbClr val="7B9C62"/>
    <a:srgbClr val="93BB6F"/>
    <a:srgbClr val="68C2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533" autoAdjust="0"/>
  </p:normalViewPr>
  <p:slideViewPr>
    <p:cSldViewPr>
      <p:cViewPr varScale="1">
        <p:scale>
          <a:sx n="64" d="100"/>
          <a:sy n="64" d="100"/>
        </p:scale>
        <p:origin x="117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3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A3B77-DE7B-4B49-AE7A-9A7B4CA050E6}" type="datetimeFigureOut">
              <a:rPr lang="en-ID" smtClean="0"/>
              <a:t>21/11/2021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996CF-4173-40C7-8A4A-741A11F4F10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46224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996CF-4173-40C7-8A4A-741A11F4F108}" type="slidenum">
              <a:rPr lang="en-ID" smtClean="0"/>
              <a:t>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5510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996CF-4173-40C7-8A4A-741A11F4F108}" type="slidenum">
              <a:rPr lang="en-ID" smtClean="0"/>
              <a:t>11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89133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996CF-4173-40C7-8A4A-741A11F4F108}" type="slidenum">
              <a:rPr lang="en-ID" smtClean="0"/>
              <a:t>13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57021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996CF-4173-40C7-8A4A-741A11F4F108}" type="slidenum">
              <a:rPr lang="en-ID" smtClean="0"/>
              <a:t>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3911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996CF-4173-40C7-8A4A-741A11F4F108}" type="slidenum">
              <a:rPr lang="en-ID" smtClean="0"/>
              <a:t>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33467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996CF-4173-40C7-8A4A-741A11F4F108}" type="slidenum">
              <a:rPr lang="en-ID" smtClean="0"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74775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996CF-4173-40C7-8A4A-741A11F4F108}" type="slidenum">
              <a:rPr lang="en-ID" smtClean="0"/>
              <a:t>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54658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996CF-4173-40C7-8A4A-741A11F4F108}" type="slidenum">
              <a:rPr lang="en-ID" smtClean="0"/>
              <a:t>7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87012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996CF-4173-40C7-8A4A-741A11F4F108}" type="slidenum">
              <a:rPr lang="en-ID" smtClean="0"/>
              <a:t>8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16759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996CF-4173-40C7-8A4A-741A11F4F108}" type="slidenum">
              <a:rPr lang="en-ID" smtClean="0"/>
              <a:t>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11368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996CF-4173-40C7-8A4A-741A11F4F108}" type="slidenum">
              <a:rPr lang="en-ID" smtClean="0"/>
              <a:t>10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59068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1568E-506F-47AB-A3C3-9A4041BF5186}" type="datetime1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4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3E6-6369-4104-B2CA-2208E9C8DD31}" type="datetime1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65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9C6F-2CB8-44B5-9804-639E6120FF5E}" type="datetime1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B7FA-C958-4188-82A7-5FE3AF31E16E}" type="datetime1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2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46CB-FB59-466F-BE74-E937E73A42D5}" type="datetime1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56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EA3F-6FAD-4AB7-BC6E-87AB860C2058}" type="datetime1">
              <a:rPr lang="en-US" smtClean="0"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35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0EA7-E456-4B3F-A7CB-D7305B9F5B0D}" type="datetime1">
              <a:rPr lang="en-US" smtClean="0"/>
              <a:t>11/21/2021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8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DDA45-6CE7-4D8C-91AD-D0E671CC1053}" type="datetime1">
              <a:rPr lang="en-US" smtClean="0"/>
              <a:t>11/21/2021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5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EA99-6954-47D9-87D5-D57CA19A857F}" type="datetime1">
              <a:rPr lang="en-US" smtClean="0"/>
              <a:t>11/21/2021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09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5459-4701-4E71-8712-76100FF03322}" type="datetime1">
              <a:rPr lang="en-US" smtClean="0"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1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F7C1-BF72-48BC-90C0-CE94780DC14C}" type="datetime1">
              <a:rPr lang="en-US" smtClean="0"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97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EC725-3A95-4743-9460-512E074E695A}" type="datetime1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Rapat Unit Pengkajian tanggal 23 November 2021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9C785-DFFA-4B18-BF7D-D3D3193246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3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28688"/>
            <a:ext cx="8568952" cy="106806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marL="715963"/>
            <a:r>
              <a:rPr lang="en-US" sz="3600" b="1" dirty="0"/>
              <a:t>LAPORAN SEKRETARIAT</a:t>
            </a:r>
            <a:br>
              <a:rPr lang="en-US" sz="3600" b="1" dirty="0"/>
            </a:br>
            <a:r>
              <a:rPr lang="en-US" sz="3600" b="1" dirty="0"/>
              <a:t>23 NOVEMBER 2021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496944" cy="4536505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r"/>
            <a:endParaRPr lang="en-US" b="1" dirty="0">
              <a:solidFill>
                <a:srgbClr val="00B050"/>
              </a:solidFill>
            </a:endParaRPr>
          </a:p>
          <a:p>
            <a:pPr algn="r"/>
            <a:endParaRPr lang="en-US" b="1" dirty="0">
              <a:solidFill>
                <a:srgbClr val="00B050"/>
              </a:solidFill>
            </a:endParaRPr>
          </a:p>
          <a:p>
            <a:pPr algn="r"/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KEGIATAN YANG DIHADIRI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232C5C-6F98-48BB-89AC-1F1225D2F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7848872" cy="365125"/>
          </a:xfrm>
        </p:spPr>
        <p:txBody>
          <a:bodyPr/>
          <a:lstStyle/>
          <a:p>
            <a:pPr algn="r" defTabSz="776288"/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Rapat Unit Pengkajian tanggal 23 November 2021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DA492C-C82F-4FEC-9ACB-4D551401AC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27124"/>
            <a:ext cx="2016224" cy="87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860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04DC8B-C085-499F-84B6-FB918F35E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5715457" cy="457026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7C42323-1EF7-4BD8-8345-534736A9EE1C}"/>
              </a:ext>
            </a:extLst>
          </p:cNvPr>
          <p:cNvSpPr txBox="1">
            <a:spLocks/>
          </p:cNvSpPr>
          <p:nvPr/>
        </p:nvSpPr>
        <p:spPr>
          <a:xfrm>
            <a:off x="385943" y="141460"/>
            <a:ext cx="8372113" cy="11047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12900"/>
            <a:r>
              <a:rPr lang="en-US" sz="3600" b="1" dirty="0"/>
              <a:t>KEGIATAN YG DIHADIRI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BFCAC4F-4AE5-4B10-BF25-7A767B00E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80492"/>
            <a:ext cx="2011854" cy="871804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CD9C8633-CA8F-4C3A-9FB5-7FD318E38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1385223"/>
            <a:ext cx="6833706" cy="7200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14350" indent="-514350" algn="l">
              <a:buAutoNum type="romanUcPeriod" startAt="9"/>
            </a:pPr>
            <a:r>
              <a:rPr lang="en-US" sz="2500" b="1" dirty="0" err="1">
                <a:solidFill>
                  <a:srgbClr val="5A702E"/>
                </a:solidFill>
              </a:rPr>
              <a:t>Kamis</a:t>
            </a:r>
            <a:r>
              <a:rPr lang="en-US" sz="2500" b="1" dirty="0">
                <a:solidFill>
                  <a:srgbClr val="5A702E"/>
                </a:solidFill>
              </a:rPr>
              <a:t>, 18 November 2021</a:t>
            </a:r>
          </a:p>
          <a:p>
            <a:pPr algn="l"/>
            <a:endParaRPr lang="en-ID" sz="2500" b="1" dirty="0">
              <a:solidFill>
                <a:srgbClr val="5A702E"/>
              </a:solidFill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470F76A1-1FAB-4F5D-A70D-A0A69AFC5EBC}"/>
              </a:ext>
            </a:extLst>
          </p:cNvPr>
          <p:cNvSpPr txBox="1">
            <a:spLocks/>
          </p:cNvSpPr>
          <p:nvPr/>
        </p:nvSpPr>
        <p:spPr>
          <a:xfrm>
            <a:off x="768693" y="2244335"/>
            <a:ext cx="7416824" cy="415847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98525" indent="-457200" algn="just">
              <a:buFont typeface="Arial" pitchFamily="34" charset="0"/>
              <a:buAutoNum type="arabicPeriod"/>
            </a:pP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KOMPAS100 CEO Forum</a:t>
            </a:r>
          </a:p>
          <a:p>
            <a:pPr marL="1258888" indent="-357188" algn="just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</a:t>
            </a:r>
            <a:r>
              <a:rPr lang="en-US" sz="2500" dirty="0" err="1">
                <a:solidFill>
                  <a:schemeClr val="tx1"/>
                </a:solidFill>
              </a:rPr>
              <a:t>Ditjen</a:t>
            </a:r>
            <a:r>
              <a:rPr lang="en-US" sz="2500" dirty="0">
                <a:solidFill>
                  <a:schemeClr val="tx1"/>
                </a:solidFill>
              </a:rPr>
              <a:t> PHL, KLHK RI</a:t>
            </a:r>
          </a:p>
          <a:p>
            <a:pPr marL="901700" algn="just"/>
            <a:endParaRPr lang="en-US" sz="2500" dirty="0">
              <a:solidFill>
                <a:schemeClr val="tx1"/>
              </a:solidFill>
            </a:endParaRPr>
          </a:p>
          <a:p>
            <a:pPr marL="901700" algn="just" defTabSz="1258888"/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Dihadiri</a:t>
            </a:r>
            <a:r>
              <a:rPr lang="en-US" sz="2000" i="1" dirty="0">
                <a:solidFill>
                  <a:schemeClr val="tx1"/>
                </a:solidFill>
              </a:rPr>
              <a:t> oleh : </a:t>
            </a:r>
            <a:r>
              <a:rPr lang="en-US" sz="2000" i="1" dirty="0" err="1">
                <a:solidFill>
                  <a:schemeClr val="tx1"/>
                </a:solidFill>
              </a:rPr>
              <a:t>Sekjen</a:t>
            </a:r>
            <a:r>
              <a:rPr lang="en-US" sz="2000" i="1" dirty="0">
                <a:solidFill>
                  <a:schemeClr val="tx1"/>
                </a:solidFill>
              </a:rPr>
              <a:t>)</a:t>
            </a:r>
          </a:p>
          <a:p>
            <a:pPr marL="901700" algn="just" defTabSz="1258888"/>
            <a:endParaRPr lang="en-ID" sz="2000" i="1" dirty="0">
              <a:solidFill>
                <a:schemeClr val="tx1"/>
              </a:solidFill>
            </a:endParaRPr>
          </a:p>
          <a:p>
            <a:pPr marL="898525" indent="-457200" algn="just">
              <a:buFont typeface="+mj-lt"/>
              <a:buAutoNum type="arabicPeriod" startAt="2"/>
            </a:pP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Rapat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Persiapan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57</a:t>
            </a:r>
            <a:r>
              <a:rPr lang="en-US" sz="2500" baseline="30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Session of the ITTC</a:t>
            </a:r>
          </a:p>
          <a:p>
            <a:pPr marL="1166813" indent="-276225" algn="just" defTabSz="1166813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Biro KLN, KLHK RI</a:t>
            </a:r>
          </a:p>
          <a:p>
            <a:pPr marL="890588" algn="just" defTabSz="1166813"/>
            <a:endParaRPr lang="en-US" sz="2500" dirty="0">
              <a:solidFill>
                <a:schemeClr val="tx1"/>
              </a:solidFill>
            </a:endParaRPr>
          </a:p>
          <a:p>
            <a:pPr marL="901700" algn="l" defTabSz="1073150">
              <a:tabLst>
                <a:tab pos="901700" algn="l"/>
              </a:tabLst>
            </a:pPr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Dihadiri</a:t>
            </a:r>
            <a:r>
              <a:rPr lang="en-US" sz="2000" i="1" dirty="0">
                <a:solidFill>
                  <a:schemeClr val="tx1"/>
                </a:solidFill>
              </a:rPr>
              <a:t> oleh : </a:t>
            </a:r>
            <a:r>
              <a:rPr lang="en-US" sz="2000" i="1" dirty="0" err="1">
                <a:solidFill>
                  <a:schemeClr val="tx1"/>
                </a:solidFill>
              </a:rPr>
              <a:t>Gunawan</a:t>
            </a:r>
            <a:r>
              <a:rPr lang="en-US" sz="2000" i="1" dirty="0">
                <a:solidFill>
                  <a:schemeClr val="tx1"/>
                </a:solidFill>
              </a:rPr>
              <a:t> Salim)</a:t>
            </a:r>
            <a:endParaRPr lang="en-US" sz="2500" dirty="0">
              <a:solidFill>
                <a:schemeClr val="tx1"/>
              </a:solidFill>
            </a:endParaRPr>
          </a:p>
          <a:p>
            <a:pPr marL="898525" indent="-457200" algn="l">
              <a:buFont typeface="Arial" pitchFamily="34" charset="0"/>
              <a:buAutoNum type="arabicPeriod"/>
            </a:pPr>
            <a:endParaRPr lang="en-ID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94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04DC8B-C085-499F-84B6-FB918F35E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5715457" cy="457026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7C42323-1EF7-4BD8-8345-534736A9EE1C}"/>
              </a:ext>
            </a:extLst>
          </p:cNvPr>
          <p:cNvSpPr txBox="1">
            <a:spLocks/>
          </p:cNvSpPr>
          <p:nvPr/>
        </p:nvSpPr>
        <p:spPr>
          <a:xfrm>
            <a:off x="385943" y="141460"/>
            <a:ext cx="8372113" cy="11047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12900"/>
            <a:r>
              <a:rPr lang="en-US" sz="3600" b="1" dirty="0"/>
              <a:t>KEGIATAN YG DIHADIRI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BFCAC4F-4AE5-4B10-BF25-7A767B00E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80492"/>
            <a:ext cx="2011854" cy="871804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463A8361-CFC1-4142-AE9E-7B0A513FED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6833706" cy="7200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sz="2500" b="1" dirty="0">
                <a:solidFill>
                  <a:srgbClr val="5A702E"/>
                </a:solidFill>
              </a:rPr>
              <a:t>X.   </a:t>
            </a:r>
            <a:r>
              <a:rPr lang="en-US" sz="2500" b="1" dirty="0" err="1">
                <a:solidFill>
                  <a:srgbClr val="5A702E"/>
                </a:solidFill>
              </a:rPr>
              <a:t>Senin</a:t>
            </a:r>
            <a:r>
              <a:rPr lang="en-US" sz="2500" b="1" dirty="0">
                <a:solidFill>
                  <a:srgbClr val="5A702E"/>
                </a:solidFill>
              </a:rPr>
              <a:t>, 22 November 2021</a:t>
            </a:r>
            <a:endParaRPr lang="en-ID" sz="2500" b="1" dirty="0">
              <a:solidFill>
                <a:srgbClr val="5A702E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74BA448-537B-43F3-8C95-D5BDD91E6396}"/>
              </a:ext>
            </a:extLst>
          </p:cNvPr>
          <p:cNvSpPr txBox="1">
            <a:spLocks/>
          </p:cNvSpPr>
          <p:nvPr/>
        </p:nvSpPr>
        <p:spPr>
          <a:xfrm>
            <a:off x="539552" y="2276872"/>
            <a:ext cx="7416824" cy="355388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1325" algn="just"/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Jaring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Masukan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Nasional “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Antisipasi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Pemberlakuan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Carbon Border Adjustment Mechanism (CBAM)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Rancangan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Regulasi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“Deforestation-free supply Chain” Uni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Eropa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Kesesuaian</a:t>
            </a:r>
            <a:r>
              <a:rPr lang="en-US" sz="25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nya</a:t>
            </a:r>
            <a:r>
              <a:rPr lang="en-US" sz="2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US" sz="2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WTO”</a:t>
            </a:r>
            <a:endParaRPr lang="en-US" sz="25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8038" indent="-265113" algn="just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</a:t>
            </a:r>
            <a:r>
              <a:rPr lang="en-US" sz="2500" dirty="0" err="1">
                <a:solidFill>
                  <a:schemeClr val="tx1"/>
                </a:solidFill>
              </a:rPr>
              <a:t>Ditjen</a:t>
            </a:r>
            <a:r>
              <a:rPr lang="en-US" sz="2500" dirty="0">
                <a:solidFill>
                  <a:schemeClr val="tx1"/>
                </a:solidFill>
              </a:rPr>
              <a:t> Kerjasama Multilateral, Kementerian </a:t>
            </a:r>
            <a:r>
              <a:rPr lang="en-US" sz="2500" dirty="0" err="1">
                <a:solidFill>
                  <a:schemeClr val="tx1"/>
                </a:solidFill>
              </a:rPr>
              <a:t>Luar</a:t>
            </a:r>
            <a:r>
              <a:rPr lang="en-US" sz="2500" dirty="0">
                <a:solidFill>
                  <a:schemeClr val="tx1"/>
                </a:solidFill>
              </a:rPr>
              <a:t> Negeri RI</a:t>
            </a:r>
          </a:p>
          <a:p>
            <a:pPr marL="542925" algn="just"/>
            <a:endParaRPr lang="en-US" sz="2500" dirty="0">
              <a:solidFill>
                <a:schemeClr val="tx1"/>
              </a:solidFill>
            </a:endParaRPr>
          </a:p>
          <a:p>
            <a:pPr marL="450850" algn="just" defTabSz="1258888"/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Dihadiri</a:t>
            </a:r>
            <a:r>
              <a:rPr lang="en-US" sz="2000" i="1" dirty="0">
                <a:solidFill>
                  <a:schemeClr val="tx1"/>
                </a:solidFill>
              </a:rPr>
              <a:t> oleh </a:t>
            </a:r>
            <a:r>
              <a:rPr lang="en-US" sz="2000" i="1" dirty="0" err="1">
                <a:solidFill>
                  <a:schemeClr val="tx1"/>
                </a:solidFill>
              </a:rPr>
              <a:t>Ketua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Umum</a:t>
            </a:r>
            <a:r>
              <a:rPr lang="en-US" sz="2000" i="1" dirty="0">
                <a:solidFill>
                  <a:schemeClr val="tx1"/>
                </a:solidFill>
              </a:rPr>
              <a:t>, </a:t>
            </a:r>
            <a:r>
              <a:rPr lang="en-US" sz="2000" i="1" dirty="0" err="1">
                <a:solidFill>
                  <a:schemeClr val="tx1"/>
                </a:solidFill>
              </a:rPr>
              <a:t>Sekjen</a:t>
            </a:r>
            <a:r>
              <a:rPr lang="en-US" sz="2000" i="1" dirty="0">
                <a:solidFill>
                  <a:schemeClr val="tx1"/>
                </a:solidFill>
              </a:rPr>
              <a:t> dan </a:t>
            </a:r>
            <a:r>
              <a:rPr lang="en-US" sz="2000" i="1" dirty="0" err="1">
                <a:solidFill>
                  <a:schemeClr val="tx1"/>
                </a:solidFill>
              </a:rPr>
              <a:t>Handaja</a:t>
            </a:r>
            <a:r>
              <a:rPr lang="en-US" sz="2000" i="1" dirty="0">
                <a:solidFill>
                  <a:schemeClr val="tx1"/>
                </a:solidFill>
              </a:rPr>
              <a:t>)</a:t>
            </a:r>
          </a:p>
          <a:p>
            <a:pPr marL="901700" algn="just" defTabSz="1258888"/>
            <a:endParaRPr lang="en-ID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47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710" y="1533260"/>
            <a:ext cx="8496944" cy="4752528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r"/>
            <a:endParaRPr lang="en-US" b="1" dirty="0">
              <a:solidFill>
                <a:srgbClr val="00B050"/>
              </a:solidFill>
            </a:endParaRPr>
          </a:p>
          <a:p>
            <a:pPr algn="r"/>
            <a:endParaRPr lang="en-US" b="1" dirty="0">
              <a:solidFill>
                <a:srgbClr val="00B050"/>
              </a:solidFill>
            </a:endParaRPr>
          </a:p>
          <a:p>
            <a:pPr algn="r"/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AGENDA YANG AKAN DATANG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232C5C-6F98-48BB-89AC-1F1225D2F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63688" y="6356350"/>
            <a:ext cx="7128792" cy="365125"/>
          </a:xfrm>
        </p:spPr>
        <p:txBody>
          <a:bodyPr/>
          <a:lstStyle/>
          <a:p>
            <a:pPr algn="r" defTabSz="776288"/>
            <a:r>
              <a:rPr lang="fi-FI" dirty="0">
                <a:solidFill>
                  <a:schemeClr val="bg1">
                    <a:lumMod val="50000"/>
                  </a:schemeClr>
                </a:solidFill>
              </a:rPr>
              <a:t>Rapat Unit Pengkajian tanggal 23 November 2021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0F10CE5-E4CB-4873-A206-B5BD7CC0E471}"/>
              </a:ext>
            </a:extLst>
          </p:cNvPr>
          <p:cNvSpPr txBox="1">
            <a:spLocks/>
          </p:cNvSpPr>
          <p:nvPr/>
        </p:nvSpPr>
        <p:spPr>
          <a:xfrm>
            <a:off x="395536" y="128688"/>
            <a:ext cx="8568952" cy="10680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15963"/>
            <a:r>
              <a:rPr lang="en-US" sz="3600" b="1" dirty="0"/>
              <a:t>LAPORAN SEKRETARIAT</a:t>
            </a:r>
            <a:br>
              <a:rPr lang="en-US" sz="3600" b="1" dirty="0"/>
            </a:br>
            <a:r>
              <a:rPr lang="en-US" sz="3600" b="1" dirty="0"/>
              <a:t>23 NOVEMBER 2021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11CFAFA-4243-4C33-8DED-F432F8DC53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27124"/>
            <a:ext cx="2016224" cy="87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60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9247" y="1484784"/>
            <a:ext cx="7367129" cy="288032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500" b="1" dirty="0">
                <a:solidFill>
                  <a:srgbClr val="5A702E"/>
                </a:solidFill>
              </a:rPr>
              <a:t>1. </a:t>
            </a:r>
            <a:r>
              <a:rPr lang="en-US" sz="2500" b="1" dirty="0" err="1">
                <a:solidFill>
                  <a:srgbClr val="5A702E"/>
                </a:solidFill>
              </a:rPr>
              <a:t>Kamis</a:t>
            </a:r>
            <a:r>
              <a:rPr lang="en-US" sz="2500" b="1" dirty="0">
                <a:solidFill>
                  <a:srgbClr val="5A702E"/>
                </a:solidFill>
              </a:rPr>
              <a:t>, 25 November 2021</a:t>
            </a:r>
            <a:endParaRPr lang="en-ID" sz="2500" b="1" dirty="0">
              <a:solidFill>
                <a:srgbClr val="5A702E"/>
              </a:solidFill>
            </a:endParaRPr>
          </a:p>
          <a:p>
            <a:pPr marL="265113" lvl="8" algn="l"/>
            <a:r>
              <a:rPr lang="en-US" sz="2500" dirty="0" err="1">
                <a:solidFill>
                  <a:schemeClr val="tx1"/>
                </a:solidFill>
              </a:rPr>
              <a:t>Sosialisasi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Permendag</a:t>
            </a:r>
            <a:r>
              <a:rPr lang="en-US" sz="2500" dirty="0">
                <a:solidFill>
                  <a:schemeClr val="tx1"/>
                </a:solidFill>
              </a:rPr>
              <a:t> No. 18 /2021 dan </a:t>
            </a:r>
            <a:r>
              <a:rPr lang="en-US" sz="2500" dirty="0" err="1">
                <a:solidFill>
                  <a:schemeClr val="tx1"/>
                </a:solidFill>
              </a:rPr>
              <a:t>Permendag</a:t>
            </a:r>
            <a:r>
              <a:rPr lang="en-US" sz="2500" dirty="0">
                <a:solidFill>
                  <a:schemeClr val="tx1"/>
                </a:solidFill>
              </a:rPr>
              <a:t> No. 19/2021 </a:t>
            </a:r>
            <a:r>
              <a:rPr lang="en-US" sz="2500" dirty="0" err="1">
                <a:solidFill>
                  <a:schemeClr val="tx1"/>
                </a:solidFill>
              </a:rPr>
              <a:t>tentang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Barang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Dilarang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Ekspor</a:t>
            </a:r>
            <a:r>
              <a:rPr lang="en-US" sz="2500" dirty="0">
                <a:solidFill>
                  <a:schemeClr val="tx1"/>
                </a:solidFill>
              </a:rPr>
              <a:t> dan </a:t>
            </a:r>
            <a:r>
              <a:rPr lang="en-US" sz="2500" dirty="0" err="1">
                <a:solidFill>
                  <a:schemeClr val="tx1"/>
                </a:solidFill>
              </a:rPr>
              <a:t>Barang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Dilarang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Impor</a:t>
            </a:r>
            <a:r>
              <a:rPr lang="en-US" sz="2500" dirty="0">
                <a:solidFill>
                  <a:schemeClr val="tx1"/>
                </a:solidFill>
              </a:rPr>
              <a:t> &amp; </a:t>
            </a:r>
            <a:r>
              <a:rPr lang="en-US" sz="2500" dirty="0" err="1">
                <a:solidFill>
                  <a:schemeClr val="tx1"/>
                </a:solidFill>
              </a:rPr>
              <a:t>tentang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Kebijakan</a:t>
            </a:r>
            <a:r>
              <a:rPr lang="en-US" sz="2500" dirty="0">
                <a:solidFill>
                  <a:schemeClr val="tx1"/>
                </a:solidFill>
              </a:rPr>
              <a:t> dan </a:t>
            </a:r>
            <a:r>
              <a:rPr lang="en-US" sz="2500" dirty="0" err="1">
                <a:solidFill>
                  <a:schemeClr val="tx1"/>
                </a:solidFill>
              </a:rPr>
              <a:t>Pengaturan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Ekspor</a:t>
            </a:r>
            <a:endParaRPr lang="en-US" sz="2500" dirty="0">
              <a:solidFill>
                <a:schemeClr val="tx1"/>
              </a:solidFill>
            </a:endParaRPr>
          </a:p>
          <a:p>
            <a:pPr marL="601663" lvl="8" indent="-342900" algn="l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Narasumber</a:t>
            </a:r>
            <a:r>
              <a:rPr lang="en-US" sz="2500" dirty="0">
                <a:solidFill>
                  <a:schemeClr val="tx1"/>
                </a:solidFill>
              </a:rPr>
              <a:t> : </a:t>
            </a:r>
            <a:r>
              <a:rPr lang="en-US" sz="2500" dirty="0" err="1">
                <a:solidFill>
                  <a:schemeClr val="tx1"/>
                </a:solidFill>
              </a:rPr>
              <a:t>Direktur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Ekspor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Produk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Pertanian</a:t>
            </a:r>
            <a:r>
              <a:rPr lang="en-US" sz="2500" dirty="0">
                <a:solidFill>
                  <a:schemeClr val="tx1"/>
                </a:solidFill>
              </a:rPr>
              <a:t> dan </a:t>
            </a:r>
            <a:r>
              <a:rPr lang="en-US" sz="2500" dirty="0" err="1">
                <a:solidFill>
                  <a:schemeClr val="tx1"/>
                </a:solidFill>
              </a:rPr>
              <a:t>Kehutanan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Ditjen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Daglu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Kemendag</a:t>
            </a:r>
            <a:r>
              <a:rPr lang="en-US" sz="2500" dirty="0">
                <a:solidFill>
                  <a:schemeClr val="tx1"/>
                </a:solidFill>
              </a:rPr>
              <a:t> RI</a:t>
            </a:r>
          </a:p>
          <a:p>
            <a:pPr marL="614363" lvl="8" algn="l"/>
            <a:endParaRPr lang="en-ID" sz="2500" i="1" dirty="0">
              <a:solidFill>
                <a:schemeClr val="tx1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04DC8B-C085-499F-84B6-FB918F35E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5715457" cy="457026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7C42323-1EF7-4BD8-8345-534736A9EE1C}"/>
              </a:ext>
            </a:extLst>
          </p:cNvPr>
          <p:cNvSpPr txBox="1">
            <a:spLocks/>
          </p:cNvSpPr>
          <p:nvPr/>
        </p:nvSpPr>
        <p:spPr>
          <a:xfrm>
            <a:off x="385943" y="141460"/>
            <a:ext cx="8372113" cy="11047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12900"/>
            <a:r>
              <a:rPr lang="en-US" sz="3600" b="1" dirty="0"/>
              <a:t>AGENDA YANG AKAN DATANG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BFCAC4F-4AE5-4B10-BF25-7A767B00E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80492"/>
            <a:ext cx="2011854" cy="871804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79B74276-B6DE-4809-838B-6D1FEB349B52}"/>
              </a:ext>
            </a:extLst>
          </p:cNvPr>
          <p:cNvSpPr txBox="1">
            <a:spLocks/>
          </p:cNvSpPr>
          <p:nvPr/>
        </p:nvSpPr>
        <p:spPr>
          <a:xfrm>
            <a:off x="589247" y="4533811"/>
            <a:ext cx="7511145" cy="201249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b="1" dirty="0">
                <a:solidFill>
                  <a:srgbClr val="5A702E"/>
                </a:solidFill>
              </a:rPr>
              <a:t>2. </a:t>
            </a:r>
            <a:r>
              <a:rPr lang="en-US" sz="2500" b="1" dirty="0" err="1">
                <a:solidFill>
                  <a:srgbClr val="5A702E"/>
                </a:solidFill>
              </a:rPr>
              <a:t>Kamis</a:t>
            </a:r>
            <a:r>
              <a:rPr lang="en-US" sz="2500" b="1" dirty="0">
                <a:solidFill>
                  <a:srgbClr val="5A702E"/>
                </a:solidFill>
              </a:rPr>
              <a:t>, 2 </a:t>
            </a:r>
            <a:r>
              <a:rPr lang="en-US" sz="2500" b="1" dirty="0" err="1">
                <a:solidFill>
                  <a:srgbClr val="5A702E"/>
                </a:solidFill>
              </a:rPr>
              <a:t>Desember</a:t>
            </a:r>
            <a:r>
              <a:rPr lang="en-US" sz="2500" b="1" dirty="0">
                <a:solidFill>
                  <a:srgbClr val="5A702E"/>
                </a:solidFill>
              </a:rPr>
              <a:t> 2021</a:t>
            </a:r>
            <a:endParaRPr lang="en-ID" sz="2500" b="1" dirty="0">
              <a:solidFill>
                <a:srgbClr val="5A702E"/>
              </a:solidFill>
            </a:endParaRPr>
          </a:p>
          <a:p>
            <a:pPr marL="357188" lvl="8" algn="l"/>
            <a:r>
              <a:rPr lang="en-US" sz="2500" dirty="0" err="1">
                <a:solidFill>
                  <a:schemeClr val="tx1"/>
                </a:solidFill>
              </a:rPr>
              <a:t>Sosialisasi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Harmonisasi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Peraturan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Perpajakan</a:t>
            </a:r>
            <a:endParaRPr lang="en-US" sz="2500" dirty="0">
              <a:solidFill>
                <a:schemeClr val="tx1"/>
              </a:solidFill>
            </a:endParaRPr>
          </a:p>
          <a:p>
            <a:pPr marL="622300" lvl="8" indent="-265113" algn="l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Narasumber</a:t>
            </a:r>
            <a:r>
              <a:rPr lang="en-US" sz="2500" dirty="0">
                <a:solidFill>
                  <a:schemeClr val="tx1"/>
                </a:solidFill>
              </a:rPr>
              <a:t> : </a:t>
            </a:r>
            <a:r>
              <a:rPr lang="en-US" sz="2500" dirty="0" err="1">
                <a:solidFill>
                  <a:schemeClr val="tx1"/>
                </a:solidFill>
              </a:rPr>
              <a:t>Direktur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Ekspor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Produk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Pertanian</a:t>
            </a:r>
            <a:r>
              <a:rPr lang="en-US" sz="2500" dirty="0">
                <a:solidFill>
                  <a:schemeClr val="tx1"/>
                </a:solidFill>
              </a:rPr>
              <a:t> dan </a:t>
            </a:r>
            <a:r>
              <a:rPr lang="en-US" sz="2500" dirty="0" err="1">
                <a:solidFill>
                  <a:schemeClr val="tx1"/>
                </a:solidFill>
              </a:rPr>
              <a:t>Kehutanan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Ditjen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Daglu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Kemendag</a:t>
            </a:r>
            <a:r>
              <a:rPr lang="en-US" sz="2500" dirty="0">
                <a:solidFill>
                  <a:schemeClr val="tx1"/>
                </a:solidFill>
              </a:rPr>
              <a:t> RI</a:t>
            </a:r>
          </a:p>
          <a:p>
            <a:pPr marL="614363" lvl="8" algn="l"/>
            <a:endParaRPr lang="en-ID" sz="25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281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CCFF927-3637-461F-8DE3-3931830DEF3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96752"/>
            <a:ext cx="7704856" cy="4896544"/>
          </a:xfrm>
          <a:prstGeom prst="rect">
            <a:avLst/>
          </a:prstGeom>
          <a:effectLst>
            <a:reflection stA="0" endPos="0" dir="5400000" sy="-100000" algn="bl" rotWithShape="0"/>
            <a:softEdge rad="0"/>
          </a:effec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880D691-E88A-458E-B288-7D87BE916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5696272" cy="241002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94157F4-6048-40B7-B811-416FCE4EAB2E}"/>
              </a:ext>
            </a:extLst>
          </p:cNvPr>
          <p:cNvSpPr/>
          <p:nvPr/>
        </p:nvSpPr>
        <p:spPr>
          <a:xfrm>
            <a:off x="899592" y="102984"/>
            <a:ext cx="700896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TERIMA KASIH</a:t>
            </a:r>
            <a:endParaRPr lang="en-US" sz="8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895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9" y="1580307"/>
            <a:ext cx="7524380" cy="2173957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romanUcPeriod"/>
            </a:pPr>
            <a:r>
              <a:rPr lang="en-US" sz="2700" b="1" u="sng" dirty="0" err="1">
                <a:solidFill>
                  <a:srgbClr val="5A702E"/>
                </a:solidFill>
              </a:rPr>
              <a:t>Selasa</a:t>
            </a:r>
            <a:r>
              <a:rPr lang="en-US" sz="2700" b="1" u="sng" dirty="0">
                <a:solidFill>
                  <a:srgbClr val="5A702E"/>
                </a:solidFill>
              </a:rPr>
              <a:t>, 28 September 2021</a:t>
            </a:r>
          </a:p>
          <a:p>
            <a:pPr algn="l">
              <a:spcBef>
                <a:spcPts val="0"/>
              </a:spcBef>
            </a:pPr>
            <a:endParaRPr lang="en-US" sz="2500" b="1" u="sng" dirty="0">
              <a:solidFill>
                <a:srgbClr val="5A702E"/>
              </a:solidFill>
            </a:endParaRPr>
          </a:p>
          <a:p>
            <a:pPr marL="990600" indent="-457200" algn="l">
              <a:spcBef>
                <a:spcPts val="0"/>
              </a:spcBef>
              <a:buFont typeface="+mj-lt"/>
              <a:buAutoNum type="arabicPeriod"/>
            </a:pPr>
            <a:r>
              <a:rPr lang="en-US" sz="2500" dirty="0" err="1">
                <a:solidFill>
                  <a:schemeClr val="tx1"/>
                </a:solidFill>
              </a:rPr>
              <a:t>Rapat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Bidang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Bahan</a:t>
            </a:r>
            <a:r>
              <a:rPr lang="en-US" sz="2500" dirty="0">
                <a:solidFill>
                  <a:schemeClr val="tx1"/>
                </a:solidFill>
              </a:rPr>
              <a:t> Baku, </a:t>
            </a:r>
            <a:r>
              <a:rPr lang="en-US" sz="2500" dirty="0" err="1">
                <a:solidFill>
                  <a:schemeClr val="tx1"/>
                </a:solidFill>
              </a:rPr>
              <a:t>Produksi</a:t>
            </a:r>
            <a:r>
              <a:rPr lang="en-US" sz="2500" dirty="0">
                <a:solidFill>
                  <a:schemeClr val="tx1"/>
                </a:solidFill>
              </a:rPr>
              <a:t> dan Pemasaran &amp; Unit </a:t>
            </a:r>
            <a:r>
              <a:rPr lang="en-US" sz="2500" dirty="0" err="1">
                <a:solidFill>
                  <a:schemeClr val="tx1"/>
                </a:solidFill>
              </a:rPr>
              <a:t>Pengkajian</a:t>
            </a:r>
            <a:r>
              <a:rPr lang="en-US" sz="2500" dirty="0">
                <a:solidFill>
                  <a:schemeClr val="tx1"/>
                </a:solidFill>
              </a:rPr>
              <a:t>.</a:t>
            </a:r>
          </a:p>
          <a:p>
            <a:pPr marL="1431925" indent="-447675" algn="l">
              <a:tabLst>
                <a:tab pos="1881188" algn="l"/>
              </a:tabLst>
            </a:pPr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Dihadiri</a:t>
            </a:r>
            <a:r>
              <a:rPr lang="en-US" sz="2000" i="1" dirty="0">
                <a:solidFill>
                  <a:schemeClr val="tx1"/>
                </a:solidFill>
              </a:rPr>
              <a:t> oleh : 24 peserta)</a:t>
            </a:r>
            <a:endParaRPr lang="en-ID" sz="2000" i="1" dirty="0">
              <a:solidFill>
                <a:schemeClr val="tx1"/>
              </a:solidFill>
            </a:endParaRPr>
          </a:p>
          <a:p>
            <a:pPr algn="l"/>
            <a:endParaRPr lang="en-ID" i="1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2815E1B-9F29-4FAB-B117-0AF8128DD298}"/>
              </a:ext>
            </a:extLst>
          </p:cNvPr>
          <p:cNvSpPr txBox="1">
            <a:spLocks/>
          </p:cNvSpPr>
          <p:nvPr/>
        </p:nvSpPr>
        <p:spPr>
          <a:xfrm>
            <a:off x="467544" y="164029"/>
            <a:ext cx="8372113" cy="11047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12900"/>
            <a:r>
              <a:rPr lang="en-US" sz="3600" b="1" dirty="0"/>
              <a:t>KEGIATAN YG DIHADIRI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178EB8-14A2-4AB0-8A41-0CE6AEB02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5696272" cy="501650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12B318-1239-4778-A171-A07B36A73C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80492"/>
            <a:ext cx="2011854" cy="871804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E6325F8B-1198-41B3-9A94-8AB300EBF5D4}"/>
              </a:ext>
            </a:extLst>
          </p:cNvPr>
          <p:cNvSpPr txBox="1">
            <a:spLocks/>
          </p:cNvSpPr>
          <p:nvPr/>
        </p:nvSpPr>
        <p:spPr>
          <a:xfrm>
            <a:off x="683569" y="3754264"/>
            <a:ext cx="7631841" cy="213079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47750" indent="-514350" algn="just">
              <a:buFont typeface="+mj-lt"/>
              <a:buAutoNum type="arabicPeriod" startAt="2"/>
            </a:pPr>
            <a:r>
              <a:rPr lang="en-US" sz="2500" dirty="0">
                <a:solidFill>
                  <a:schemeClr val="tx1"/>
                </a:solidFill>
              </a:rPr>
              <a:t>Webinar </a:t>
            </a:r>
            <a:r>
              <a:rPr lang="en-US" sz="2500" dirty="0" err="1">
                <a:solidFill>
                  <a:schemeClr val="tx1"/>
                </a:solidFill>
              </a:rPr>
              <a:t>Peluang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Produk</a:t>
            </a:r>
            <a:r>
              <a:rPr lang="en-US" sz="2500" dirty="0">
                <a:solidFill>
                  <a:schemeClr val="tx1"/>
                </a:solidFill>
              </a:rPr>
              <a:t> Ramah </a:t>
            </a:r>
            <a:r>
              <a:rPr lang="en-US" sz="2500" dirty="0" err="1">
                <a:solidFill>
                  <a:schemeClr val="tx1"/>
                </a:solidFill>
              </a:rPr>
              <a:t>Lingkungan</a:t>
            </a:r>
            <a:r>
              <a:rPr lang="en-US" sz="2500" dirty="0">
                <a:solidFill>
                  <a:schemeClr val="tx1"/>
                </a:solidFill>
              </a:rPr>
              <a:t> Indonesia pada Kawasan Amerika dan </a:t>
            </a:r>
            <a:r>
              <a:rPr lang="en-US" sz="2500" dirty="0" err="1">
                <a:solidFill>
                  <a:schemeClr val="tx1"/>
                </a:solidFill>
              </a:rPr>
              <a:t>Eropa</a:t>
            </a:r>
            <a:endParaRPr lang="en-US" sz="2500" dirty="0">
              <a:solidFill>
                <a:schemeClr val="tx1"/>
              </a:solidFill>
            </a:endParaRPr>
          </a:p>
          <a:p>
            <a:pPr marL="1431925" indent="-342900" algn="l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</a:t>
            </a:r>
            <a:r>
              <a:rPr lang="en-US" sz="2500" dirty="0" err="1">
                <a:solidFill>
                  <a:schemeClr val="tx1"/>
                </a:solidFill>
              </a:rPr>
              <a:t>Ditjen</a:t>
            </a:r>
            <a:r>
              <a:rPr lang="en-US" sz="2500" dirty="0">
                <a:solidFill>
                  <a:schemeClr val="tx1"/>
                </a:solidFill>
              </a:rPr>
              <a:t> Amerika dan </a:t>
            </a:r>
            <a:r>
              <a:rPr lang="en-US" sz="2500" dirty="0" err="1">
                <a:solidFill>
                  <a:schemeClr val="tx1"/>
                </a:solidFill>
              </a:rPr>
              <a:t>Eropa</a:t>
            </a:r>
            <a:r>
              <a:rPr lang="en-US" sz="2500" dirty="0">
                <a:solidFill>
                  <a:schemeClr val="tx1"/>
                </a:solidFill>
              </a:rPr>
              <a:t>, </a:t>
            </a:r>
            <a:r>
              <a:rPr lang="en-US" sz="2500" dirty="0" err="1">
                <a:solidFill>
                  <a:schemeClr val="tx1"/>
                </a:solidFill>
              </a:rPr>
              <a:t>Kemenlu</a:t>
            </a:r>
            <a:r>
              <a:rPr lang="en-US" sz="2500" dirty="0">
                <a:solidFill>
                  <a:schemeClr val="tx1"/>
                </a:solidFill>
              </a:rPr>
              <a:t> RI</a:t>
            </a:r>
          </a:p>
          <a:p>
            <a:pPr marL="981075" algn="l"/>
            <a:r>
              <a:rPr lang="en-US" sz="2500" i="1" dirty="0">
                <a:solidFill>
                  <a:schemeClr val="tx1"/>
                </a:solidFill>
              </a:rPr>
              <a:t>(</a:t>
            </a:r>
            <a:r>
              <a:rPr lang="en-US" sz="2200" i="1" dirty="0" err="1">
                <a:solidFill>
                  <a:schemeClr val="tx1"/>
                </a:solidFill>
              </a:rPr>
              <a:t>Dihadiri</a:t>
            </a:r>
            <a:r>
              <a:rPr lang="en-US" sz="2200" i="1" dirty="0">
                <a:solidFill>
                  <a:schemeClr val="tx1"/>
                </a:solidFill>
              </a:rPr>
              <a:t> oleh : </a:t>
            </a:r>
            <a:r>
              <a:rPr lang="en-US" sz="2200" i="1" dirty="0" err="1">
                <a:solidFill>
                  <a:schemeClr val="tx1"/>
                </a:solidFill>
              </a:rPr>
              <a:t>Handjaja</a:t>
            </a:r>
            <a:r>
              <a:rPr lang="en-US" sz="2200" i="1" dirty="0">
                <a:solidFill>
                  <a:schemeClr val="tx1"/>
                </a:solidFill>
              </a:rPr>
              <a:t>)</a:t>
            </a:r>
            <a:endParaRPr lang="en-ID" sz="2200" i="1" dirty="0">
              <a:solidFill>
                <a:schemeClr val="tx1"/>
              </a:solidFill>
            </a:endParaRPr>
          </a:p>
          <a:p>
            <a:pPr algn="l"/>
            <a:endParaRPr lang="en-ID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71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2815E1B-9F29-4FAB-B117-0AF8128DD298}"/>
              </a:ext>
            </a:extLst>
          </p:cNvPr>
          <p:cNvSpPr txBox="1">
            <a:spLocks/>
          </p:cNvSpPr>
          <p:nvPr/>
        </p:nvSpPr>
        <p:spPr>
          <a:xfrm>
            <a:off x="467544" y="164029"/>
            <a:ext cx="8372113" cy="11047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12900"/>
            <a:r>
              <a:rPr lang="en-US" sz="3600" b="1" dirty="0"/>
              <a:t>KEGIATAN YG DIHADIRI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178EB8-14A2-4AB0-8A41-0CE6AEB02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5696272" cy="501650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12B318-1239-4778-A171-A07B36A73C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80492"/>
            <a:ext cx="2011854" cy="871804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D2B8D807-245F-4465-AB0B-59DF6E1934DB}"/>
              </a:ext>
            </a:extLst>
          </p:cNvPr>
          <p:cNvSpPr txBox="1">
            <a:spLocks/>
          </p:cNvSpPr>
          <p:nvPr/>
        </p:nvSpPr>
        <p:spPr>
          <a:xfrm>
            <a:off x="539552" y="1921793"/>
            <a:ext cx="7776864" cy="330740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romanUcPeriod" startAt="2"/>
            </a:pPr>
            <a:r>
              <a:rPr lang="en-US" sz="2500" b="1" u="sng" dirty="0" err="1">
                <a:solidFill>
                  <a:srgbClr val="5A702E"/>
                </a:solidFill>
              </a:rPr>
              <a:t>Senin</a:t>
            </a:r>
            <a:r>
              <a:rPr lang="en-US" sz="2500" b="1" u="sng" dirty="0">
                <a:solidFill>
                  <a:srgbClr val="5A702E"/>
                </a:solidFill>
              </a:rPr>
              <a:t>, 1 November 2021</a:t>
            </a:r>
          </a:p>
          <a:p>
            <a:pPr marL="533400" algn="l"/>
            <a:r>
              <a:rPr lang="en-US" sz="2500" dirty="0">
                <a:solidFill>
                  <a:schemeClr val="tx1"/>
                </a:solidFill>
              </a:rPr>
              <a:t>The 6</a:t>
            </a:r>
            <a:r>
              <a:rPr lang="en-US" sz="2500" baseline="30000" dirty="0">
                <a:solidFill>
                  <a:schemeClr val="tx1"/>
                </a:solidFill>
              </a:rPr>
              <a:t>th</a:t>
            </a:r>
            <a:r>
              <a:rPr lang="en-US" sz="2500" dirty="0">
                <a:solidFill>
                  <a:schemeClr val="tx1"/>
                </a:solidFill>
              </a:rPr>
              <a:t> Indonesian Lightwood Cooperation Forum (ILCF)</a:t>
            </a:r>
          </a:p>
          <a:p>
            <a:pPr marL="876300" indent="-342900" algn="l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</a:t>
            </a:r>
            <a:r>
              <a:rPr lang="en-US" sz="2500" dirty="0" err="1">
                <a:solidFill>
                  <a:schemeClr val="tx1"/>
                </a:solidFill>
              </a:rPr>
              <a:t>Direktorat</a:t>
            </a:r>
            <a:r>
              <a:rPr lang="en-US" sz="2500" dirty="0">
                <a:solidFill>
                  <a:schemeClr val="tx1"/>
                </a:solidFill>
              </a:rPr>
              <a:t> Kerjasama </a:t>
            </a:r>
            <a:r>
              <a:rPr lang="en-US" sz="2500" dirty="0" err="1">
                <a:solidFill>
                  <a:schemeClr val="tx1"/>
                </a:solidFill>
              </a:rPr>
              <a:t>Pengembangan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Ekspor</a:t>
            </a:r>
            <a:r>
              <a:rPr lang="en-US" sz="2500" dirty="0">
                <a:solidFill>
                  <a:schemeClr val="tx1"/>
                </a:solidFill>
              </a:rPr>
              <a:t> Nasional, </a:t>
            </a:r>
            <a:r>
              <a:rPr lang="en-US" sz="2500" dirty="0" err="1">
                <a:solidFill>
                  <a:schemeClr val="tx1"/>
                </a:solidFill>
              </a:rPr>
              <a:t>Kemendag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</a:p>
          <a:p>
            <a:pPr marL="533400" algn="l">
              <a:spcBef>
                <a:spcPts val="0"/>
              </a:spcBef>
            </a:pPr>
            <a:endParaRPr lang="en-US" sz="2500" i="1" dirty="0">
              <a:solidFill>
                <a:schemeClr val="tx1"/>
              </a:solidFill>
            </a:endParaRPr>
          </a:p>
          <a:p>
            <a:pPr marL="533400" algn="l"/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Dihadiri</a:t>
            </a:r>
            <a:r>
              <a:rPr lang="en-US" sz="2000" i="1" dirty="0">
                <a:solidFill>
                  <a:schemeClr val="tx1"/>
                </a:solidFill>
              </a:rPr>
              <a:t> oleh : </a:t>
            </a:r>
            <a:r>
              <a:rPr lang="en-US" sz="2000" i="1" dirty="0" err="1">
                <a:solidFill>
                  <a:schemeClr val="tx1"/>
                </a:solidFill>
              </a:rPr>
              <a:t>Gunawan</a:t>
            </a:r>
            <a:r>
              <a:rPr lang="en-US" sz="2000" i="1" dirty="0">
                <a:solidFill>
                  <a:schemeClr val="tx1"/>
                </a:solidFill>
              </a:rPr>
              <a:t> Salim)</a:t>
            </a:r>
            <a:endParaRPr lang="en-ID" sz="2000" i="1" dirty="0">
              <a:solidFill>
                <a:schemeClr val="tx1"/>
              </a:solidFill>
            </a:endParaRPr>
          </a:p>
          <a:p>
            <a:pPr algn="l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560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id="{1E910C27-C81E-4CBE-836D-D397012A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7672" y="1866331"/>
            <a:ext cx="7416824" cy="466325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898525" indent="-457200" algn="just">
              <a:buAutoNum type="arabicPeriod"/>
            </a:pPr>
            <a:r>
              <a:rPr lang="en-US" sz="2500" dirty="0" err="1">
                <a:solidFill>
                  <a:schemeClr val="tx1"/>
                </a:solidFill>
              </a:rPr>
              <a:t>Rapat</a:t>
            </a:r>
            <a:r>
              <a:rPr lang="en-US" sz="2500" dirty="0">
                <a:solidFill>
                  <a:schemeClr val="tx1"/>
                </a:solidFill>
              </a:rPr>
              <a:t> Teknis / </a:t>
            </a:r>
            <a:r>
              <a:rPr lang="en-US" sz="2500" dirty="0" err="1">
                <a:solidFill>
                  <a:schemeClr val="tx1"/>
                </a:solidFill>
              </a:rPr>
              <a:t>Rapat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Konsensus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Pembahasan</a:t>
            </a:r>
            <a:r>
              <a:rPr lang="en-US" sz="2500" dirty="0">
                <a:solidFill>
                  <a:schemeClr val="tx1"/>
                </a:solidFill>
              </a:rPr>
              <a:t> RSNI </a:t>
            </a:r>
            <a:r>
              <a:rPr lang="en-US" sz="2500" dirty="0" err="1">
                <a:solidFill>
                  <a:schemeClr val="tx1"/>
                </a:solidFill>
              </a:rPr>
              <a:t>Komtek</a:t>
            </a:r>
            <a:r>
              <a:rPr lang="en-US" sz="2500" dirty="0">
                <a:solidFill>
                  <a:schemeClr val="tx1"/>
                </a:solidFill>
              </a:rPr>
              <a:t> 13-07 </a:t>
            </a:r>
            <a:r>
              <a:rPr lang="en-US" sz="2500" dirty="0" err="1">
                <a:solidFill>
                  <a:schemeClr val="tx1"/>
                </a:solidFill>
              </a:rPr>
              <a:t>Manajemen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Lingkungan</a:t>
            </a:r>
            <a:endParaRPr lang="en-US" sz="2500" dirty="0">
              <a:solidFill>
                <a:schemeClr val="tx1"/>
              </a:solidFill>
            </a:endParaRPr>
          </a:p>
          <a:p>
            <a:pPr marL="1258888" indent="-357188" algn="just" defTabSz="1338263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</a:t>
            </a:r>
            <a:r>
              <a:rPr lang="en-US" sz="2500" dirty="0" err="1">
                <a:solidFill>
                  <a:schemeClr val="tx1"/>
                </a:solidFill>
              </a:rPr>
              <a:t>Pustanling</a:t>
            </a:r>
            <a:r>
              <a:rPr lang="en-US" sz="2500" dirty="0">
                <a:solidFill>
                  <a:schemeClr val="tx1"/>
                </a:solidFill>
              </a:rPr>
              <a:t> KLHK RI</a:t>
            </a:r>
          </a:p>
          <a:p>
            <a:pPr marL="901700" algn="just" defTabSz="1258888"/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Dihadiri</a:t>
            </a:r>
            <a:r>
              <a:rPr lang="en-US" sz="2000" i="1" dirty="0">
                <a:solidFill>
                  <a:schemeClr val="tx1"/>
                </a:solidFill>
              </a:rPr>
              <a:t> oleh : </a:t>
            </a:r>
            <a:r>
              <a:rPr lang="en-US" sz="2000" i="1" dirty="0" err="1">
                <a:solidFill>
                  <a:schemeClr val="tx1"/>
                </a:solidFill>
              </a:rPr>
              <a:t>Ketua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Umum</a:t>
            </a:r>
            <a:r>
              <a:rPr lang="en-US" sz="2000" i="1" dirty="0">
                <a:solidFill>
                  <a:schemeClr val="tx1"/>
                </a:solidFill>
              </a:rPr>
              <a:t> dan </a:t>
            </a:r>
            <a:r>
              <a:rPr lang="en-US" sz="2000" i="1" dirty="0" err="1">
                <a:solidFill>
                  <a:schemeClr val="tx1"/>
                </a:solidFill>
              </a:rPr>
              <a:t>Sekjen</a:t>
            </a:r>
            <a:r>
              <a:rPr lang="en-US" sz="2000" i="1" dirty="0">
                <a:solidFill>
                  <a:schemeClr val="tx1"/>
                </a:solidFill>
              </a:rPr>
              <a:t>)</a:t>
            </a:r>
            <a:endParaRPr lang="en-ID" sz="2000" i="1" dirty="0">
              <a:solidFill>
                <a:schemeClr val="tx1"/>
              </a:solidFill>
            </a:endParaRPr>
          </a:p>
          <a:p>
            <a:pPr marL="898525" indent="-457200" algn="just">
              <a:buFont typeface="+mj-lt"/>
              <a:buAutoNum type="arabicPeriod" startAt="2"/>
            </a:pPr>
            <a:r>
              <a:rPr lang="en-US" sz="2500" dirty="0">
                <a:solidFill>
                  <a:schemeClr val="tx1"/>
                </a:solidFill>
              </a:rPr>
              <a:t>FGD Kajian </a:t>
            </a:r>
            <a:r>
              <a:rPr lang="en-US" sz="2500" dirty="0" err="1">
                <a:solidFill>
                  <a:schemeClr val="tx1"/>
                </a:solidFill>
              </a:rPr>
              <a:t>Tahap</a:t>
            </a:r>
            <a:r>
              <a:rPr lang="en-US" sz="2500" dirty="0">
                <a:solidFill>
                  <a:schemeClr val="tx1"/>
                </a:solidFill>
              </a:rPr>
              <a:t> Akhir Analisa </a:t>
            </a:r>
            <a:r>
              <a:rPr lang="en-US" sz="2500" dirty="0" err="1">
                <a:solidFill>
                  <a:schemeClr val="tx1"/>
                </a:solidFill>
              </a:rPr>
              <a:t>Pembukaan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Akses</a:t>
            </a:r>
            <a:r>
              <a:rPr lang="en-US" sz="2500" dirty="0">
                <a:solidFill>
                  <a:schemeClr val="tx1"/>
                </a:solidFill>
              </a:rPr>
              <a:t> Pasar </a:t>
            </a:r>
            <a:r>
              <a:rPr lang="en-US" sz="2500" dirty="0" err="1">
                <a:solidFill>
                  <a:schemeClr val="tx1"/>
                </a:solidFill>
              </a:rPr>
              <a:t>Produk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Industri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ke</a:t>
            </a:r>
            <a:r>
              <a:rPr lang="en-US" sz="2500" dirty="0">
                <a:solidFill>
                  <a:schemeClr val="tx1"/>
                </a:solidFill>
              </a:rPr>
              <a:t> Wilayah Afrika</a:t>
            </a:r>
          </a:p>
          <a:p>
            <a:pPr marL="1258888" indent="-357188" algn="just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Kementerian Perindustrian</a:t>
            </a:r>
          </a:p>
          <a:p>
            <a:pPr marL="1258888" algn="l" defTabSz="1073150">
              <a:tabLst>
                <a:tab pos="901700" algn="l"/>
              </a:tabLst>
            </a:pPr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Dihadiri</a:t>
            </a:r>
            <a:r>
              <a:rPr lang="en-US" sz="2000" i="1" dirty="0">
                <a:solidFill>
                  <a:schemeClr val="tx1"/>
                </a:solidFill>
              </a:rPr>
              <a:t> oleh : </a:t>
            </a:r>
            <a:r>
              <a:rPr lang="en-US" sz="2000" i="1" dirty="0" err="1">
                <a:solidFill>
                  <a:schemeClr val="tx1"/>
                </a:solidFill>
              </a:rPr>
              <a:t>Handjaja</a:t>
            </a:r>
            <a:r>
              <a:rPr lang="en-US" sz="2000" i="1" dirty="0">
                <a:solidFill>
                  <a:schemeClr val="tx1"/>
                </a:solidFill>
              </a:rPr>
              <a:t>)</a:t>
            </a:r>
            <a:endParaRPr lang="en-ID" sz="2000" i="1" dirty="0">
              <a:solidFill>
                <a:schemeClr val="tx1"/>
              </a:solidFill>
            </a:endParaRPr>
          </a:p>
          <a:p>
            <a:pPr marL="898525" indent="-457200" algn="l">
              <a:buFont typeface="+mj-lt"/>
              <a:buAutoNum type="arabicPeriod" startAt="3"/>
            </a:pPr>
            <a:r>
              <a:rPr lang="en-US" sz="2500" dirty="0" err="1">
                <a:solidFill>
                  <a:schemeClr val="tx1"/>
                </a:solidFill>
              </a:rPr>
              <a:t>Rapat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Persiapan</a:t>
            </a:r>
            <a:r>
              <a:rPr lang="en-US" sz="2500" dirty="0">
                <a:solidFill>
                  <a:schemeClr val="tx1"/>
                </a:solidFill>
              </a:rPr>
              <a:t> the 57</a:t>
            </a:r>
            <a:r>
              <a:rPr lang="en-US" sz="2500" baseline="30000" dirty="0">
                <a:solidFill>
                  <a:schemeClr val="tx1"/>
                </a:solidFill>
              </a:rPr>
              <a:t>th</a:t>
            </a:r>
            <a:r>
              <a:rPr lang="en-US" sz="2500" dirty="0">
                <a:solidFill>
                  <a:schemeClr val="tx1"/>
                </a:solidFill>
              </a:rPr>
              <a:t> Session of ITTC</a:t>
            </a:r>
          </a:p>
          <a:p>
            <a:pPr marL="1258888" indent="-357188" algn="l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Biro KLN, KLHK</a:t>
            </a:r>
          </a:p>
          <a:p>
            <a:pPr marL="1258888" algn="l" defTabSz="1073150">
              <a:tabLst>
                <a:tab pos="901700" algn="l"/>
              </a:tabLst>
            </a:pPr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Dihadiri</a:t>
            </a:r>
            <a:r>
              <a:rPr lang="en-US" sz="2000" i="1" dirty="0">
                <a:solidFill>
                  <a:schemeClr val="tx1"/>
                </a:solidFill>
              </a:rPr>
              <a:t> oleh : </a:t>
            </a:r>
            <a:r>
              <a:rPr lang="en-US" sz="2000" i="1" dirty="0" err="1">
                <a:solidFill>
                  <a:schemeClr val="tx1"/>
                </a:solidFill>
              </a:rPr>
              <a:t>Gunawan</a:t>
            </a:r>
            <a:r>
              <a:rPr lang="en-US" sz="2000" i="1" dirty="0">
                <a:solidFill>
                  <a:schemeClr val="tx1"/>
                </a:solidFill>
              </a:rPr>
              <a:t> Salim)</a:t>
            </a:r>
            <a:endParaRPr lang="en-ID" sz="2000" i="1" dirty="0">
              <a:solidFill>
                <a:schemeClr val="tx1"/>
              </a:solidFill>
            </a:endParaRPr>
          </a:p>
          <a:p>
            <a:pPr marL="441325" algn="l"/>
            <a:endParaRPr lang="en-US" sz="2500" dirty="0">
              <a:solidFill>
                <a:schemeClr val="tx1"/>
              </a:solidFill>
            </a:endParaRPr>
          </a:p>
          <a:p>
            <a:pPr marL="898525" indent="-457200" algn="l">
              <a:buAutoNum type="arabicPeriod"/>
            </a:pPr>
            <a:endParaRPr lang="en-ID" sz="250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2815E1B-9F29-4FAB-B117-0AF8128DD298}"/>
              </a:ext>
            </a:extLst>
          </p:cNvPr>
          <p:cNvSpPr txBox="1">
            <a:spLocks/>
          </p:cNvSpPr>
          <p:nvPr/>
        </p:nvSpPr>
        <p:spPr>
          <a:xfrm>
            <a:off x="2214921" y="164029"/>
            <a:ext cx="6624736" cy="8790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/>
              <a:t>KEGIATAN YG DIHADIRI</a:t>
            </a:r>
            <a:endParaRPr lang="en-US" sz="3600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4417C5A-9E97-4CB0-81D4-A109D0090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5696272" cy="337621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9F5D9A-78E4-43C8-B726-5F951EC60026}"/>
              </a:ext>
            </a:extLst>
          </p:cNvPr>
          <p:cNvSpPr txBox="1">
            <a:spLocks/>
          </p:cNvSpPr>
          <p:nvPr/>
        </p:nvSpPr>
        <p:spPr>
          <a:xfrm>
            <a:off x="467544" y="164029"/>
            <a:ext cx="8372113" cy="11047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12900"/>
            <a:r>
              <a:rPr lang="en-US" sz="3600" b="1" dirty="0"/>
              <a:t>KEGIATAN YG DIHADIRI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5B6E465-2219-4C01-9B31-0BFE1F1451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80492"/>
            <a:ext cx="2011854" cy="87180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7D9ABDD-3FE2-406B-84C0-B2B81995D41A}"/>
              </a:ext>
            </a:extLst>
          </p:cNvPr>
          <p:cNvSpPr txBox="1"/>
          <p:nvPr/>
        </p:nvSpPr>
        <p:spPr>
          <a:xfrm>
            <a:off x="755576" y="1370861"/>
            <a:ext cx="7416824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romanUcPeriod" startAt="3"/>
            </a:pPr>
            <a:r>
              <a:rPr lang="en-US" sz="2500" b="1" u="sng" dirty="0">
                <a:solidFill>
                  <a:srgbClr val="5A702E"/>
                </a:solidFill>
              </a:rPr>
              <a:t>Rabu, 3 November 2021</a:t>
            </a:r>
          </a:p>
          <a:p>
            <a:endParaRPr lang="en-US" sz="2500" b="1" dirty="0">
              <a:solidFill>
                <a:srgbClr val="5A7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900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14FB42A-384D-41F0-822B-A916E5D5A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5715457" cy="337621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F46694-F797-4150-97DC-A50D1F357F73}"/>
              </a:ext>
            </a:extLst>
          </p:cNvPr>
          <p:cNvSpPr txBox="1">
            <a:spLocks/>
          </p:cNvSpPr>
          <p:nvPr/>
        </p:nvSpPr>
        <p:spPr>
          <a:xfrm>
            <a:off x="385943" y="141460"/>
            <a:ext cx="8372113" cy="11047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12900"/>
            <a:r>
              <a:rPr lang="en-US" sz="3600" b="1" dirty="0"/>
              <a:t>KEGIATAN YG DIHADIRI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B572E3-5DFE-44ED-BD94-D16FC124C2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80492"/>
            <a:ext cx="2011854" cy="871804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96C3DD62-703F-4280-BC06-3D58C2576159}"/>
              </a:ext>
            </a:extLst>
          </p:cNvPr>
          <p:cNvSpPr txBox="1">
            <a:spLocks/>
          </p:cNvSpPr>
          <p:nvPr/>
        </p:nvSpPr>
        <p:spPr>
          <a:xfrm>
            <a:off x="392839" y="1867552"/>
            <a:ext cx="7616022" cy="56493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b="1" dirty="0">
                <a:solidFill>
                  <a:srgbClr val="5A702E"/>
                </a:solidFill>
              </a:rPr>
              <a:t>IV.  1 – 12 November 2021</a:t>
            </a:r>
          </a:p>
          <a:p>
            <a:pPr marL="533400" algn="l"/>
            <a:endParaRPr lang="en-ID" sz="2000" i="1" dirty="0">
              <a:solidFill>
                <a:schemeClr val="tx1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DBD5E6C-97F1-4749-8E13-6901ECEC6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2535304"/>
            <a:ext cx="7544014" cy="2531933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sz="2500" dirty="0" err="1">
                <a:solidFill>
                  <a:schemeClr val="tx1"/>
                </a:solidFill>
              </a:rPr>
              <a:t>Kegiatan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Paviliun</a:t>
            </a:r>
            <a:r>
              <a:rPr lang="en-US" sz="2500" dirty="0">
                <a:solidFill>
                  <a:schemeClr val="tx1"/>
                </a:solidFill>
              </a:rPr>
              <a:t> Indonesia </a:t>
            </a:r>
            <a:r>
              <a:rPr lang="en-US" sz="2500" dirty="0" err="1">
                <a:solidFill>
                  <a:schemeClr val="tx1"/>
                </a:solidFill>
              </a:rPr>
              <a:t>dalam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Sidang</a:t>
            </a:r>
            <a:r>
              <a:rPr lang="en-US" sz="2500" dirty="0">
                <a:solidFill>
                  <a:schemeClr val="tx1"/>
                </a:solidFill>
              </a:rPr>
              <a:t> UNFCCC COP-26</a:t>
            </a:r>
          </a:p>
          <a:p>
            <a:pPr marL="450850" indent="-450850" algn="l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</a:t>
            </a:r>
            <a:r>
              <a:rPr lang="en-US" sz="2500" dirty="0" err="1">
                <a:solidFill>
                  <a:schemeClr val="tx1"/>
                </a:solidFill>
              </a:rPr>
              <a:t>Direktorat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Pengelolaan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Hutan</a:t>
            </a:r>
            <a:r>
              <a:rPr lang="en-US" sz="2500" dirty="0">
                <a:solidFill>
                  <a:schemeClr val="tx1"/>
                </a:solidFill>
              </a:rPr>
              <a:t> Lestari, KLHK RI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err="1">
                <a:solidFill>
                  <a:schemeClr val="tx1"/>
                </a:solidFill>
              </a:rPr>
              <a:t>Dihadiri</a:t>
            </a:r>
            <a:r>
              <a:rPr lang="en-US" sz="2000" dirty="0">
                <a:solidFill>
                  <a:schemeClr val="tx1"/>
                </a:solidFill>
              </a:rPr>
              <a:t> oleh : </a:t>
            </a:r>
            <a:r>
              <a:rPr lang="en-US" sz="2000" dirty="0" err="1">
                <a:solidFill>
                  <a:schemeClr val="tx1"/>
                </a:solidFill>
              </a:rPr>
              <a:t>Ketua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Umum</a:t>
            </a:r>
            <a:r>
              <a:rPr lang="en-US" sz="2000" dirty="0">
                <a:solidFill>
                  <a:schemeClr val="tx1"/>
                </a:solidFill>
              </a:rPr>
              <a:t> pada </a:t>
            </a:r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tanggal</a:t>
            </a:r>
            <a:r>
              <a:rPr lang="en-US" sz="2000" dirty="0">
                <a:solidFill>
                  <a:schemeClr val="tx1"/>
                </a:solidFill>
              </a:rPr>
              <a:t> 10 November 2021)</a:t>
            </a:r>
          </a:p>
          <a:p>
            <a:pPr algn="l"/>
            <a:endParaRPr lang="en-ID" sz="22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773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04DC8B-C085-499F-84B6-FB918F35E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5715457" cy="457026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1B2CE0F-B4D5-4C5A-A704-EC518D50433A}"/>
              </a:ext>
            </a:extLst>
          </p:cNvPr>
          <p:cNvSpPr txBox="1">
            <a:spLocks/>
          </p:cNvSpPr>
          <p:nvPr/>
        </p:nvSpPr>
        <p:spPr>
          <a:xfrm>
            <a:off x="385943" y="141460"/>
            <a:ext cx="8372113" cy="11047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12900"/>
            <a:r>
              <a:rPr lang="en-US" sz="3600" b="1" dirty="0"/>
              <a:t>KEGIATAN YG DIHADIRI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43EDEC3-C63A-4277-83A5-67353DFD8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80492"/>
            <a:ext cx="2011854" cy="8718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B080F9D-984C-4D39-A307-AFFC3A1F3D8A}"/>
              </a:ext>
            </a:extLst>
          </p:cNvPr>
          <p:cNvSpPr txBox="1"/>
          <p:nvPr/>
        </p:nvSpPr>
        <p:spPr>
          <a:xfrm>
            <a:off x="539552" y="1772816"/>
            <a:ext cx="7320455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7313" lvl="1">
              <a:spcAft>
                <a:spcPts val="600"/>
              </a:spcAft>
            </a:pPr>
            <a:r>
              <a:rPr lang="en-ID" sz="2500" b="1" dirty="0">
                <a:solidFill>
                  <a:srgbClr val="5A702E"/>
                </a:solidFill>
              </a:rPr>
              <a:t>V.  10 – 11 November 2021</a:t>
            </a:r>
          </a:p>
          <a:p>
            <a:pPr marL="441325" algn="just"/>
            <a:r>
              <a:rPr lang="en-US" sz="2500" dirty="0"/>
              <a:t>The 2</a:t>
            </a:r>
            <a:r>
              <a:rPr lang="en-US" sz="2500" baseline="30000" dirty="0"/>
              <a:t>nd</a:t>
            </a:r>
            <a:r>
              <a:rPr lang="en-US" sz="2500" dirty="0"/>
              <a:t> Regional Conference on Industrial Development: “Acceleration of Industry 4.0 for Inclusive and Sustainable Industrialization”.</a:t>
            </a:r>
          </a:p>
          <a:p>
            <a:pPr marL="784225" indent="-342900" algn="just">
              <a:buFont typeface="Arial" panose="020B0604020202020204" pitchFamily="34" charset="0"/>
              <a:buChar char="•"/>
            </a:pPr>
            <a:r>
              <a:rPr lang="en-US" sz="2500" dirty="0" err="1"/>
              <a:t>Penyelenggara</a:t>
            </a:r>
            <a:r>
              <a:rPr lang="en-US" sz="2500" dirty="0"/>
              <a:t> : </a:t>
            </a:r>
            <a:r>
              <a:rPr lang="en-US" sz="2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Direktorat</a:t>
            </a:r>
            <a:r>
              <a:rPr lang="en-US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Akses</a:t>
            </a:r>
            <a:r>
              <a:rPr lang="en-US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Industri</a:t>
            </a:r>
            <a:r>
              <a:rPr lang="en-US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Internasional</a:t>
            </a:r>
            <a:r>
              <a:rPr lang="en-US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Ditjen</a:t>
            </a:r>
            <a:r>
              <a:rPr lang="en-US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Ketahanan</a:t>
            </a:r>
            <a:r>
              <a:rPr lang="en-US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Perwilayahan</a:t>
            </a:r>
            <a:r>
              <a:rPr lang="en-US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Akses</a:t>
            </a:r>
            <a:r>
              <a:rPr lang="en-US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Industri</a:t>
            </a:r>
            <a:r>
              <a:rPr lang="en-US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Internasional</a:t>
            </a:r>
            <a:r>
              <a:rPr lang="en-US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Kementerian Perindustrian</a:t>
            </a:r>
            <a:endParaRPr lang="en-US" sz="2500" dirty="0">
              <a:solidFill>
                <a:schemeClr val="tx1"/>
              </a:solidFill>
            </a:endParaRPr>
          </a:p>
          <a:p>
            <a:pPr marL="900000" algn="l"/>
            <a:endParaRPr lang="en-US" dirty="0">
              <a:solidFill>
                <a:schemeClr val="tx1"/>
              </a:solidFill>
            </a:endParaRPr>
          </a:p>
          <a:p>
            <a:pPr marL="441325" algn="l">
              <a:tabLst>
                <a:tab pos="361950" algn="l"/>
              </a:tabLst>
            </a:pPr>
            <a:r>
              <a:rPr lang="en-ID" sz="2000" i="1" dirty="0">
                <a:solidFill>
                  <a:schemeClr val="tx1"/>
                </a:solidFill>
              </a:rPr>
              <a:t>(</a:t>
            </a:r>
            <a:r>
              <a:rPr lang="en-ID" sz="2000" i="1" dirty="0" err="1">
                <a:solidFill>
                  <a:schemeClr val="tx1"/>
                </a:solidFill>
              </a:rPr>
              <a:t>Dihadiri</a:t>
            </a:r>
            <a:r>
              <a:rPr lang="en-ID" sz="2000" i="1" dirty="0">
                <a:solidFill>
                  <a:schemeClr val="tx1"/>
                </a:solidFill>
              </a:rPr>
              <a:t> oleh: </a:t>
            </a:r>
            <a:r>
              <a:rPr lang="en-ID" sz="2000" i="1" dirty="0" err="1">
                <a:solidFill>
                  <a:schemeClr val="tx1"/>
                </a:solidFill>
              </a:rPr>
              <a:t>Sekjen</a:t>
            </a:r>
            <a:r>
              <a:rPr lang="en-ID" sz="2000" i="1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93344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id="{BA924F94-F9F8-4284-9341-A1DB89B77CBA}"/>
              </a:ext>
            </a:extLst>
          </p:cNvPr>
          <p:cNvSpPr txBox="1">
            <a:spLocks/>
          </p:cNvSpPr>
          <p:nvPr/>
        </p:nvSpPr>
        <p:spPr>
          <a:xfrm>
            <a:off x="385137" y="4077073"/>
            <a:ext cx="7499232" cy="250043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000" i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4846" y="2060848"/>
            <a:ext cx="7715255" cy="245598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14350" indent="-514350" algn="l">
              <a:buAutoNum type="romanUcPeriod" startAt="6"/>
            </a:pPr>
            <a:r>
              <a:rPr lang="en-US" sz="2500" b="1" dirty="0">
                <a:solidFill>
                  <a:srgbClr val="5A702E"/>
                </a:solidFill>
              </a:rPr>
              <a:t>15-17 November 2021</a:t>
            </a:r>
          </a:p>
          <a:p>
            <a:pPr algn="l"/>
            <a:endParaRPr lang="en-ID" sz="1500" b="1" dirty="0">
              <a:solidFill>
                <a:srgbClr val="5A702E"/>
              </a:solidFill>
            </a:endParaRPr>
          </a:p>
          <a:p>
            <a:pPr marL="622300" algn="l"/>
            <a:r>
              <a:rPr lang="en-ID" sz="2500" dirty="0" err="1">
                <a:solidFill>
                  <a:schemeClr val="tx1"/>
                </a:solidFill>
              </a:rPr>
              <a:t>Sosialisasi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Peraturan</a:t>
            </a:r>
            <a:r>
              <a:rPr lang="en-ID" sz="2500" dirty="0">
                <a:solidFill>
                  <a:schemeClr val="tx1"/>
                </a:solidFill>
              </a:rPr>
              <a:t> </a:t>
            </a:r>
            <a:r>
              <a:rPr lang="en-ID" sz="2500" dirty="0" err="1">
                <a:solidFill>
                  <a:schemeClr val="tx1"/>
                </a:solidFill>
              </a:rPr>
              <a:t>Perundang-undangan</a:t>
            </a:r>
            <a:r>
              <a:rPr lang="en-ID" sz="2500" dirty="0">
                <a:solidFill>
                  <a:schemeClr val="tx1"/>
                </a:solidFill>
              </a:rPr>
              <a:t> PHL</a:t>
            </a:r>
          </a:p>
          <a:p>
            <a:pPr marL="965200" indent="-342900" algn="l">
              <a:buFont typeface="Arial" panose="020B0604020202020204" pitchFamily="34" charset="0"/>
              <a:buChar char="•"/>
            </a:pPr>
            <a:r>
              <a:rPr lang="en-ID" sz="2500" dirty="0" err="1">
                <a:solidFill>
                  <a:schemeClr val="tx1"/>
                </a:solidFill>
              </a:rPr>
              <a:t>Penyelenggara</a:t>
            </a:r>
            <a:r>
              <a:rPr lang="en-ID" sz="2500" dirty="0">
                <a:solidFill>
                  <a:schemeClr val="tx1"/>
                </a:solidFill>
              </a:rPr>
              <a:t> : </a:t>
            </a:r>
            <a:r>
              <a:rPr lang="en-ID" sz="2500" dirty="0" err="1">
                <a:solidFill>
                  <a:schemeClr val="tx1"/>
                </a:solidFill>
              </a:rPr>
              <a:t>Ditjen</a:t>
            </a:r>
            <a:r>
              <a:rPr lang="en-ID" sz="2500" dirty="0">
                <a:solidFill>
                  <a:schemeClr val="tx1"/>
                </a:solidFill>
              </a:rPr>
              <a:t> PHL, KLHK RI</a:t>
            </a:r>
          </a:p>
          <a:p>
            <a:pPr marL="622300" algn="l"/>
            <a:endParaRPr lang="en-ID" sz="2000" dirty="0">
              <a:solidFill>
                <a:schemeClr val="tx1"/>
              </a:solidFill>
            </a:endParaRPr>
          </a:p>
          <a:p>
            <a:pPr marL="622300" algn="l"/>
            <a:r>
              <a:rPr lang="en-ID" sz="2000" dirty="0">
                <a:solidFill>
                  <a:schemeClr val="tx1"/>
                </a:solidFill>
              </a:rPr>
              <a:t>(</a:t>
            </a:r>
            <a:r>
              <a:rPr lang="en-ID" sz="2000" dirty="0" err="1">
                <a:solidFill>
                  <a:schemeClr val="tx1"/>
                </a:solidFill>
              </a:rPr>
              <a:t>Dihadiri</a:t>
            </a:r>
            <a:r>
              <a:rPr lang="en-ID" sz="2000" dirty="0">
                <a:solidFill>
                  <a:schemeClr val="tx1"/>
                </a:solidFill>
              </a:rPr>
              <a:t> oleh : </a:t>
            </a:r>
            <a:r>
              <a:rPr lang="en-ID" sz="2000" dirty="0" err="1">
                <a:solidFill>
                  <a:schemeClr val="tx1"/>
                </a:solidFill>
              </a:rPr>
              <a:t>Sekjen</a:t>
            </a:r>
            <a:r>
              <a:rPr lang="en-ID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04DC8B-C085-499F-84B6-FB918F35E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5715457" cy="457026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36A0F73-C789-49D9-BCB0-F993C167CEF4}"/>
              </a:ext>
            </a:extLst>
          </p:cNvPr>
          <p:cNvSpPr txBox="1">
            <a:spLocks/>
          </p:cNvSpPr>
          <p:nvPr/>
        </p:nvSpPr>
        <p:spPr>
          <a:xfrm>
            <a:off x="385943" y="141460"/>
            <a:ext cx="8372113" cy="11047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12900"/>
            <a:r>
              <a:rPr lang="en-US" sz="3600" b="1" dirty="0"/>
              <a:t>KEGIATAN YG DIHADIRI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AABAE8-D251-41CF-94BD-4939DACA6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80492"/>
            <a:ext cx="2011854" cy="87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205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424709"/>
            <a:ext cx="6833706" cy="7200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sz="2500" b="1" dirty="0">
                <a:solidFill>
                  <a:srgbClr val="5A702E"/>
                </a:solidFill>
              </a:rPr>
              <a:t>VII.   </a:t>
            </a:r>
            <a:r>
              <a:rPr lang="en-ID" sz="2500" b="1" dirty="0" err="1">
                <a:solidFill>
                  <a:srgbClr val="5A702E"/>
                </a:solidFill>
              </a:rPr>
              <a:t>Selasa</a:t>
            </a:r>
            <a:r>
              <a:rPr lang="en-ID" sz="2500" b="1" dirty="0">
                <a:solidFill>
                  <a:srgbClr val="5A702E"/>
                </a:solidFill>
              </a:rPr>
              <a:t>, 16 November 2021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04DC8B-C085-499F-84B6-FB918F35E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5715457" cy="457026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7C42323-1EF7-4BD8-8345-534736A9EE1C}"/>
              </a:ext>
            </a:extLst>
          </p:cNvPr>
          <p:cNvSpPr txBox="1">
            <a:spLocks/>
          </p:cNvSpPr>
          <p:nvPr/>
        </p:nvSpPr>
        <p:spPr>
          <a:xfrm>
            <a:off x="385943" y="141460"/>
            <a:ext cx="8372113" cy="11047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12900"/>
            <a:r>
              <a:rPr lang="en-US" sz="3600" b="1" dirty="0"/>
              <a:t>KEGIATAN YG DIHADIRI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BFCAC4F-4AE5-4B10-BF25-7A767B00E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80492"/>
            <a:ext cx="2011854" cy="871804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1959687-7094-4D76-AE20-63E667CC2E62}"/>
              </a:ext>
            </a:extLst>
          </p:cNvPr>
          <p:cNvSpPr txBox="1">
            <a:spLocks/>
          </p:cNvSpPr>
          <p:nvPr/>
        </p:nvSpPr>
        <p:spPr>
          <a:xfrm>
            <a:off x="755576" y="2103978"/>
            <a:ext cx="7416824" cy="466325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98525" indent="-457200" algn="just">
              <a:buFont typeface="Arial" pitchFamily="34" charset="0"/>
              <a:buAutoNum type="arabicPeriod"/>
            </a:pP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Konsultasi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Kajian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Pengembangan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dan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Perbaikan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Rantai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Pasok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Hasil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Kayu.</a:t>
            </a:r>
          </a:p>
          <a:p>
            <a:pPr marL="1166813" indent="-265113" algn="just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</a:t>
            </a:r>
            <a:r>
              <a:rPr lang="en-US" sz="2500" dirty="0" err="1">
                <a:solidFill>
                  <a:schemeClr val="tx1"/>
                </a:solidFill>
              </a:rPr>
              <a:t>Ditjen</a:t>
            </a:r>
            <a:r>
              <a:rPr lang="en-US" sz="2500" dirty="0">
                <a:solidFill>
                  <a:schemeClr val="tx1"/>
                </a:solidFill>
              </a:rPr>
              <a:t> PHL, KLHK RI</a:t>
            </a:r>
          </a:p>
          <a:p>
            <a:pPr marL="901700" algn="just" defTabSz="1258888"/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Dihadiri</a:t>
            </a:r>
            <a:r>
              <a:rPr lang="en-US" sz="2000" i="1" dirty="0">
                <a:solidFill>
                  <a:schemeClr val="tx1"/>
                </a:solidFill>
              </a:rPr>
              <a:t> oleh : </a:t>
            </a:r>
            <a:r>
              <a:rPr lang="en-US" sz="2000" i="1" dirty="0" err="1">
                <a:solidFill>
                  <a:schemeClr val="tx1"/>
                </a:solidFill>
              </a:rPr>
              <a:t>Ketua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Umum</a:t>
            </a:r>
            <a:r>
              <a:rPr lang="en-US" sz="2000" i="1" dirty="0">
                <a:solidFill>
                  <a:schemeClr val="tx1"/>
                </a:solidFill>
              </a:rPr>
              <a:t> dan </a:t>
            </a:r>
            <a:r>
              <a:rPr lang="en-US" sz="2000" i="1" dirty="0" err="1">
                <a:solidFill>
                  <a:schemeClr val="tx1"/>
                </a:solidFill>
              </a:rPr>
              <a:t>Sekjen</a:t>
            </a:r>
            <a:r>
              <a:rPr lang="en-US" sz="2000" i="1" dirty="0">
                <a:solidFill>
                  <a:schemeClr val="tx1"/>
                </a:solidFill>
              </a:rPr>
              <a:t>)</a:t>
            </a:r>
          </a:p>
          <a:p>
            <a:pPr marL="901700" algn="just" defTabSz="1258888"/>
            <a:endParaRPr lang="en-ID" sz="2000" i="1" dirty="0">
              <a:solidFill>
                <a:schemeClr val="tx1"/>
              </a:solidFill>
            </a:endParaRPr>
          </a:p>
          <a:p>
            <a:pPr marL="898525" indent="-457200" algn="just">
              <a:buFont typeface="+mj-lt"/>
              <a:buAutoNum type="arabicPeriod" startAt="2"/>
            </a:pP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Rapat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Koordinasi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Pertemuan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SNARPI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Karet</a:t>
            </a:r>
            <a:endParaRPr lang="en-US" sz="25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66813" indent="-276225" algn="just" defTabSz="1166813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Bertempat</a:t>
            </a:r>
            <a:r>
              <a:rPr lang="en-US" sz="2500" dirty="0">
                <a:solidFill>
                  <a:schemeClr val="tx1"/>
                </a:solidFill>
              </a:rPr>
              <a:t> di Hotel Ritz Carlton, SCBD, Jakarta</a:t>
            </a:r>
          </a:p>
          <a:p>
            <a:pPr marL="1166813" indent="-276225" algn="just" defTabSz="1166813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</a:t>
            </a:r>
            <a:r>
              <a:rPr lang="en-US" sz="2500" dirty="0" err="1">
                <a:solidFill>
                  <a:schemeClr val="tx1"/>
                </a:solidFill>
              </a:rPr>
              <a:t>Kemenko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err="1">
                <a:solidFill>
                  <a:schemeClr val="tx1"/>
                </a:solidFill>
              </a:rPr>
              <a:t>Perekonomian</a:t>
            </a:r>
            <a:r>
              <a:rPr lang="en-US" sz="2500" dirty="0">
                <a:solidFill>
                  <a:schemeClr val="tx1"/>
                </a:solidFill>
              </a:rPr>
              <a:t> RI</a:t>
            </a:r>
          </a:p>
          <a:p>
            <a:pPr marL="901700" algn="l" defTabSz="1073150">
              <a:tabLst>
                <a:tab pos="901700" algn="l"/>
              </a:tabLst>
            </a:pPr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Dihadiri</a:t>
            </a:r>
            <a:r>
              <a:rPr lang="en-US" sz="2000" i="1" dirty="0">
                <a:solidFill>
                  <a:schemeClr val="tx1"/>
                </a:solidFill>
              </a:rPr>
              <a:t> oleh : </a:t>
            </a:r>
            <a:r>
              <a:rPr lang="en-US" sz="2000" i="1" dirty="0" err="1">
                <a:solidFill>
                  <a:schemeClr val="tx1"/>
                </a:solidFill>
              </a:rPr>
              <a:t>Gunawan</a:t>
            </a:r>
            <a:r>
              <a:rPr lang="en-US" sz="2000" i="1" dirty="0">
                <a:solidFill>
                  <a:schemeClr val="tx1"/>
                </a:solidFill>
              </a:rPr>
              <a:t> Salim)</a:t>
            </a:r>
            <a:endParaRPr lang="en-US" sz="2500" dirty="0">
              <a:solidFill>
                <a:schemeClr val="tx1"/>
              </a:solidFill>
            </a:endParaRPr>
          </a:p>
          <a:p>
            <a:pPr marL="898525" indent="-457200" algn="l">
              <a:buFont typeface="Arial" pitchFamily="34" charset="0"/>
              <a:buAutoNum type="arabicPeriod"/>
            </a:pPr>
            <a:endParaRPr lang="en-ID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711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04DC8B-C085-499F-84B6-FB918F35E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5715457" cy="457026"/>
          </a:xfrm>
        </p:spPr>
        <p:txBody>
          <a:bodyPr/>
          <a:lstStyle/>
          <a:p>
            <a:pPr algn="r"/>
            <a:r>
              <a:rPr lang="sv-SE"/>
              <a:t>Rapat Unit Pengkajian tanggal 23 November 2021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7C42323-1EF7-4BD8-8345-534736A9EE1C}"/>
              </a:ext>
            </a:extLst>
          </p:cNvPr>
          <p:cNvSpPr txBox="1">
            <a:spLocks/>
          </p:cNvSpPr>
          <p:nvPr/>
        </p:nvSpPr>
        <p:spPr>
          <a:xfrm>
            <a:off x="385943" y="141460"/>
            <a:ext cx="8372113" cy="11047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612900"/>
            <a:r>
              <a:rPr lang="en-US" sz="3600" b="1" dirty="0"/>
              <a:t>KEGIATAN YG DIHADIRI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BFCAC4F-4AE5-4B10-BF25-7A767B00E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280492"/>
            <a:ext cx="2011854" cy="871804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54A662BC-8EB0-4076-A81F-196640FEB9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6833706" cy="7200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sz="2500" b="1" dirty="0">
                <a:solidFill>
                  <a:srgbClr val="5A702E"/>
                </a:solidFill>
              </a:rPr>
              <a:t>VIII.   </a:t>
            </a:r>
            <a:r>
              <a:rPr lang="en-ID" sz="2500" b="1" dirty="0">
                <a:solidFill>
                  <a:srgbClr val="5A702E"/>
                </a:solidFill>
              </a:rPr>
              <a:t>Rabu, 17 November 2021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87F791C0-041D-4335-93B6-E5DBEF2C54B2}"/>
              </a:ext>
            </a:extLst>
          </p:cNvPr>
          <p:cNvSpPr txBox="1">
            <a:spLocks/>
          </p:cNvSpPr>
          <p:nvPr/>
        </p:nvSpPr>
        <p:spPr>
          <a:xfrm>
            <a:off x="863588" y="2708571"/>
            <a:ext cx="7416824" cy="211711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1325" algn="just"/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Sosialisasi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</a:t>
            </a:r>
            <a:r>
              <a:rPr lang="en-US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Hijau oleh Kementerian Perindustrian</a:t>
            </a:r>
          </a:p>
          <a:p>
            <a:pPr marL="808038" indent="-265113" algn="just">
              <a:buFont typeface="Arial" panose="020B0604020202020204" pitchFamily="34" charset="0"/>
              <a:buChar char="•"/>
            </a:pPr>
            <a:r>
              <a:rPr lang="en-US" sz="2500" dirty="0" err="1">
                <a:solidFill>
                  <a:schemeClr val="tx1"/>
                </a:solidFill>
              </a:rPr>
              <a:t>Penyelenggara</a:t>
            </a:r>
            <a:r>
              <a:rPr lang="en-US" sz="2500" dirty="0">
                <a:solidFill>
                  <a:schemeClr val="tx1"/>
                </a:solidFill>
              </a:rPr>
              <a:t> : APKINDO</a:t>
            </a:r>
          </a:p>
          <a:p>
            <a:pPr marL="542925" algn="just"/>
            <a:endParaRPr lang="en-US" sz="2500" dirty="0">
              <a:solidFill>
                <a:schemeClr val="tx1"/>
              </a:solidFill>
            </a:endParaRPr>
          </a:p>
          <a:p>
            <a:pPr marL="450850" algn="just" defTabSz="1258888"/>
            <a:r>
              <a:rPr lang="en-US" sz="2000" i="1" dirty="0">
                <a:solidFill>
                  <a:schemeClr val="tx1"/>
                </a:solidFill>
              </a:rPr>
              <a:t>(</a:t>
            </a:r>
            <a:r>
              <a:rPr lang="en-US" sz="2000" i="1" dirty="0" err="1">
                <a:solidFill>
                  <a:schemeClr val="tx1"/>
                </a:solidFill>
              </a:rPr>
              <a:t>Dihadiri</a:t>
            </a:r>
            <a:r>
              <a:rPr lang="en-US" sz="2000" i="1" dirty="0">
                <a:solidFill>
                  <a:schemeClr val="tx1"/>
                </a:solidFill>
              </a:rPr>
              <a:t> oleh : 53 </a:t>
            </a:r>
            <a:r>
              <a:rPr lang="en-US" sz="2000" i="1" dirty="0" err="1">
                <a:solidFill>
                  <a:schemeClr val="tx1"/>
                </a:solidFill>
              </a:rPr>
              <a:t>peserta</a:t>
            </a:r>
            <a:r>
              <a:rPr lang="en-US" sz="2000" i="1" dirty="0">
                <a:solidFill>
                  <a:schemeClr val="tx1"/>
                </a:solidFill>
              </a:rPr>
              <a:t>)</a:t>
            </a:r>
          </a:p>
          <a:p>
            <a:pPr marL="901700" algn="just" defTabSz="1258888"/>
            <a:endParaRPr lang="en-ID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02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1805</TotalTime>
  <Words>686</Words>
  <Application>Microsoft Office PowerPoint</Application>
  <PresentationFormat>On-screen Show (4:3)</PresentationFormat>
  <Paragraphs>120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LAPORAN SEKRETARIAT 23 NOVEMBER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173</cp:revision>
  <cp:lastPrinted>2020-01-13T08:16:59Z</cp:lastPrinted>
  <dcterms:created xsi:type="dcterms:W3CDTF">2019-01-09T02:50:42Z</dcterms:created>
  <dcterms:modified xsi:type="dcterms:W3CDTF">2021-11-21T11:36:18Z</dcterms:modified>
</cp:coreProperties>
</file>