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80" r:id="rId3"/>
    <p:sldId id="286" r:id="rId4"/>
    <p:sldId id="283" r:id="rId5"/>
    <p:sldId id="284" r:id="rId6"/>
    <p:sldId id="291" r:id="rId7"/>
    <p:sldId id="282" r:id="rId8"/>
    <p:sldId id="273" r:id="rId9"/>
    <p:sldId id="263" r:id="rId10"/>
    <p:sldId id="288" r:id="rId11"/>
    <p:sldId id="290" r:id="rId12"/>
    <p:sldId id="287" r:id="rId13"/>
    <p:sldId id="276" r:id="rId14"/>
    <p:sldId id="285" r:id="rId15"/>
    <p:sldId id="281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lang="id-ID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Realisasi Implementasi</a:t>
            </a:r>
            <a:r>
              <a:rPr lang="id-ID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Biodiesel</a:t>
            </a: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 Narrow" panose="020B0606020202030204" pitchFamily="34" charset="0"/>
                <a:cs typeface="Arial" panose="020B0604020202020204" pitchFamily="34" charset="0"/>
              </a:rPr>
              <a:t>s.d</a:t>
            </a: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 Narrow" panose="020B0606020202030204" pitchFamily="34" charset="0"/>
                <a:cs typeface="Arial" panose="020B0604020202020204" pitchFamily="34" charset="0"/>
              </a:rPr>
              <a:t>Tahun</a:t>
            </a: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2023</a:t>
            </a:r>
          </a:p>
          <a:p>
            <a:pPr algn="ctr"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(Data </a:t>
            </a:r>
            <a:r>
              <a:rPr lang="en-US" sz="1600" b="1" baseline="0" dirty="0" err="1">
                <a:latin typeface="Arial Narrow" panose="020B0606020202030204" pitchFamily="34" charset="0"/>
                <a:cs typeface="Arial" panose="020B0604020202020204" pitchFamily="34" charset="0"/>
              </a:rPr>
              <a:t>s.d.</a:t>
            </a: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 Narrow" panose="020B0606020202030204" pitchFamily="34" charset="0"/>
                <a:cs typeface="Arial" panose="020B0604020202020204" pitchFamily="34" charset="0"/>
              </a:rPr>
              <a:t>Juni</a:t>
            </a:r>
            <a:r>
              <a:rPr lang="en-US" sz="1600" b="1" baseline="0" dirty="0">
                <a:latin typeface="Arial Narrow" panose="020B0606020202030204" pitchFamily="34" charset="0"/>
                <a:cs typeface="Arial" panose="020B0604020202020204" pitchFamily="34" charset="0"/>
              </a:rPr>
              <a:t> 2023)</a:t>
            </a:r>
          </a:p>
        </c:rich>
      </c:tx>
      <c:layout>
        <c:manualLayout>
          <c:xMode val="edge"/>
          <c:yMode val="edge"/>
          <c:x val="0.20676579532363853"/>
          <c:y val="3.192609525180892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430130290855114"/>
          <c:y val="5.1806356763856448E-2"/>
          <c:w val="0.87618456388613752"/>
          <c:h val="0.680285693436632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'Produksi dan Distribusi'!$D$5</c:f>
              <c:strCache>
                <c:ptCount val="1"/>
                <c:pt idx="0">
                  <c:v>Produksi</c:v>
                </c:pt>
              </c:strCache>
            </c:strRef>
          </c:tx>
          <c:spPr>
            <a:solidFill>
              <a:srgbClr val="009F9F"/>
            </a:solidFill>
            <a:ln>
              <a:noFill/>
            </a:ln>
            <a:effectLst/>
          </c:spPr>
          <c:invertIfNegative val="0"/>
          <c:cat>
            <c:numRef>
              <c:f>'Produksi dan Distribusi'!$C$6:$C$16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'Produksi dan Distribusi'!$D$6:$D$16</c:f>
              <c:numCache>
                <c:formatCode>_(* #,##0_);_(* \(#,##0\);_(* "-"_);_(@_)</c:formatCode>
                <c:ptCount val="11"/>
                <c:pt idx="0">
                  <c:v>2805</c:v>
                </c:pt>
                <c:pt idx="1">
                  <c:v>3961.0810000000001</c:v>
                </c:pt>
                <c:pt idx="2">
                  <c:v>1652.8009999999999</c:v>
                </c:pt>
                <c:pt idx="3">
                  <c:v>3656.3589999999999</c:v>
                </c:pt>
                <c:pt idx="4">
                  <c:v>3416.4169999999999</c:v>
                </c:pt>
                <c:pt idx="5">
                  <c:v>6167.8374900000008</c:v>
                </c:pt>
                <c:pt idx="6">
                  <c:v>8399.1837508927001</c:v>
                </c:pt>
                <c:pt idx="7">
                  <c:v>8594</c:v>
                </c:pt>
                <c:pt idx="8" formatCode="_-* #,##0_-;\-* #,##0_-;_-* &quot;-&quot;??_-;_-@_-">
                  <c:v>10257.951999999999</c:v>
                </c:pt>
                <c:pt idx="9" formatCode="_-* #,##0_-;\-* #,##0_-;_-* &quot;-&quot;??_-;_-@_-">
                  <c:v>11836</c:v>
                </c:pt>
                <c:pt idx="10" formatCode="_-* #,##0_-;\-* #,##0_-;_-* &quot;-&quot;??_-;_-@_-">
                  <c:v>5951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C-42C6-B8A4-CAA7AB444A2A}"/>
            </c:ext>
          </c:extLst>
        </c:ser>
        <c:ser>
          <c:idx val="1"/>
          <c:order val="1"/>
          <c:tx>
            <c:strRef>
              <c:f>'Produksi dan Distribusi'!$E$5</c:f>
              <c:strCache>
                <c:ptCount val="1"/>
                <c:pt idx="0">
                  <c:v>Domestik</c:v>
                </c:pt>
              </c:strCache>
            </c:strRef>
          </c:tx>
          <c:spPr>
            <a:solidFill>
              <a:srgbClr val="213A68"/>
            </a:solidFill>
            <a:ln>
              <a:noFill/>
            </a:ln>
            <a:effectLst/>
          </c:spPr>
          <c:invertIfNegative val="0"/>
          <c:cat>
            <c:numRef>
              <c:f>'Produksi dan Distribusi'!$C$6:$C$16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'Produksi dan Distribusi'!$E$6:$E$16</c:f>
              <c:numCache>
                <c:formatCode>_(* #,##0_);_(* \(#,##0\);_(* "-"_);_(@_)</c:formatCode>
                <c:ptCount val="11"/>
                <c:pt idx="0">
                  <c:v>1048</c:v>
                </c:pt>
                <c:pt idx="1">
                  <c:v>1844.663</c:v>
                </c:pt>
                <c:pt idx="2">
                  <c:v>915.46</c:v>
                </c:pt>
                <c:pt idx="3">
                  <c:v>3008.4740000000002</c:v>
                </c:pt>
                <c:pt idx="4">
                  <c:v>2571.569</c:v>
                </c:pt>
                <c:pt idx="5">
                  <c:v>3750.0660800000001</c:v>
                </c:pt>
                <c:pt idx="6">
                  <c:v>6396.39725</c:v>
                </c:pt>
                <c:pt idx="7">
                  <c:v>8400</c:v>
                </c:pt>
                <c:pt idx="8" formatCode="_-* #,##0_-;\-* #,##0_-;_-* &quot;-&quot;??_-;_-@_-">
                  <c:v>9296.0779999999995</c:v>
                </c:pt>
                <c:pt idx="9" formatCode="_-* #,##0_-;\-* #,##0_-;_-* &quot;-&quot;??_-;_-@_-">
                  <c:v>10449</c:v>
                </c:pt>
                <c:pt idx="10" formatCode="_-* #,##0_-;\-* #,##0_-;_-* &quot;-&quot;??_-;_-@_-">
                  <c:v>5627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C-42C6-B8A4-CAA7AB444A2A}"/>
            </c:ext>
          </c:extLst>
        </c:ser>
        <c:ser>
          <c:idx val="2"/>
          <c:order val="2"/>
          <c:tx>
            <c:strRef>
              <c:f>'Produksi dan Distribusi'!$F$5</c:f>
              <c:strCache>
                <c:ptCount val="1"/>
                <c:pt idx="0">
                  <c:v>Ekspor</c:v>
                </c:pt>
              </c:strCache>
            </c:strRef>
          </c:tx>
          <c:spPr>
            <a:solidFill>
              <a:srgbClr val="FF0202"/>
            </a:solidFill>
            <a:ln>
              <a:noFill/>
            </a:ln>
            <a:effectLst/>
          </c:spPr>
          <c:invertIfNegative val="0"/>
          <c:cat>
            <c:numRef>
              <c:f>'Produksi dan Distribusi'!$C$6:$C$16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'Produksi dan Distribusi'!$F$6:$F$16</c:f>
              <c:numCache>
                <c:formatCode>_(* #,##0_);_(* \(#,##0\);_(* "-"_);_(@_)</c:formatCode>
                <c:ptCount val="11"/>
                <c:pt idx="0">
                  <c:v>1757</c:v>
                </c:pt>
                <c:pt idx="1">
                  <c:v>1629.2619999999999</c:v>
                </c:pt>
                <c:pt idx="2">
                  <c:v>328.57299999999998</c:v>
                </c:pt>
                <c:pt idx="3">
                  <c:v>476.93700000000001</c:v>
                </c:pt>
                <c:pt idx="4">
                  <c:v>187.34900000000002</c:v>
                </c:pt>
                <c:pt idx="5">
                  <c:v>1802.9259999999999</c:v>
                </c:pt>
                <c:pt idx="6">
                  <c:v>1319.4275929237699</c:v>
                </c:pt>
                <c:pt idx="7">
                  <c:v>35.819044540229903</c:v>
                </c:pt>
                <c:pt idx="8">
                  <c:v>146.977</c:v>
                </c:pt>
                <c:pt idx="9">
                  <c:v>147</c:v>
                </c:pt>
                <c:pt idx="1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3C-42C6-B8A4-CAA7AB444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555200"/>
        <c:axId val="271561088"/>
      </c:barChart>
      <c:catAx>
        <c:axId val="27155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561088"/>
        <c:crosses val="autoZero"/>
        <c:auto val="1"/>
        <c:lblAlgn val="ctr"/>
        <c:lblOffset val="100"/>
        <c:noMultiLvlLbl val="0"/>
      </c:catAx>
      <c:valAx>
        <c:axId val="27156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id-ID" sz="1200" b="1" dirty="0">
                    <a:latin typeface="Arial Narrow" panose="020B0606020202030204" pitchFamily="34" charset="0"/>
                  </a:rPr>
                  <a:t>Volume (</a:t>
                </a:r>
                <a:r>
                  <a:rPr lang="en-US" sz="1200" b="1" dirty="0">
                    <a:latin typeface="Arial Narrow" panose="020B0606020202030204" pitchFamily="34" charset="0"/>
                  </a:rPr>
                  <a:t>x 1000 </a:t>
                </a:r>
                <a:r>
                  <a:rPr lang="id-ID" sz="1200" b="1" dirty="0">
                    <a:latin typeface="Arial Narrow" panose="020B0606020202030204" pitchFamily="34" charset="0"/>
                  </a:rPr>
                  <a:t>kL)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15552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6FC7FB-8592-984E-BAB4-2F83D3EB90D0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39469A7B-7146-D140-99C0-2320A16449BD}" type="pres">
      <dgm:prSet presAssocID="{066FC7FB-8592-984E-BAB4-2F83D3EB90D0}" presName="linearFlow" presStyleCnt="0">
        <dgm:presLayoutVars>
          <dgm:dir/>
          <dgm:resizeHandles val="exact"/>
        </dgm:presLayoutVars>
      </dgm:prSet>
      <dgm:spPr/>
    </dgm:pt>
  </dgm:ptLst>
  <dgm:cxnLst>
    <dgm:cxn modelId="{700ECA0A-5A90-414F-99A9-F8824A65D0CB}" type="presOf" srcId="{066FC7FB-8592-984E-BAB4-2F83D3EB90D0}" destId="{39469A7B-7146-D140-99C0-2320A16449B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5"/>
            <a:ext cx="12192000" cy="1179287"/>
          </a:xfrm>
          <a:prstGeom prst="rect">
            <a:avLst/>
          </a:prstGeom>
        </p:spPr>
        <p:txBody>
          <a:bodyPr lIns="85083" tIns="42542" rIns="85083" bIns="42542" anchor="ctr"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7" y="1508790"/>
            <a:ext cx="11329259" cy="614197"/>
          </a:xfrm>
          <a:prstGeom prst="rect">
            <a:avLst/>
          </a:prstGeom>
        </p:spPr>
        <p:txBody>
          <a:bodyPr lIns="85083" tIns="42542" rIns="85083" bIns="42542" anchor="ctr"/>
          <a:lstStyle>
            <a:lvl1pPr marL="0" indent="0">
              <a:buNone/>
              <a:defRPr sz="2533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7" y="2411017"/>
            <a:ext cx="11329259" cy="3994316"/>
          </a:xfrm>
          <a:prstGeom prst="rect">
            <a:avLst/>
          </a:prstGeom>
        </p:spPr>
        <p:txBody>
          <a:bodyPr lIns="368469" tIns="42542" rIns="85083" bIns="42542" anchor="t"/>
          <a:lstStyle>
            <a:lvl1pPr marL="0" indent="0">
              <a:buNone/>
              <a:defRPr sz="1733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5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5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3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4DBAE-8339-4F92-A5FD-1FBCCCCB6ADC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B51FD-2D10-4D9B-BA43-2432215D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3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geograph.org.uk/photo/62568" TargetMode="External"/><Relationship Id="rId7" Type="http://schemas.openxmlformats.org/officeDocument/2006/relationships/hyperlink" Target="https://pixnio.com/nature-landscapes/forest/wood-nature-tree-leaf-landscape-beech-environment-fores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s://southafricatoday.net/environment/10m-in-prize-money-for-mapping-rainforest-biodiversity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uk, Berkenalan dengan Energi Bioma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3772326"/>
            <a:ext cx="10614991" cy="1381249"/>
            <a:chOff x="340997" y="1733960"/>
            <a:chExt cx="13372208" cy="719807"/>
          </a:xfrm>
          <a:solidFill>
            <a:schemeClr val="accent6">
              <a:lumMod val="50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340997" y="1733960"/>
              <a:ext cx="13372208" cy="719807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/>
                </a:solidFill>
              </a:endParaRPr>
            </a:p>
          </p:txBody>
        </p:sp>
        <p:sp>
          <p:nvSpPr>
            <p:cNvPr id="8" name="Title 2"/>
            <p:cNvSpPr txBox="1">
              <a:spLocks/>
            </p:cNvSpPr>
            <p:nvPr/>
          </p:nvSpPr>
          <p:spPr bwMode="auto">
            <a:xfrm>
              <a:off x="463818" y="1837175"/>
              <a:ext cx="13126564" cy="513377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7160" tIns="68580" rIns="137160" bIns="6858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60960" algn="ct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spc="-5" dirty="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“</a:t>
              </a:r>
              <a:r>
                <a:rPr lang="en-US" sz="2400" b="1" spc="-5" dirty="0" smtClean="0">
                  <a:solidFill>
                    <a:schemeClr val="bg1"/>
                  </a:solidFill>
                  <a:ea typeface="Times New Roman" panose="02020603050405020304" pitchFamily="18" charset="0"/>
                </a:rPr>
                <a:t>TANTANGAN DAN PELUANG USAHA HUTAN TANAMAN ENERGI                   DI KAWASAN HUTAN</a:t>
              </a:r>
              <a:r>
                <a:rPr lang="en-US" sz="2400" b="1" spc="-5" dirty="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”</a:t>
              </a:r>
              <a:endParaRPr lang="en-US" sz="2400" b="1" spc="-5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0" marR="60960" algn="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spc="-5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229EE4F4-FC0F-34B0-DECF-03F0430B52F3}"/>
              </a:ext>
            </a:extLst>
          </p:cNvPr>
          <p:cNvSpPr txBox="1">
            <a:spLocks/>
          </p:cNvSpPr>
          <p:nvPr/>
        </p:nvSpPr>
        <p:spPr>
          <a:xfrm>
            <a:off x="854766" y="6026394"/>
            <a:ext cx="9998764" cy="7172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Webinar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Pusat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Pengkajian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Strategis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Kehutanan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–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Yayasan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Sarana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D" b="1" dirty="0" err="1" smtClean="0">
                <a:solidFill>
                  <a:schemeClr val="bg1"/>
                </a:solidFill>
                <a:latin typeface="Calibri" panose="020F0502020204030204"/>
              </a:rPr>
              <a:t>Wanajaya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Jakarta</a:t>
            </a:r>
            <a:r>
              <a:rPr kumimoji="0" lang="en-ID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27</a:t>
            </a:r>
            <a:r>
              <a:rPr kumimoji="0" lang="en-ID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Februari</a:t>
            </a:r>
            <a:r>
              <a:rPr lang="en-ID" b="1" dirty="0" smtClean="0">
                <a:solidFill>
                  <a:schemeClr val="bg1"/>
                </a:solidFill>
                <a:latin typeface="Calibri" panose="020F0502020204030204"/>
              </a:rPr>
              <a:t> 2025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DAC911-FFD8-A300-CDBF-5CA297FFD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" t="7500" r="1293" b="7149"/>
          <a:stretch/>
        </p:blipFill>
        <p:spPr bwMode="auto">
          <a:xfrm>
            <a:off x="4593630" y="89124"/>
            <a:ext cx="300474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DC8486-BB84-EF1F-50BD-BF398C090D15}"/>
              </a:ext>
            </a:extLst>
          </p:cNvPr>
          <p:cNvSpPr txBox="1"/>
          <p:nvPr/>
        </p:nvSpPr>
        <p:spPr>
          <a:xfrm>
            <a:off x="2345635" y="5204146"/>
            <a:ext cx="701702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Purwadi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Soeprihanto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algn="ctr"/>
            <a:r>
              <a:rPr lang="en-US" sz="2000" b="1" dirty="0" err="1" smtClean="0"/>
              <a:t>Sekretaris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Jenderal</a:t>
            </a:r>
            <a:r>
              <a:rPr lang="en-US" sz="2000" b="1" dirty="0" smtClean="0"/>
              <a:t> APHI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63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Image result for akasia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5301926" y="1427186"/>
            <a:ext cx="935904" cy="70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6289167" y="1652505"/>
            <a:ext cx="12795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b="1" i="1" dirty="0"/>
              <a:t>Acacia </a:t>
            </a:r>
            <a:r>
              <a:rPr lang="en-US" sz="1200" b="1" i="1" dirty="0" smtClean="0"/>
              <a:t>d</a:t>
            </a:r>
            <a:r>
              <a:rPr lang="id-ID" sz="1200" b="1" i="1" dirty="0" smtClean="0"/>
              <a:t>ecurens </a:t>
            </a:r>
            <a:endParaRPr lang="id-ID" sz="1200" b="1" i="1" dirty="0"/>
          </a:p>
        </p:txBody>
      </p:sp>
      <p:pic>
        <p:nvPicPr>
          <p:cNvPr id="25605" name="Picture 6" descr="Image result for kaliandra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5309786" y="5715934"/>
            <a:ext cx="957896" cy="68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12"/>
          <p:cNvSpPr txBox="1">
            <a:spLocks noChangeArrowheads="1"/>
          </p:cNvSpPr>
          <p:nvPr/>
        </p:nvSpPr>
        <p:spPr bwMode="auto">
          <a:xfrm>
            <a:off x="6273731" y="5920984"/>
            <a:ext cx="16450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b="1" i="1" dirty="0"/>
              <a:t>Calliandra calothyrsus</a:t>
            </a:r>
          </a:p>
        </p:txBody>
      </p:sp>
      <p:pic>
        <p:nvPicPr>
          <p:cNvPr id="25607" name="Picture 8" descr="Image result for jabon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r="2251"/>
          <a:stretch>
            <a:fillRect/>
          </a:stretch>
        </p:blipFill>
        <p:spPr bwMode="auto">
          <a:xfrm>
            <a:off x="5286644" y="4001867"/>
            <a:ext cx="935904" cy="66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14"/>
          <p:cNvSpPr txBox="1">
            <a:spLocks noChangeArrowheads="1"/>
          </p:cNvSpPr>
          <p:nvPr/>
        </p:nvSpPr>
        <p:spPr bwMode="auto">
          <a:xfrm>
            <a:off x="6267682" y="4248890"/>
            <a:ext cx="1806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d-ID" sz="1200" b="1" i="1" dirty="0"/>
              <a:t>Anthicephalus </a:t>
            </a:r>
            <a:r>
              <a:rPr lang="en-US" sz="1200" b="1" i="1" dirty="0" smtClean="0"/>
              <a:t>c</a:t>
            </a:r>
            <a:r>
              <a:rPr lang="id-ID" sz="1200" b="1" i="1" dirty="0" smtClean="0"/>
              <a:t>adamba </a:t>
            </a:r>
            <a:endParaRPr lang="id-ID" sz="1200" b="1" i="1" dirty="0"/>
          </a:p>
        </p:txBody>
      </p:sp>
      <p:pic>
        <p:nvPicPr>
          <p:cNvPr id="25609" name="Picture 10" descr="Related image"/>
          <p:cNvPicPr>
            <a:picLocks noChangeAspect="1" noChangeArrowheads="1"/>
          </p:cNvPicPr>
          <p:nvPr/>
        </p:nvPicPr>
        <p:blipFill>
          <a:blip r:embed="rId5">
            <a:lum bright="-10000" contrast="40000"/>
          </a:blip>
          <a:srcRect r="19933"/>
          <a:stretch>
            <a:fillRect/>
          </a:stretch>
        </p:blipFill>
        <p:spPr bwMode="auto">
          <a:xfrm>
            <a:off x="5309786" y="3248818"/>
            <a:ext cx="935904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Box 16"/>
          <p:cNvSpPr txBox="1">
            <a:spLocks noChangeArrowheads="1"/>
          </p:cNvSpPr>
          <p:nvPr/>
        </p:nvSpPr>
        <p:spPr bwMode="auto">
          <a:xfrm flipH="1">
            <a:off x="6334544" y="3354914"/>
            <a:ext cx="1188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1200" b="1" i="1" dirty="0"/>
              <a:t>Albizia falcataria </a:t>
            </a:r>
          </a:p>
        </p:txBody>
      </p:sp>
      <p:pic>
        <p:nvPicPr>
          <p:cNvPr id="25611" name="Picture 22" descr="Image result for ekaliptus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 b="6371"/>
          <a:stretch>
            <a:fillRect/>
          </a:stretch>
        </p:blipFill>
        <p:spPr bwMode="auto">
          <a:xfrm>
            <a:off x="5273272" y="4793863"/>
            <a:ext cx="97241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Box 18"/>
          <p:cNvSpPr txBox="1">
            <a:spLocks noChangeArrowheads="1"/>
          </p:cNvSpPr>
          <p:nvPr/>
        </p:nvSpPr>
        <p:spPr bwMode="auto">
          <a:xfrm>
            <a:off x="6234171" y="5016202"/>
            <a:ext cx="10935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d-ID" sz="1200" b="1" i="1" dirty="0"/>
              <a:t>Eucalyptus sp</a:t>
            </a:r>
          </a:p>
        </p:txBody>
      </p:sp>
      <p:pic>
        <p:nvPicPr>
          <p:cNvPr id="25613" name="Picture 28" descr="Image result for Pohon Gamal"/>
          <p:cNvPicPr>
            <a:picLocks noChangeAspect="1" noChangeArrowheads="1"/>
          </p:cNvPicPr>
          <p:nvPr/>
        </p:nvPicPr>
        <p:blipFill>
          <a:blip r:embed="rId7">
            <a:lum bright="-10000" contrast="40000"/>
          </a:blip>
          <a:srcRect/>
          <a:stretch>
            <a:fillRect/>
          </a:stretch>
        </p:blipFill>
        <p:spPr bwMode="auto">
          <a:xfrm>
            <a:off x="5301926" y="2280446"/>
            <a:ext cx="935904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TextBox 22"/>
          <p:cNvSpPr txBox="1">
            <a:spLocks noChangeArrowheads="1"/>
          </p:cNvSpPr>
          <p:nvPr/>
        </p:nvSpPr>
        <p:spPr bwMode="auto">
          <a:xfrm>
            <a:off x="6291020" y="2494710"/>
            <a:ext cx="1366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d-ID" sz="1200" b="1" i="1" dirty="0"/>
              <a:t>Glinsida maculate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8180365" y="690817"/>
          <a:ext cx="3672408" cy="5765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 smtClean="0">
                          <a:effectLst/>
                        </a:rPr>
                        <a:t> Lo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cal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Calories</a:t>
                      </a:r>
                      <a:r>
                        <a:rPr lang="id-ID" sz="1800" b="1" u="none" strike="noStrike" dirty="0" smtClean="0">
                          <a:effectLst/>
                        </a:rPr>
                        <a:t> 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Akasia 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4462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Gamal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4548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Sengon 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4464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Jabon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4731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Hue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4721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61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Kaliandra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800" b="1" u="none" strike="noStrike" dirty="0">
                          <a:effectLst/>
                        </a:rPr>
                        <a:t>4617</a:t>
                      </a:r>
                      <a:endParaRPr lang="id-ID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647" name="TextBox 1"/>
          <p:cNvSpPr txBox="1">
            <a:spLocks noChangeArrowheads="1"/>
          </p:cNvSpPr>
          <p:nvPr/>
        </p:nvSpPr>
        <p:spPr bwMode="auto">
          <a:xfrm>
            <a:off x="8074587" y="6562765"/>
            <a:ext cx="2059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dirty="0"/>
              <a:t>Sumber :  </a:t>
            </a:r>
            <a:r>
              <a:rPr lang="en-US" sz="1200" dirty="0" smtClean="0"/>
              <a:t>FORDA,  </a:t>
            </a:r>
            <a:r>
              <a:rPr lang="en-US" sz="1200" dirty="0" err="1" smtClean="0"/>
              <a:t>MoF</a:t>
            </a:r>
            <a:r>
              <a:rPr lang="id-ID" sz="1200" dirty="0" smtClean="0"/>
              <a:t>, </a:t>
            </a:r>
            <a:r>
              <a:rPr lang="id-ID" sz="1200" dirty="0"/>
              <a:t>2006</a:t>
            </a:r>
          </a:p>
        </p:txBody>
      </p:sp>
      <p:pic>
        <p:nvPicPr>
          <p:cNvPr id="24" name="Picture Placeholder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2" r="27386" b="13519"/>
          <a:stretch>
            <a:fillRect/>
          </a:stretch>
        </p:blipFill>
        <p:spPr bwMode="auto">
          <a:xfrm>
            <a:off x="0" y="983974"/>
            <a:ext cx="5016243" cy="547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623157" y="1791004"/>
            <a:ext cx="8526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648274" y="2633209"/>
            <a:ext cx="8526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68684" y="3546296"/>
            <a:ext cx="8526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523305" y="5162163"/>
            <a:ext cx="8526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049469" y="4387389"/>
            <a:ext cx="54787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949617" y="6059483"/>
            <a:ext cx="54787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0" y="-69574"/>
            <a:ext cx="12192000" cy="642918"/>
          </a:xfrm>
          <a:prstGeom prst="rect">
            <a:avLst/>
          </a:prstGeom>
          <a:solidFill>
            <a:srgbClr val="4F6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prstClr val="white"/>
              </a:solidFill>
              <a:latin typeface="Franklin Gothic Demi Cond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INDONESIA’S POTENTIAL PLANTATION SPECIES FOR  BIOMASS WOODCHIPS 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d-ID" sz="3200" i="1" dirty="0">
              <a:solidFill>
                <a:srgbClr val="FF0000"/>
              </a:solidFill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EE65121-43A4-4D29-990B-A3DC7AE0FFA5}"/>
              </a:ext>
            </a:extLst>
          </p:cNvPr>
          <p:cNvSpPr/>
          <p:nvPr/>
        </p:nvSpPr>
        <p:spPr>
          <a:xfrm>
            <a:off x="50462" y="0"/>
            <a:ext cx="12192000" cy="6858000"/>
          </a:xfrm>
          <a:prstGeom prst="rect">
            <a:avLst/>
          </a:prstGeom>
          <a:solidFill>
            <a:srgbClr val="447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DCF608-37FF-7746-A887-B689D7AD241A}"/>
              </a:ext>
            </a:extLst>
          </p:cNvPr>
          <p:cNvSpPr/>
          <p:nvPr/>
        </p:nvSpPr>
        <p:spPr>
          <a:xfrm>
            <a:off x="1490069" y="345431"/>
            <a:ext cx="9312785" cy="6397702"/>
          </a:xfrm>
          <a:prstGeom prst="roundRect">
            <a:avLst>
              <a:gd name="adj" fmla="val 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DED338E-AB4F-3549-B56A-A225980F0410}"/>
              </a:ext>
            </a:extLst>
          </p:cNvPr>
          <p:cNvGraphicFramePr/>
          <p:nvPr/>
        </p:nvGraphicFramePr>
        <p:xfrm>
          <a:off x="1396999" y="2743258"/>
          <a:ext cx="8391540" cy="36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5087FC3-3D91-4C4F-A3AC-FDD8925A19B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17" y="3438995"/>
            <a:ext cx="3040911" cy="3011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A1C547-2D84-8F4F-BE2E-4A557FE79BB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953" y="3434369"/>
            <a:ext cx="2934588" cy="30158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9ADAB4-76CC-AD42-9F57-FD3D6F3193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53475" y="484596"/>
            <a:ext cx="2512625" cy="29345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1" name="Picture 20"/>
          <p:cNvPicPr/>
          <p:nvPr/>
        </p:nvPicPr>
        <p:blipFill rotWithShape="1">
          <a:blip r:embed="rId10">
            <a:lum bright="-10000" contrast="40000"/>
          </a:blip>
          <a:srcRect l="38145" t="26738" r="10545" b="10664"/>
          <a:stretch/>
        </p:blipFill>
        <p:spPr bwMode="auto">
          <a:xfrm>
            <a:off x="7196884" y="1125845"/>
            <a:ext cx="4927274" cy="398287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091916" y="5383197"/>
            <a:ext cx="503224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Support</a:t>
            </a:r>
            <a:r>
              <a:rPr lang="id-ID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C</a:t>
            </a:r>
            <a:r>
              <a:rPr lang="id-ID" sz="2400" b="1" dirty="0" smtClean="0">
                <a:solidFill>
                  <a:srgbClr val="FFFF00"/>
                </a:solidFill>
              </a:rPr>
              <a:t>o-firing </a:t>
            </a:r>
            <a:r>
              <a:rPr lang="en-US" sz="2400" b="1" dirty="0" smtClean="0">
                <a:solidFill>
                  <a:srgbClr val="FFFF00"/>
                </a:solidFill>
              </a:rPr>
              <a:t>PLN’s Steam Coal Power Plan &amp; </a:t>
            </a:r>
            <a:r>
              <a:rPr lang="en-US" sz="2400" b="1" dirty="0" err="1" smtClean="0">
                <a:solidFill>
                  <a:srgbClr val="FFFF00"/>
                </a:solidFill>
              </a:rPr>
              <a:t>Dedieselization</a:t>
            </a:r>
            <a:r>
              <a:rPr lang="id-ID" sz="2400" b="1" dirty="0" smtClean="0">
                <a:solidFill>
                  <a:srgbClr val="FFFF00"/>
                </a:solidFill>
              </a:rPr>
              <a:t>,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and </a:t>
            </a:r>
            <a:r>
              <a:rPr lang="en-US" sz="2400" b="1" i="1" dirty="0" smtClean="0">
                <a:solidFill>
                  <a:srgbClr val="FFFF00"/>
                </a:solidFill>
              </a:rPr>
              <a:t>W</a:t>
            </a:r>
            <a:r>
              <a:rPr lang="id-ID" sz="2400" b="1" i="1" dirty="0" smtClean="0">
                <a:solidFill>
                  <a:srgbClr val="FFFF00"/>
                </a:solidFill>
              </a:rPr>
              <a:t>ood Pellet </a:t>
            </a:r>
            <a:r>
              <a:rPr lang="en-US" sz="2400" b="1" i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for Export </a:t>
            </a:r>
            <a:endParaRPr lang="id-ID" sz="2400" b="1" dirty="0">
              <a:solidFill>
                <a:srgbClr val="FFFF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634717" y="2085579"/>
            <a:ext cx="457199" cy="283729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20548"/>
            <a:ext cx="12242461" cy="53711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76938" tIns="38469" rIns="76938" bIns="38469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smtClean="0">
                <a:solidFill>
                  <a:schemeClr val="bg1"/>
                </a:solidFill>
                <a:ea typeface="Calibri"/>
                <a:cs typeface="Arial"/>
              </a:rPr>
              <a:t>INTEGRATED BUSINESS MODEL BIOMASS ENERGY FROM HTE       </a:t>
            </a:r>
            <a:endParaRPr lang="en-US" sz="2400" b="1" dirty="0">
              <a:solidFill>
                <a:schemeClr val="bg1"/>
              </a:solidFill>
              <a:ea typeface="Calibri"/>
              <a:cs typeface="Arial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11"/>
          <a:srcRect l="12500" t="36087" r="67949" b="29535"/>
          <a:stretch/>
        </p:blipFill>
        <p:spPr bwMode="auto">
          <a:xfrm>
            <a:off x="123897" y="695579"/>
            <a:ext cx="3199133" cy="2579342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73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630" t="17841" r="5691" b="21446"/>
          <a:stretch/>
        </p:blipFill>
        <p:spPr>
          <a:xfrm>
            <a:off x="155276" y="1"/>
            <a:ext cx="11919226" cy="45918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0146"/>
              </p:ext>
            </p:extLst>
          </p:nvPr>
        </p:nvGraphicFramePr>
        <p:xfrm>
          <a:off x="155275" y="4721088"/>
          <a:ext cx="11919226" cy="2065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099">
                  <a:extLst>
                    <a:ext uri="{9D8B030D-6E8A-4147-A177-3AD203B41FA5}">
                      <a16:colId xmlns:a16="http://schemas.microsoft.com/office/drawing/2014/main" val="883527359"/>
                    </a:ext>
                  </a:extLst>
                </a:gridCol>
                <a:gridCol w="6747127">
                  <a:extLst>
                    <a:ext uri="{9D8B030D-6E8A-4147-A177-3AD203B41FA5}">
                      <a16:colId xmlns:a16="http://schemas.microsoft.com/office/drawing/2014/main" val="1150113907"/>
                    </a:ext>
                  </a:extLst>
                </a:gridCol>
              </a:tblGrid>
              <a:tr h="602311">
                <a:tc>
                  <a:txBody>
                    <a:bodyPr/>
                    <a:lstStyle/>
                    <a:p>
                      <a:r>
                        <a:rPr lang="en-US" dirty="0" smtClean="0"/>
                        <a:t>  MULTICROP</a:t>
                      </a:r>
                      <a:r>
                        <a:rPr lang="en-US" baseline="0" dirty="0" smtClean="0"/>
                        <a:t> AGROFORESTRY -- AREN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370206"/>
                  </a:ext>
                </a:extLst>
              </a:tr>
              <a:tr h="602311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r>
                        <a:rPr lang="en-US" b="1" dirty="0" smtClean="0"/>
                        <a:t>AREN</a:t>
                      </a:r>
                    </a:p>
                    <a:p>
                      <a:r>
                        <a:rPr lang="en-US" b="1" dirty="0" smtClean="0"/>
                        <a:t>      </a:t>
                      </a:r>
                      <a:r>
                        <a:rPr lang="en-US" b="1" i="1" dirty="0" smtClean="0"/>
                        <a:t>( </a:t>
                      </a:r>
                      <a:r>
                        <a:rPr lang="en-US" b="1" i="1" dirty="0" err="1" smtClean="0"/>
                        <a:t>Arenga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pinnata</a:t>
                      </a:r>
                      <a:r>
                        <a:rPr lang="en-US" b="1" dirty="0" smtClean="0"/>
                        <a:t>) </a:t>
                      </a:r>
                    </a:p>
                    <a:p>
                      <a:pPr marL="285750" indent="-17463">
                        <a:buFont typeface="Wingdings" panose="05000000000000000000" pitchFamily="2" charset="2"/>
                        <a:buChar char="Ø"/>
                      </a:pPr>
                      <a:r>
                        <a:rPr lang="en-US" b="1" dirty="0" smtClean="0"/>
                        <a:t>     120  - 240 ton </a:t>
                      </a:r>
                      <a:r>
                        <a:rPr lang="en-US" b="1" dirty="0" err="1" smtClean="0"/>
                        <a:t>Nira</a:t>
                      </a:r>
                      <a:r>
                        <a:rPr lang="en-US" b="1" dirty="0" smtClean="0"/>
                        <a:t>,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E</a:t>
                      </a:r>
                      <a:r>
                        <a:rPr lang="en-US" b="1" dirty="0" err="1" smtClean="0"/>
                        <a:t>tanol</a:t>
                      </a:r>
                      <a:r>
                        <a:rPr lang="en-US" b="1" dirty="0" smtClean="0"/>
                        <a:t>  4,8  </a:t>
                      </a:r>
                      <a:r>
                        <a:rPr lang="en-US" b="1" dirty="0" err="1" smtClean="0"/>
                        <a:t>sd</a:t>
                      </a:r>
                      <a:r>
                        <a:rPr lang="en-US" b="1" dirty="0" smtClean="0"/>
                        <a:t> 10 ton /Ha </a:t>
                      </a:r>
                    </a:p>
                    <a:p>
                      <a:pPr marL="285750" indent="-17463">
                        <a:buFont typeface="Wingdings" panose="05000000000000000000" pitchFamily="2" charset="2"/>
                        <a:buChar char="Ø"/>
                      </a:pPr>
                      <a:r>
                        <a:rPr lang="en-US" b="1" dirty="0" smtClean="0"/>
                        <a:t>    </a:t>
                      </a:r>
                      <a:r>
                        <a:rPr lang="en-US" b="1" baseline="0" dirty="0" smtClean="0"/>
                        <a:t> Low land – 1.200  AMSL</a:t>
                      </a:r>
                    </a:p>
                    <a:p>
                      <a:pPr marL="285750" indent="-17463">
                        <a:buFont typeface="Wingdings" panose="05000000000000000000" pitchFamily="2" charset="2"/>
                        <a:buChar char="Ø"/>
                      </a:pPr>
                      <a:r>
                        <a:rPr lang="en-US" b="1" baseline="0" dirty="0" smtClean="0"/>
                        <a:t>     For land rehabilitation/ soil conservation 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6485"/>
                  </a:ext>
                </a:extLst>
              </a:tr>
            </a:tbl>
          </a:graphicData>
        </a:graphic>
      </p:graphicFrame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341" t="26798" r="8800" b="30260"/>
          <a:stretch/>
        </p:blipFill>
        <p:spPr>
          <a:xfrm>
            <a:off x="6977271" y="5372329"/>
            <a:ext cx="1532170" cy="136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4531" t="27653" r="300" b="33895"/>
          <a:stretch/>
        </p:blipFill>
        <p:spPr>
          <a:xfrm>
            <a:off x="8706677" y="5372329"/>
            <a:ext cx="1560445" cy="13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isa tebangan pohon hutan huj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090158" y="107072"/>
            <a:ext cx="6998788" cy="3037493"/>
            <a:chOff x="4977284" y="442150"/>
            <a:chExt cx="6998788" cy="3037493"/>
          </a:xfrm>
        </p:grpSpPr>
        <p:sp>
          <p:nvSpPr>
            <p:cNvPr id="5" name="TextBox 4"/>
            <p:cNvSpPr txBox="1"/>
            <p:nvPr/>
          </p:nvSpPr>
          <p:spPr>
            <a:xfrm>
              <a:off x="4977284" y="442150"/>
              <a:ext cx="699878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POTENSI LIMBAH PEMANENAN HUTAN ALAM</a:t>
              </a:r>
              <a:endParaRPr lang="en-US" b="1" dirty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5000366"/>
                </p:ext>
              </p:extLst>
            </p:nvPr>
          </p:nvGraphicFramePr>
          <p:xfrm>
            <a:off x="4977285" y="829133"/>
            <a:ext cx="6998787" cy="2650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6" name="Worksheet" r:id="rId4" imgW="5044410" imgH="2567730" progId="Excel.Sheet.12">
                    <p:embed/>
                  </p:oleObj>
                </mc:Choice>
                <mc:Fallback>
                  <p:oleObj name="Worksheet" r:id="rId4" imgW="5044410" imgH="256773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77285" y="829133"/>
                          <a:ext cx="6998787" cy="265051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03054" y="3279502"/>
            <a:ext cx="9634219" cy="2925917"/>
            <a:chOff x="64655" y="3816628"/>
            <a:chExt cx="9634219" cy="2925917"/>
          </a:xfrm>
        </p:grpSpPr>
        <p:sp>
          <p:nvSpPr>
            <p:cNvPr id="10" name="TextBox 9"/>
            <p:cNvSpPr txBox="1"/>
            <p:nvPr/>
          </p:nvSpPr>
          <p:spPr>
            <a:xfrm>
              <a:off x="64655" y="3816628"/>
              <a:ext cx="9616169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POTENSI LIMBAH PEMANENAN HUTAN TANAMAN 2024 - 2029</a:t>
              </a:r>
              <a:endParaRPr lang="en-US" b="1" dirty="0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2934695"/>
                </p:ext>
              </p:extLst>
            </p:nvPr>
          </p:nvGraphicFramePr>
          <p:xfrm>
            <a:off x="64655" y="4184769"/>
            <a:ext cx="9634219" cy="2557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7" name="Worksheet" r:id="rId6" imgW="6918901" imgH="1836525" progId="Excel.Sheet.12">
                    <p:embed/>
                  </p:oleObj>
                </mc:Choice>
                <mc:Fallback>
                  <p:oleObj name="Worksheet" r:id="rId6" imgW="6918901" imgH="1836525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4655" y="4184769"/>
                          <a:ext cx="9634219" cy="2557776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03054" y="6345049"/>
            <a:ext cx="293901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600" dirty="0"/>
              <a:t>Sumber :  </a:t>
            </a:r>
            <a:r>
              <a:rPr lang="en-US" sz="1600" dirty="0" smtClean="0"/>
              <a:t>Data </a:t>
            </a:r>
            <a:r>
              <a:rPr lang="en-US" sz="1600" dirty="0" err="1" smtClean="0"/>
              <a:t>diolah</a:t>
            </a:r>
            <a:r>
              <a:rPr lang="en-US" sz="1600" dirty="0" smtClean="0"/>
              <a:t> </a:t>
            </a:r>
            <a:r>
              <a:rPr lang="en-US" sz="1600" dirty="0" smtClean="0"/>
              <a:t>APHI</a:t>
            </a:r>
            <a:r>
              <a:rPr lang="en-US" sz="1600" dirty="0" smtClean="0"/>
              <a:t>, 2024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1281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697" y="997209"/>
            <a:ext cx="4810554" cy="3064034"/>
          </a:xfrm>
          <a:prstGeom prst="rect">
            <a:avLst/>
          </a:prstGeom>
        </p:spPr>
      </p:pic>
      <p:sp>
        <p:nvSpPr>
          <p:cNvPr id="36" name="Snip Diagonal Corner Rectangle 35"/>
          <p:cNvSpPr/>
          <p:nvPr/>
        </p:nvSpPr>
        <p:spPr>
          <a:xfrm>
            <a:off x="0" y="0"/>
            <a:ext cx="12066587" cy="745874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/>
              <a:t>Peluang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Perbaikan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Harga</a:t>
            </a:r>
            <a:r>
              <a:rPr lang="en-US" sz="2400" b="1" dirty="0"/>
              <a:t> </a:t>
            </a:r>
            <a:r>
              <a:rPr lang="en-US" sz="2400" b="1" dirty="0" err="1" smtClean="0"/>
              <a:t>Keekonomian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Biomassa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Cofiring</a:t>
            </a:r>
            <a:endParaRPr lang="id-ID" sz="2400" b="1" dirty="0"/>
          </a:p>
        </p:txBody>
      </p:sp>
      <p:sp>
        <p:nvSpPr>
          <p:cNvPr id="18" name="Oval 17"/>
          <p:cNvSpPr/>
          <p:nvPr/>
        </p:nvSpPr>
        <p:spPr>
          <a:xfrm>
            <a:off x="3649892" y="3588313"/>
            <a:ext cx="379268" cy="61306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5466" y="1003948"/>
            <a:ext cx="6768840" cy="3088515"/>
            <a:chOff x="2382981" y="948673"/>
            <a:chExt cx="6768840" cy="3088515"/>
          </a:xfrm>
        </p:grpSpPr>
        <p:pic>
          <p:nvPicPr>
            <p:cNvPr id="3084" name="Picture 12" descr="Gambar Centang Hijau Png, Vektor, PSD, dan Clipart Dengan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402" y="2716934"/>
              <a:ext cx="1090710" cy="109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Down Arrow 93"/>
            <p:cNvSpPr/>
            <p:nvPr/>
          </p:nvSpPr>
          <p:spPr>
            <a:xfrm>
              <a:off x="6460836" y="1449219"/>
              <a:ext cx="675409" cy="21927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82981" y="948673"/>
              <a:ext cx="676884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Pasal</a:t>
              </a:r>
              <a:r>
                <a:rPr lang="en-US" sz="2400" dirty="0" smtClean="0">
                  <a:solidFill>
                    <a:schemeClr val="bg1"/>
                  </a:solidFill>
                </a:rPr>
                <a:t> 19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Ayat</a:t>
              </a:r>
              <a:r>
                <a:rPr lang="en-US" sz="2400" dirty="0" smtClean="0">
                  <a:solidFill>
                    <a:schemeClr val="bg1"/>
                  </a:solidFill>
                </a:rPr>
                <a:t> (1)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Permen</a:t>
              </a:r>
              <a:r>
                <a:rPr lang="en-US" sz="2400" dirty="0" smtClean="0">
                  <a:solidFill>
                    <a:schemeClr val="bg1"/>
                  </a:solidFill>
                </a:rPr>
                <a:t> ESDM No.12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Tahun</a:t>
              </a:r>
              <a:r>
                <a:rPr lang="en-US" sz="2400" dirty="0" smtClean="0">
                  <a:solidFill>
                    <a:schemeClr val="bg1"/>
                  </a:solidFill>
                </a:rPr>
                <a:t> 2023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329618" y="3641952"/>
                  <a:ext cx="4875566" cy="395236"/>
                </a:xfrm>
                <a:prstGeom prst="rect">
                  <a:avLst/>
                </a:prstGeom>
                <a:noFill/>
                <a:ln w="19050" cmpd="dbl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 smtClean="0"/>
                    <a:t>HPT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𝐻𝑎𝑟𝑔𝑎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𝐵𝑎𝑡𝑢𝑏𝑎𝑟𝑎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1,2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𝐵𝑎𝑡𝑢𝑏𝑎𝑟𝑎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9618" y="3641952"/>
                  <a:ext cx="4875566" cy="395236"/>
                </a:xfrm>
                <a:prstGeom prst="rect">
                  <a:avLst/>
                </a:prstGeom>
                <a:blipFill>
                  <a:blip r:embed="rId4"/>
                  <a:stretch>
                    <a:fillRect l="-2740" t="-2985" b="-17910"/>
                  </a:stretch>
                </a:blipFill>
                <a:ln w="19050" cmpd="dbl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Down Arrow 86"/>
            <p:cNvSpPr/>
            <p:nvPr/>
          </p:nvSpPr>
          <p:spPr>
            <a:xfrm>
              <a:off x="3661412" y="1449219"/>
              <a:ext cx="633846" cy="219273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851876" y="2277569"/>
              <a:ext cx="3979718" cy="36933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Revisi</a:t>
              </a:r>
              <a:r>
                <a:rPr lang="en-US" dirty="0" smtClean="0">
                  <a:solidFill>
                    <a:schemeClr val="bg1"/>
                  </a:solidFill>
                </a:rPr>
                <a:t> PMK 174/2019 jo PMK 178/2024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4424217" y="2999509"/>
              <a:ext cx="718715" cy="57241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FF0000"/>
                  </a:solidFill>
                </a:rPr>
                <a:t>X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9" name="Round Single Corner Rectangle 98"/>
          <p:cNvSpPr/>
          <p:nvPr/>
        </p:nvSpPr>
        <p:spPr>
          <a:xfrm>
            <a:off x="195465" y="4357731"/>
            <a:ext cx="11815785" cy="201998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 smtClean="0"/>
              <a:t>Perbaikan</a:t>
            </a:r>
            <a:r>
              <a:rPr lang="en-US" dirty="0" smtClean="0"/>
              <a:t> </a:t>
            </a:r>
            <a:r>
              <a:rPr lang="en-US" dirty="0" err="1" smtClean="0"/>
              <a:t>harga</a:t>
            </a:r>
            <a:r>
              <a:rPr lang="en-US" dirty="0" smtClean="0"/>
              <a:t> </a:t>
            </a:r>
            <a:r>
              <a:rPr lang="en-US" dirty="0" err="1" smtClean="0"/>
              <a:t>keekonomian</a:t>
            </a:r>
            <a:r>
              <a:rPr lang="en-US" dirty="0" smtClean="0"/>
              <a:t> </a:t>
            </a: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cofiring</a:t>
            </a:r>
            <a:r>
              <a:rPr lang="en-US" dirty="0" smtClean="0"/>
              <a:t> di PLTU PLN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fasilitas</a:t>
            </a:r>
            <a:r>
              <a:rPr lang="en-US" dirty="0" smtClean="0"/>
              <a:t> </a:t>
            </a:r>
            <a:r>
              <a:rPr lang="en-US" dirty="0" err="1" smtClean="0"/>
              <a:t>Permen</a:t>
            </a:r>
            <a:r>
              <a:rPr lang="en-US" dirty="0" smtClean="0"/>
              <a:t> ESDM No.12 </a:t>
            </a:r>
            <a:r>
              <a:rPr lang="en-US" dirty="0" err="1" smtClean="0"/>
              <a:t>Tahun</a:t>
            </a:r>
            <a:r>
              <a:rPr lang="en-US" dirty="0" smtClean="0"/>
              <a:t> 2023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 smtClean="0"/>
              <a:t>Implementasi</a:t>
            </a:r>
            <a:r>
              <a:rPr lang="en-US" dirty="0" smtClean="0"/>
              <a:t> </a:t>
            </a:r>
            <a:r>
              <a:rPr lang="en-US" dirty="0" err="1" smtClean="0"/>
              <a:t>memerlukan</a:t>
            </a:r>
            <a:r>
              <a:rPr lang="en-US" dirty="0" smtClean="0"/>
              <a:t> </a:t>
            </a:r>
            <a:r>
              <a:rPr lang="en-US" dirty="0" err="1" smtClean="0"/>
              <a:t>revisi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PMK 174/2019 jo PMK 178/2024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memasukkan</a:t>
            </a:r>
            <a:r>
              <a:rPr lang="en-US" dirty="0" smtClean="0"/>
              <a:t> </a:t>
            </a: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bakar</a:t>
            </a:r>
            <a:r>
              <a:rPr lang="en-US" dirty="0" smtClean="0"/>
              <a:t> (EBT) yang </a:t>
            </a: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subsidi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0668" t="42666" r="8458" b="23778"/>
          <a:stretch/>
        </p:blipFill>
        <p:spPr>
          <a:xfrm>
            <a:off x="7186338" y="745874"/>
            <a:ext cx="3662175" cy="18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6+ green fresh lotus PPT background pictures &amp; Google Slides">
            <a:extLst>
              <a:ext uri="{FF2B5EF4-FFF2-40B4-BE49-F238E27FC236}">
                <a16:creationId xmlns:a16="http://schemas.microsoft.com/office/drawing/2014/main" id="{A4CE2638-4A72-845A-E7D6-BADB6E7D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1771A0-CE25-9BD0-1B78-A0AF576A9A81}"/>
              </a:ext>
            </a:extLst>
          </p:cNvPr>
          <p:cNvGrpSpPr/>
          <p:nvPr/>
        </p:nvGrpSpPr>
        <p:grpSpPr>
          <a:xfrm>
            <a:off x="0" y="9366"/>
            <a:ext cx="13074973" cy="605518"/>
            <a:chOff x="-215626" y="-36970"/>
            <a:chExt cx="13264739" cy="7567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9F4196-9F07-D057-AD01-B7B752307D9A}"/>
                </a:ext>
              </a:extLst>
            </p:cNvPr>
            <p:cNvSpPr/>
            <p:nvPr/>
          </p:nvSpPr>
          <p:spPr>
            <a:xfrm>
              <a:off x="-215626" y="0"/>
              <a:ext cx="12368951" cy="7198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chemeClr val="bg1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54AC76-FA5C-7EC8-4E7B-287CCC5DB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15626" y="-36970"/>
              <a:ext cx="13264739" cy="445615"/>
              <a:chOff x="-283546" y="-14305"/>
              <a:chExt cx="11149388" cy="720090"/>
            </a:xfrm>
          </p:grpSpPr>
          <p:sp>
            <p:nvSpPr>
              <p:cNvPr id="7" name="Title 2">
                <a:extLst>
                  <a:ext uri="{FF2B5EF4-FFF2-40B4-BE49-F238E27FC236}">
                    <a16:creationId xmlns:a16="http://schemas.microsoft.com/office/drawing/2014/main" id="{56F26DDE-109E-D9CE-4C41-58EB248F287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283546" y="-14305"/>
                <a:ext cx="9856898" cy="720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7160" tIns="68580" rIns="137160" bIns="6858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Prakondisi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Percepatan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HTE </a:t>
                </a:r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alam Era </a:t>
                </a:r>
                <a:r>
                  <a:rPr lang="en-US" sz="2400" b="1" dirty="0" err="1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Transisi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Energi</a:t>
                </a:r>
                <a:r>
                  <a:rPr lang="en-US" sz="24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7D09D218-BE65-5E97-186C-6A3635F572A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986358" y="52522"/>
                <a:ext cx="879484" cy="586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7160" tIns="68580" rIns="137160" bIns="68580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latinLnBrk="1">
                  <a:spcBef>
                    <a:spcPct val="20000"/>
                  </a:spcBef>
                  <a:buFont typeface="Arial" pitchFamily="34" charset="0"/>
                  <a:buNone/>
                </a:pPr>
                <a:endParaRPr lang="en-US" altLang="id-ID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E03C66-252B-5115-8350-9A100F0DD830}"/>
              </a:ext>
            </a:extLst>
          </p:cNvPr>
          <p:cNvSpPr txBox="1"/>
          <p:nvPr/>
        </p:nvSpPr>
        <p:spPr>
          <a:xfrm>
            <a:off x="97718" y="462423"/>
            <a:ext cx="11811368" cy="6524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cs typeface="Times New Roman" panose="02020603050405020304" pitchFamily="18" charset="0"/>
              </a:rPr>
              <a:t>Insentif</a:t>
            </a:r>
            <a:r>
              <a:rPr lang="en-US" sz="1900" dirty="0">
                <a:cs typeface="Times New Roman" panose="02020603050405020304" pitchFamily="18" charset="0"/>
              </a:rPr>
              <a:t> PNPB </a:t>
            </a:r>
            <a:r>
              <a:rPr lang="en-US" sz="1900" dirty="0" err="1">
                <a:cs typeface="Times New Roman" panose="02020603050405020304" pitchFamily="18" charset="0"/>
              </a:rPr>
              <a:t>dan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pajak</a:t>
            </a:r>
            <a:r>
              <a:rPr lang="en-US" sz="1900" dirty="0">
                <a:cs typeface="Times New Roman" panose="02020603050405020304" pitchFamily="18" charset="0"/>
              </a:rPr>
              <a:t>  </a:t>
            </a:r>
            <a:r>
              <a:rPr lang="en-US" sz="1900" dirty="0" err="1">
                <a:cs typeface="Times New Roman" panose="02020603050405020304" pitchFamily="18" charset="0"/>
              </a:rPr>
              <a:t>dalam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pengembangan</a:t>
            </a:r>
            <a:r>
              <a:rPr lang="en-US" sz="1900" dirty="0">
                <a:cs typeface="Times New Roman" panose="02020603050405020304" pitchFamily="18" charset="0"/>
              </a:rPr>
              <a:t> HTE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 smtClean="0">
                <a:cs typeface="Times New Roman" panose="02020603050405020304" pitchFamily="18" charset="0"/>
              </a:rPr>
              <a:t>Perlu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analisis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kesesuaian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lahan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untuk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pengembangan</a:t>
            </a:r>
            <a:r>
              <a:rPr lang="en-US" sz="1900" dirty="0" smtClean="0">
                <a:cs typeface="Times New Roman" panose="02020603050405020304" pitchFamily="18" charset="0"/>
              </a:rPr>
              <a:t> HTE </a:t>
            </a:r>
            <a:r>
              <a:rPr lang="en-US" sz="1900" dirty="0" err="1" smtClean="0">
                <a:cs typeface="Times New Roman" panose="02020603050405020304" pitchFamily="18" charset="0"/>
              </a:rPr>
              <a:t>skala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luas</a:t>
            </a:r>
            <a:r>
              <a:rPr lang="en-US" sz="1900" dirty="0" smtClean="0"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cs typeface="Times New Roman" panose="02020603050405020304" pitchFamily="18" charset="0"/>
              </a:rPr>
              <a:t>khususya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untuk</a:t>
            </a:r>
            <a:r>
              <a:rPr lang="en-US" sz="1900" dirty="0" smtClean="0">
                <a:cs typeface="Times New Roman" panose="02020603050405020304" pitchFamily="18" charset="0"/>
              </a:rPr>
              <a:t> Biofuel </a:t>
            </a:r>
            <a:r>
              <a:rPr lang="en-US" sz="1900" dirty="0" err="1" smtClean="0">
                <a:cs typeface="Times New Roman" panose="02020603050405020304" pitchFamily="18" charset="0"/>
              </a:rPr>
              <a:t>dari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tanaman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Nyamplung</a:t>
            </a:r>
            <a:r>
              <a:rPr lang="en-US" sz="1900" dirty="0" smtClean="0">
                <a:cs typeface="Times New Roman" panose="02020603050405020304" pitchFamily="18" charset="0"/>
              </a:rPr>
              <a:t>,  </a:t>
            </a:r>
            <a:r>
              <a:rPr lang="en-US" sz="1900" dirty="0" err="1" smtClean="0">
                <a:cs typeface="Times New Roman" panose="02020603050405020304" pitchFamily="18" charset="0"/>
              </a:rPr>
              <a:t>Malapari</a:t>
            </a:r>
            <a:r>
              <a:rPr lang="en-US" sz="1900" dirty="0" smtClean="0"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cs typeface="Times New Roman" panose="02020603050405020304" pitchFamily="18" charset="0"/>
              </a:rPr>
              <a:t>Arean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dan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kesiapan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pasar</a:t>
            </a:r>
            <a:r>
              <a:rPr lang="en-US" sz="1900" dirty="0" smtClean="0">
                <a:cs typeface="Times New Roman" panose="02020603050405020304" pitchFamily="18" charset="0"/>
              </a:rPr>
              <a:t>/off-taker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smtClean="0">
                <a:cs typeface="Times New Roman" panose="02020603050405020304" pitchFamily="18" charset="0"/>
              </a:rPr>
              <a:t>Agroforestry  HTE, non </a:t>
            </a:r>
            <a:r>
              <a:rPr lang="en-US" sz="1900" dirty="0" err="1" smtClean="0">
                <a:cs typeface="Times New Roman" panose="02020603050405020304" pitchFamily="18" charset="0"/>
              </a:rPr>
              <a:t>rotasi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potensial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untuk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aksi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mitigasi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penanaman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/ARR 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potensi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kredit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  <a:sym typeface="Wingdings" panose="05000000000000000000" pitchFamily="2" charset="2"/>
              </a:rPr>
              <a:t>karbon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19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 smtClean="0">
                <a:cs typeface="Times New Roman" panose="02020603050405020304" pitchFamily="18" charset="0"/>
              </a:rPr>
              <a:t>Revegetasi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>
                <a:cs typeface="Times New Roman" panose="02020603050405020304" pitchFamily="18" charset="0"/>
              </a:rPr>
              <a:t>areal </a:t>
            </a:r>
            <a:r>
              <a:rPr lang="en-US" sz="1900" dirty="0" err="1">
                <a:cs typeface="Times New Roman" panose="02020603050405020304" pitchFamily="18" charset="0"/>
              </a:rPr>
              <a:t>eks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tambang</a:t>
            </a:r>
            <a:r>
              <a:rPr lang="en-US" sz="1900" dirty="0"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cs typeface="Times New Roman" panose="02020603050405020304" pitchFamily="18" charset="0"/>
              </a:rPr>
              <a:t>ditanami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tanaman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untuk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energi</a:t>
            </a:r>
            <a:r>
              <a:rPr lang="en-US" sz="1900" dirty="0">
                <a:cs typeface="Times New Roman" panose="02020603050405020304" pitchFamily="18" charset="0"/>
              </a:rPr>
              <a:t>, bio </a:t>
            </a:r>
            <a:r>
              <a:rPr lang="en-US" sz="1900" dirty="0" err="1">
                <a:cs typeface="Times New Roman" panose="02020603050405020304" pitchFamily="18" charset="0"/>
              </a:rPr>
              <a:t>energi</a:t>
            </a:r>
            <a:r>
              <a:rPr lang="en-US" sz="1900" dirty="0"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cs typeface="Times New Roman" panose="02020603050405020304" pitchFamily="18" charset="0"/>
              </a:rPr>
              <a:t>jenis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biomassa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atau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bioenergi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lainnya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bisa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dimanfaatkan</a:t>
            </a:r>
            <a:r>
              <a:rPr lang="en-US" sz="1900" dirty="0">
                <a:cs typeface="Times New Roman" panose="02020603050405020304" pitchFamily="18" charset="0"/>
              </a:rPr>
              <a:t>/</a:t>
            </a:r>
            <a:r>
              <a:rPr lang="en-US" sz="1900" dirty="0" err="1">
                <a:cs typeface="Times New Roman" panose="02020603050405020304" pitchFamily="18" charset="0"/>
              </a:rPr>
              <a:t>dipanen</a:t>
            </a:r>
            <a:r>
              <a:rPr lang="en-US" sz="19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 smtClean="0">
                <a:cs typeface="Times New Roman" panose="02020603050405020304" pitchFamily="18" charset="0"/>
              </a:rPr>
              <a:t>Kemudahan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regulasi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pemanfaatan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limbah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tebangan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hutan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alam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hutan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tanaman</a:t>
            </a:r>
            <a:r>
              <a:rPr lang="en-US" sz="1900" dirty="0" smtClean="0"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cs typeface="Times New Roman" panose="02020603050405020304" pitchFamily="18" charset="0"/>
              </a:rPr>
              <a:t>salah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satunya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adanya</a:t>
            </a:r>
            <a:r>
              <a:rPr lang="en-US" sz="1900" dirty="0" smtClean="0">
                <a:cs typeface="Times New Roman" panose="02020603050405020304" pitchFamily="18" charset="0"/>
              </a:rPr>
              <a:t> SNI </a:t>
            </a:r>
            <a:r>
              <a:rPr lang="en-US" sz="1900" dirty="0" err="1" smtClean="0">
                <a:cs typeface="Times New Roman" panose="02020603050405020304" pitchFamily="18" charset="0"/>
              </a:rPr>
              <a:t>limbah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kehutanan</a:t>
            </a:r>
            <a:r>
              <a:rPr lang="en-US" sz="1900" dirty="0" smtClean="0"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 smtClean="0">
                <a:cs typeface="Times New Roman" panose="02020603050405020304" pitchFamily="18" charset="0"/>
              </a:rPr>
              <a:t>Alokasi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pemanfaatan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>
                <a:cs typeface="Times New Roman" panose="02020603050405020304" pitchFamily="18" charset="0"/>
              </a:rPr>
              <a:t>dana BPDLH </a:t>
            </a:r>
            <a:r>
              <a:rPr lang="en-US" sz="1900" dirty="0" err="1">
                <a:cs typeface="Times New Roman" panose="02020603050405020304" pitchFamily="18" charset="0"/>
              </a:rPr>
              <a:t>untuk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pembangunan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cs typeface="Times New Roman" panose="02020603050405020304" pitchFamily="18" charset="0"/>
              </a:rPr>
              <a:t>HTE </a:t>
            </a:r>
            <a:r>
              <a:rPr lang="en-US" sz="1900" dirty="0" err="1" smtClean="0">
                <a:cs typeface="Times New Roman" panose="02020603050405020304" pitchFamily="18" charset="0"/>
              </a:rPr>
              <a:t>dan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sumber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pendanaan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lainnya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900" dirty="0" err="1" smtClean="0">
                <a:cs typeface="Times New Roman" panose="02020603050405020304" pitchFamily="18" charset="0"/>
              </a:rPr>
              <a:t>insentif</a:t>
            </a:r>
            <a:r>
              <a:rPr lang="en-US" sz="1900" dirty="0" smtClean="0">
                <a:cs typeface="Times New Roman" panose="02020603050405020304" pitchFamily="18" charset="0"/>
              </a:rPr>
              <a:t>  </a:t>
            </a:r>
            <a:r>
              <a:rPr lang="en-US" sz="1900" dirty="0" err="1" smtClean="0">
                <a:cs typeface="Times New Roman" panose="02020603050405020304" pitchFamily="18" charset="0"/>
              </a:rPr>
              <a:t>tingkat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suku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cs typeface="Times New Roman" panose="02020603050405020304" pitchFamily="18" charset="0"/>
              </a:rPr>
              <a:t>bunga</a:t>
            </a:r>
            <a:r>
              <a:rPr lang="en-US" sz="1900" dirty="0" smtClean="0">
                <a:cs typeface="Times New Roman" panose="02020603050405020304" pitchFamily="18" charset="0"/>
              </a:rPr>
              <a:t> 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 smtClean="0">
                <a:cs typeface="Times New Roman" panose="02020603050405020304" pitchFamily="18" charset="0"/>
              </a:rPr>
              <a:t>Harga</a:t>
            </a:r>
            <a:r>
              <a:rPr lang="en-US" sz="1900" dirty="0" smtClean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biomassa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cs typeface="Times New Roman" panose="02020603050405020304" pitchFamily="18" charset="0"/>
              </a:rPr>
              <a:t>yang </a:t>
            </a:r>
            <a:r>
              <a:rPr lang="en-US" sz="1900" dirty="0" err="1">
                <a:cs typeface="Times New Roman" panose="02020603050405020304" pitchFamily="18" charset="0"/>
              </a:rPr>
              <a:t>wajar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bisa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memberikan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pengembalian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investasi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cs typeface="Times New Roman" panose="02020603050405020304" pitchFamily="18" charset="0"/>
              </a:rPr>
              <a:t>yang </a:t>
            </a:r>
            <a:r>
              <a:rPr lang="en-US" sz="1900" dirty="0" err="1" smtClean="0">
                <a:cs typeface="Times New Roman" panose="02020603050405020304" pitchFamily="18" charset="0"/>
              </a:rPr>
              <a:t>layak</a:t>
            </a:r>
            <a:r>
              <a:rPr lang="en-US" sz="1900" dirty="0" smtClean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900" dirty="0" smtClean="0"/>
              <a:t>Perbaikan </a:t>
            </a:r>
            <a:r>
              <a:rPr lang="sv-SE" sz="1900" dirty="0"/>
              <a:t>terhadap Tata Usaha Hasil Hutan Kayu Energi guna peningkatan produktivitas pemanenan dan akurasi nilai produksi</a:t>
            </a:r>
            <a:r>
              <a:rPr lang="sv-SE" sz="19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900" dirty="0" smtClean="0"/>
              <a:t>Percepatan pengenaan pajak karbon , untuk mendorong  PLTU PLN /IPP Swasta untuk melakukan cofiring biomassa. 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900" dirty="0"/>
              <a:t>R</a:t>
            </a:r>
            <a:r>
              <a:rPr lang="sv-SE" sz="1900" dirty="0" smtClean="0"/>
              <a:t>evisi PMK 174/2019 jo PMK 178/2021 </a:t>
            </a:r>
            <a:r>
              <a:rPr lang="sv-SE" sz="1900" dirty="0"/>
              <a:t> </a:t>
            </a:r>
            <a:r>
              <a:rPr lang="sv-SE" sz="1900" dirty="0" smtClean="0"/>
              <a:t>untuk implementasi Permen ESDM No.12 Tahun 2024 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900" dirty="0" smtClean="0"/>
              <a:t>Pengenaan kewajiban  PLTU IPP/Swasta untuk melakukan cofiring </a:t>
            </a:r>
            <a:r>
              <a:rPr lang="sv-SE" sz="1900" dirty="0" smtClean="0">
                <a:sym typeface="Wingdings" panose="05000000000000000000" pitchFamily="2" charset="2"/>
              </a:rPr>
              <a:t>  menciptakan </a:t>
            </a:r>
            <a:r>
              <a:rPr lang="sv-SE" sz="1900" dirty="0" smtClean="0"/>
              <a:t>pasar dalam negeri </a:t>
            </a:r>
            <a:r>
              <a:rPr lang="sv-SE" sz="1900" dirty="0"/>
              <a:t> </a:t>
            </a:r>
            <a:r>
              <a:rPr lang="sv-SE" sz="1900" dirty="0" smtClean="0"/>
              <a:t>dengan harga lebih baik.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cs typeface="Times New Roman" panose="02020603050405020304" pitchFamily="18" charset="0"/>
              </a:rPr>
              <a:t>CSR </a:t>
            </a:r>
            <a:r>
              <a:rPr lang="en-US" sz="1900" dirty="0" err="1">
                <a:cs typeface="Times New Roman" panose="02020603050405020304" pitchFamily="18" charset="0"/>
              </a:rPr>
              <a:t>dari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perusahaan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kehutanan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diprioritaskan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untuk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mendukung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energi</a:t>
            </a:r>
            <a:r>
              <a:rPr lang="en-US" sz="1900" dirty="0">
                <a:cs typeface="Times New Roman" panose="02020603050405020304" pitchFamily="18" charset="0"/>
              </a:rPr>
              <a:t> &amp; </a:t>
            </a:r>
            <a:r>
              <a:rPr lang="en-US" sz="1900" dirty="0" err="1">
                <a:cs typeface="Times New Roman" panose="02020603050405020304" pitchFamily="18" charset="0"/>
              </a:rPr>
              <a:t>pangan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dalam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mendukung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Astacita</a:t>
            </a:r>
            <a:r>
              <a:rPr lang="en-US" sz="1900" dirty="0"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cs typeface="Times New Roman" panose="02020603050405020304" pitchFamily="18" charset="0"/>
              </a:rPr>
              <a:t>Pemerintah</a:t>
            </a:r>
            <a:r>
              <a:rPr lang="en-US" sz="19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900" dirty="0" smtClean="0"/>
              <a:t>Kampanye </a:t>
            </a:r>
            <a:r>
              <a:rPr lang="sv-SE" sz="1900" dirty="0" smtClean="0"/>
              <a:t>dan promosi </a:t>
            </a:r>
            <a:r>
              <a:rPr lang="sv-SE" sz="1900" dirty="0" smtClean="0">
                <a:sym typeface="Wingdings" panose="05000000000000000000" pitchFamily="2" charset="2"/>
              </a:rPr>
              <a:t> HTE dikembangkan di areal terdegaradasi, degan pola agroforestry  bukan driver deforestasi </a:t>
            </a:r>
            <a:endParaRPr lang="sv-SE" sz="1900" dirty="0"/>
          </a:p>
        </p:txBody>
      </p:sp>
    </p:spTree>
    <p:extLst>
      <p:ext uri="{BB962C8B-B14F-4D97-AF65-F5344CB8AC3E}">
        <p14:creationId xmlns:p14="http://schemas.microsoft.com/office/powerpoint/2010/main" val="34838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6+ green fresh lotus PPT background pictures &amp; Google Slides">
            <a:extLst>
              <a:ext uri="{FF2B5EF4-FFF2-40B4-BE49-F238E27FC236}">
                <a16:creationId xmlns:a16="http://schemas.microsoft.com/office/drawing/2014/main" id="{A4CE2638-4A72-845A-E7D6-BADB6E7D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02727" y="3839734"/>
            <a:ext cx="5424715" cy="765121"/>
            <a:chOff x="30017" y="-182444"/>
            <a:chExt cx="13126565" cy="559639"/>
          </a:xfrm>
          <a:solidFill>
            <a:schemeClr val="accent6">
              <a:lumMod val="75000"/>
            </a:schemeClr>
          </a:solidFill>
          <a:scene3d>
            <a:camera prst="orthographicFront"/>
            <a:lightRig rig="flood" dir="t">
              <a:rot lat="0" lon="0" rev="13800000"/>
            </a:lightRig>
          </a:scene3d>
        </p:grpSpPr>
        <p:sp>
          <p:nvSpPr>
            <p:cNvPr id="6" name="Rectangle 5"/>
            <p:cNvSpPr/>
            <p:nvPr/>
          </p:nvSpPr>
          <p:spPr>
            <a:xfrm>
              <a:off x="30017" y="1"/>
              <a:ext cx="13126565" cy="377194"/>
            </a:xfrm>
            <a:prstGeom prst="rect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>
                <a:solidFill>
                  <a:schemeClr val="bg1"/>
                </a:solidFill>
              </a:endParaRPr>
            </a:p>
          </p:txBody>
        </p:sp>
        <p:sp>
          <p:nvSpPr>
            <p:cNvPr id="8" name="Title 2"/>
            <p:cNvSpPr txBox="1">
              <a:spLocks/>
            </p:cNvSpPr>
            <p:nvPr/>
          </p:nvSpPr>
          <p:spPr bwMode="auto">
            <a:xfrm>
              <a:off x="30017" y="-182444"/>
              <a:ext cx="13126565" cy="465163"/>
            </a:xfrm>
            <a:prstGeom prst="rect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7160" tIns="68580" rIns="137160" bIns="6858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60960" algn="ct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latin typeface="Berlin Sans FB Demi" panose="020E0802020502020306" pitchFamily="34" charset="0"/>
                  <a:ea typeface="Times New Roman" panose="02020603050405020304" pitchFamily="18" charset="0"/>
                </a:rPr>
                <a:t>TERIMA KASIH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4C30A3-4296-44C2-7838-A44E45C5D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" t="7500" r="1293" b="7149"/>
          <a:stretch/>
        </p:blipFill>
        <p:spPr bwMode="auto">
          <a:xfrm>
            <a:off x="9187260" y="172454"/>
            <a:ext cx="300474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FC95D-DC25-F6AF-1A59-BD994DE0D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6" y="1666706"/>
            <a:ext cx="11752944" cy="5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1152"/>
            <a:ext cx="12192000" cy="5046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666750" marR="5080" indent="-654685">
              <a:lnSpc>
                <a:spcPct val="100000"/>
              </a:lnSpc>
              <a:spcBef>
                <a:spcPts val="95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         </a:t>
            </a:r>
            <a:r>
              <a:rPr sz="3200" b="1" dirty="0" smtClean="0">
                <a:solidFill>
                  <a:schemeClr val="bg1"/>
                </a:solidFill>
              </a:rPr>
              <a:t>ANALISIS</a:t>
            </a:r>
            <a:r>
              <a:rPr sz="3200" b="1" spc="-135" dirty="0" smtClean="0">
                <a:solidFill>
                  <a:schemeClr val="bg1"/>
                </a:solidFill>
              </a:rPr>
              <a:t> </a:t>
            </a:r>
            <a:r>
              <a:rPr sz="3200" b="1" spc="-10" dirty="0">
                <a:solidFill>
                  <a:schemeClr val="bg1"/>
                </a:solidFill>
              </a:rPr>
              <a:t>POTENSI</a:t>
            </a:r>
            <a:r>
              <a:rPr sz="3200" b="1" spc="-155" dirty="0">
                <a:solidFill>
                  <a:schemeClr val="bg1"/>
                </a:solidFill>
              </a:rPr>
              <a:t> </a:t>
            </a:r>
            <a:r>
              <a:rPr sz="3200" b="1" spc="-25" dirty="0">
                <a:solidFill>
                  <a:schemeClr val="bg1"/>
                </a:solidFill>
              </a:rPr>
              <a:t>KAWASAN</a:t>
            </a:r>
            <a:r>
              <a:rPr sz="3200" b="1" spc="-130" dirty="0">
                <a:solidFill>
                  <a:schemeClr val="bg1"/>
                </a:solidFill>
              </a:rPr>
              <a:t> </a:t>
            </a:r>
            <a:r>
              <a:rPr sz="3200" b="1" spc="-10" dirty="0">
                <a:solidFill>
                  <a:schemeClr val="bg1"/>
                </a:solidFill>
              </a:rPr>
              <a:t>HUTAN </a:t>
            </a:r>
            <a:r>
              <a:rPr sz="3200" b="1" dirty="0">
                <a:solidFill>
                  <a:schemeClr val="bg1"/>
                </a:solidFill>
              </a:rPr>
              <a:t>UNTUK</a:t>
            </a:r>
            <a:r>
              <a:rPr sz="3200" b="1" spc="-135" dirty="0">
                <a:solidFill>
                  <a:schemeClr val="bg1"/>
                </a:solidFill>
              </a:rPr>
              <a:t> </a:t>
            </a:r>
            <a:r>
              <a:rPr sz="3200" b="1" spc="-20" dirty="0">
                <a:solidFill>
                  <a:schemeClr val="bg1"/>
                </a:solidFill>
              </a:rPr>
              <a:t>PANGAN</a:t>
            </a:r>
            <a:r>
              <a:rPr sz="3200" b="1" spc="-114" dirty="0">
                <a:solidFill>
                  <a:schemeClr val="bg1"/>
                </a:solidFill>
              </a:rPr>
              <a:t> </a:t>
            </a:r>
            <a:r>
              <a:rPr sz="3200" b="1" dirty="0">
                <a:solidFill>
                  <a:schemeClr val="bg1"/>
                </a:solidFill>
              </a:rPr>
              <a:t>DAN</a:t>
            </a:r>
            <a:r>
              <a:rPr sz="3200" b="1" spc="-130" dirty="0">
                <a:solidFill>
                  <a:schemeClr val="bg1"/>
                </a:solidFill>
              </a:rPr>
              <a:t> </a:t>
            </a:r>
            <a:r>
              <a:rPr sz="3200" b="1" spc="-10" dirty="0">
                <a:solidFill>
                  <a:schemeClr val="bg1"/>
                </a:solidFill>
              </a:rPr>
              <a:t>ENERGI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53816"/>
              </p:ext>
            </p:extLst>
          </p:nvPr>
        </p:nvGraphicFramePr>
        <p:xfrm>
          <a:off x="241301" y="790098"/>
          <a:ext cx="11709398" cy="5347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87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766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0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378460" algn="ctr">
                        <a:lnSpc>
                          <a:spcPct val="100000"/>
                        </a:lnSpc>
                        <a:spcBef>
                          <a:spcPts val="163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Kriteria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208279" marB="0">
                    <a:solidFill>
                      <a:srgbClr val="30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  <a:spcBef>
                          <a:spcPts val="163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Perizinan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208279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L="7575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Fungsi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0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3830" marR="179705" indent="19812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Luas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(ribu</a:t>
                      </a:r>
                      <a:r>
                        <a:rPr sz="1600" b="1" spc="-5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ha)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86360" marB="0">
                    <a:solidFill>
                      <a:srgbClr val="30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2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0859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8279" marB="0">
                    <a:solidFill>
                      <a:srgbClr val="30859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8279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R="15049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HL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826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HPT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826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HP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8260" marB="0">
                    <a:solidFill>
                      <a:srgbClr val="30859C"/>
                    </a:solidFill>
                  </a:tcPr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HPK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8260" marB="0">
                    <a:solidFill>
                      <a:srgbClr val="30859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solidFill>
                      <a:srgbClr val="30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890"/>
                        </a:lnSpc>
                        <a:spcBef>
                          <a:spcPts val="141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Semak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belukar,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belukar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rawa,</a:t>
                      </a:r>
                      <a:r>
                        <a:rPr sz="14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pertanian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17907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20" dirty="0">
                          <a:latin typeface="Segoe UI"/>
                          <a:cs typeface="Segoe UI"/>
                        </a:rPr>
                        <a:t>PBPH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</a:p>
                  </a:txBody>
                  <a:tcPr marL="6350" marR="6350" marT="6350" marB="0" anchor="b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1.059</a:t>
                      </a:r>
                    </a:p>
                  </a:txBody>
                  <a:tcPr marL="6350" marR="6350" marT="6350" marB="0" anchor="b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2.870</a:t>
                      </a:r>
                    </a:p>
                  </a:txBody>
                  <a:tcPr marL="6350" marR="6350" marT="6350" marB="0" anchor="b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150</a:t>
                      </a:r>
                    </a:p>
                  </a:txBody>
                  <a:tcPr marL="6350" marR="6350" marT="6350" marB="0" anchor="b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4.079</a:t>
                      </a:r>
                    </a:p>
                  </a:txBody>
                  <a:tcPr marL="6350" marR="6350" marT="6350" marB="0" anchor="b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919">
                <a:tc>
                  <a:txBody>
                    <a:bodyPr/>
                    <a:lstStyle/>
                    <a:p>
                      <a:pPr marL="91440">
                        <a:lnSpc>
                          <a:spcPts val="770"/>
                        </a:lnSpc>
                        <a:spcBef>
                          <a:spcPts val="153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19431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610"/>
                        </a:lnSpc>
                        <a:spcBef>
                          <a:spcPts val="69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lahan</a:t>
                      </a:r>
                      <a:r>
                        <a:rPr sz="1400" spc="-4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kering/campur,</a:t>
                      </a:r>
                      <a:r>
                        <a:rPr sz="1400" spc="-4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sawah</a:t>
                      </a:r>
                      <a:r>
                        <a:rPr sz="1400" spc="-4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dengan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8763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Perhutanan</a:t>
                      </a:r>
                      <a:r>
                        <a:rPr sz="14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Sosial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975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1.061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1.161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130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3.327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 marR="483870" lvl="0" indent="0" defTabSz="91440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spc="-10" dirty="0">
                          <a:latin typeface="Segoe UI"/>
                          <a:cs typeface="Segoe UI"/>
                        </a:rPr>
                        <a:t>dengan </a:t>
                      </a:r>
                      <a:r>
                        <a:rPr sz="1400" dirty="0" err="1">
                          <a:latin typeface="Segoe UI"/>
                          <a:cs typeface="Segoe UI"/>
                        </a:rPr>
                        <a:t>ketinggian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di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 err="1">
                          <a:latin typeface="Segoe UI"/>
                          <a:cs typeface="Segoe UI"/>
                        </a:rPr>
                        <a:t>bawah</a:t>
                      </a:r>
                      <a:r>
                        <a:rPr sz="14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1000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 err="1">
                          <a:latin typeface="Segoe UI"/>
                          <a:cs typeface="Segoe UI"/>
                        </a:rPr>
                        <a:t>mdpl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,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 non 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gambut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Belum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ada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izin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901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1210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1.233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3.344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>
                          <a:latin typeface="Segoe UI"/>
                          <a:cs typeface="Segoe UI"/>
                        </a:rPr>
                        <a:t>Jumlah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975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3.021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5.241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1.513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10.750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20" dirty="0">
                          <a:latin typeface="Segoe UI"/>
                          <a:cs typeface="Segoe UI"/>
                        </a:rPr>
                        <a:t>PBPH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52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373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6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431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ts val="765"/>
                        </a:lnSpc>
                        <a:spcBef>
                          <a:spcPts val="1530"/>
                        </a:spcBef>
                      </a:pPr>
                      <a:r>
                        <a:rPr sz="1400" spc="-25" dirty="0">
                          <a:latin typeface="Segoe UI"/>
                          <a:cs typeface="Segoe UI"/>
                        </a:rPr>
                        <a:t>II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19431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610"/>
                        </a:lnSpc>
                        <a:spcBef>
                          <a:spcPts val="69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Perkebunan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di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luar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sawit,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dan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 bukan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8763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Perhutanan</a:t>
                      </a:r>
                      <a:r>
                        <a:rPr sz="1400" spc="-4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Sosial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141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160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12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313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655"/>
                        </a:lnSpc>
                      </a:pPr>
                      <a:r>
                        <a:rPr sz="1400" spc="-10" dirty="0">
                          <a:latin typeface="Segoe UI"/>
                          <a:cs typeface="Segoe UI"/>
                        </a:rPr>
                        <a:t>gambut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Belum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ada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izin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92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122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132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346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b="1" spc="-10" dirty="0">
                          <a:latin typeface="Segoe UI"/>
                          <a:cs typeface="Segoe UI"/>
                        </a:rPr>
                        <a:t>Jumlah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285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655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150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1.090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245"/>
                        </a:lnSpc>
                        <a:spcBef>
                          <a:spcPts val="1055"/>
                        </a:spcBef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Hutan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 err="1">
                          <a:latin typeface="Segoe UI"/>
                          <a:cs typeface="Segoe UI"/>
                        </a:rPr>
                        <a:t>sekunder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,</a:t>
                      </a:r>
                      <a:r>
                        <a:rPr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0" dirty="0" err="1">
                          <a:latin typeface="Segoe UI"/>
                          <a:cs typeface="Segoe UI"/>
                        </a:rPr>
                        <a:t>kerapatan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133985" marB="0">
                    <a:lnT w="3175">
                      <a:solidFill>
                        <a:srgbClr val="1F487C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Segoe UI"/>
                          <a:cs typeface="Segoe UI"/>
                        </a:rPr>
                        <a:t>Perhutanan</a:t>
                      </a:r>
                      <a:r>
                        <a:rPr lang="id-ID" sz="14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id-ID" sz="1400" spc="-10" dirty="0">
                          <a:latin typeface="Segoe UI"/>
                          <a:cs typeface="Segoe UI"/>
                        </a:rPr>
                        <a:t>Sosial</a:t>
                      </a:r>
                      <a:endParaRPr lang="id-ID" sz="1400" dirty="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1.233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864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183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2.280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25" dirty="0">
                          <a:latin typeface="Segoe UI"/>
                          <a:cs typeface="Segoe UI"/>
                        </a:rPr>
                        <a:t>III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dirty="0" err="1">
                          <a:latin typeface="Segoe UI"/>
                          <a:cs typeface="Segoe UI"/>
                        </a:rPr>
                        <a:t>rendah</a:t>
                      </a:r>
                      <a:r>
                        <a:rPr sz="14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id-ID"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id-ID" sz="1400" dirty="0">
                          <a:latin typeface="Segoe UI"/>
                          <a:cs typeface="Segoe UI"/>
                        </a:rPr>
                        <a:t>ketinggian</a:t>
                      </a:r>
                      <a:r>
                        <a:rPr lang="id-ID" sz="1400" spc="-2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&lt;1000</a:t>
                      </a:r>
                      <a:r>
                        <a:rPr sz="1400" spc="-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 err="1">
                          <a:latin typeface="Segoe UI"/>
                          <a:cs typeface="Segoe UI"/>
                        </a:rPr>
                        <a:t>mdpl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,</a:t>
                      </a:r>
                      <a:r>
                        <a:rPr sz="1400" spc="-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25" dirty="0">
                          <a:latin typeface="Segoe UI"/>
                          <a:cs typeface="Segoe UI"/>
                        </a:rPr>
                        <a:t>non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dirty="0">
                          <a:latin typeface="Segoe UI"/>
                          <a:cs typeface="Segoe UI"/>
                        </a:rPr>
                        <a:t>Belum</a:t>
                      </a:r>
                      <a:r>
                        <a:rPr lang="id-ID" sz="1400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id-ID" sz="1400" dirty="0">
                          <a:latin typeface="Segoe UI"/>
                          <a:cs typeface="Segoe UI"/>
                        </a:rPr>
                        <a:t>ada</a:t>
                      </a:r>
                      <a:r>
                        <a:rPr lang="id-ID" sz="1400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id-ID" sz="1400" spc="-20" dirty="0">
                          <a:latin typeface="Segoe UI"/>
                          <a:cs typeface="Segoe UI"/>
                        </a:rPr>
                        <a:t>Izin</a:t>
                      </a:r>
                      <a:endParaRPr lang="id-ID" sz="1400" dirty="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2.768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1.784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1.988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6.540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295"/>
                        </a:lnSpc>
                      </a:pPr>
                      <a:r>
                        <a:rPr sz="1400" spc="-10" dirty="0">
                          <a:latin typeface="Segoe UI"/>
                          <a:cs typeface="Segoe UI"/>
                        </a:rPr>
                        <a:t>gambut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b="1" spc="-10" dirty="0">
                          <a:latin typeface="Segoe UI"/>
                          <a:cs typeface="Segoe UI"/>
                        </a:rPr>
                        <a:t>Jumlah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  <a:endParaRPr kumimoji="0" lang="id-ID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4.001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2.648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2.171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8.820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 rowSpan="4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06299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Segoe UI"/>
                          <a:cs typeface="Segoe UI"/>
                        </a:rPr>
                        <a:t>Jumlah</a:t>
                      </a:r>
                      <a:r>
                        <a:rPr sz="1400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latin typeface="Segoe UI"/>
                          <a:cs typeface="Segoe UI"/>
                        </a:rPr>
                        <a:t>ketiga</a:t>
                      </a:r>
                      <a:r>
                        <a:rPr sz="1400" spc="-10" dirty="0">
                          <a:latin typeface="Segoe UI"/>
                          <a:cs typeface="Segoe UI"/>
                        </a:rPr>
                        <a:t> kriteria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20" dirty="0">
                          <a:latin typeface="Segoe UI"/>
                          <a:cs typeface="Segoe UI"/>
                        </a:rPr>
                        <a:t>PBPH</a:t>
                      </a:r>
                      <a:endParaRPr sz="1400" b="1" dirty="0">
                        <a:latin typeface="Segoe UI"/>
                        <a:cs typeface="Segoe UI"/>
                      </a:endParaRPr>
                    </a:p>
                  </a:txBody>
                  <a:tcPr marL="0" marR="0" marT="42545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r" defTabSz="914400" eaLnBrk="1" fontAlgn="b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1.111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3.243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156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4.510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dirty="0">
                          <a:latin typeface="Segoe UI"/>
                          <a:cs typeface="Segoe UI"/>
                        </a:rPr>
                        <a:t>Perhutanan</a:t>
                      </a:r>
                      <a:r>
                        <a:rPr sz="1400" b="1" spc="-3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b="1" spc="-10" dirty="0">
                          <a:latin typeface="Segoe UI"/>
                          <a:cs typeface="Segoe UI"/>
                        </a:rPr>
                        <a:t>Sosial</a:t>
                      </a:r>
                      <a:endParaRPr sz="1400" b="1" dirty="0">
                        <a:latin typeface="Segoe UI"/>
                        <a:cs typeface="Segoe UI"/>
                      </a:endParaRPr>
                    </a:p>
                  </a:txBody>
                  <a:tcPr marL="0" marR="0" marT="42545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975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2.435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2.185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325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5.920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16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dirty="0">
                          <a:latin typeface="Segoe UI"/>
                          <a:cs typeface="Segoe UI"/>
                        </a:rPr>
                        <a:t>Belum</a:t>
                      </a:r>
                      <a:r>
                        <a:rPr sz="1400" b="1" spc="-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b="1" dirty="0">
                          <a:latin typeface="Segoe UI"/>
                          <a:cs typeface="Segoe UI"/>
                        </a:rPr>
                        <a:t>ada</a:t>
                      </a:r>
                      <a:r>
                        <a:rPr sz="1400" b="1" spc="-1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b="1" spc="-20" dirty="0">
                          <a:latin typeface="Segoe UI"/>
                          <a:cs typeface="Segoe UI"/>
                        </a:rPr>
                        <a:t>izin</a:t>
                      </a:r>
                      <a:endParaRPr sz="1400" b="1" dirty="0">
                        <a:latin typeface="Segoe UI"/>
                        <a:cs typeface="Segoe UI"/>
                      </a:endParaRPr>
                    </a:p>
                  </a:txBody>
                  <a:tcPr marL="0" marR="0" marT="42545" marB="0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-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3.761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3.116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3.353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10.230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3175">
                      <a:solidFill>
                        <a:srgbClr val="1F487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48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1F487C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10" dirty="0">
                          <a:latin typeface="Segoe UI"/>
                          <a:cs typeface="Segoe UI"/>
                        </a:rPr>
                        <a:t>Jumlah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42545" marB="0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975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7.307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8.544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3.834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 fontAlgn="b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Segoe UI"/>
                          <a:ea typeface="+mn-ea"/>
                          <a:cs typeface="Segoe UI"/>
                        </a:rPr>
                        <a:t>20.660</a:t>
                      </a:r>
                    </a:p>
                  </a:txBody>
                  <a:tcPr marL="6350" marR="6350" marT="6350" marB="0" anchor="b">
                    <a:lnT w="3175">
                      <a:solidFill>
                        <a:srgbClr val="1F487C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04800" y="6500191"/>
            <a:ext cx="624508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Note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Areal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Potensial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Bersifat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Indikatif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Diperlukan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Kajian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Detil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Lebih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Lanjut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334122" y="2754353"/>
            <a:ext cx="700834" cy="4248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229107" y="1430331"/>
            <a:ext cx="785091" cy="3971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49865" y="4826201"/>
            <a:ext cx="785091" cy="4248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4"/>
          <p:cNvSpPr txBox="1"/>
          <p:nvPr/>
        </p:nvSpPr>
        <p:spPr>
          <a:xfrm>
            <a:off x="7788965" y="6488545"/>
            <a:ext cx="42252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 err="1" smtClean="0">
                <a:latin typeface="Arial"/>
                <a:cs typeface="Arial"/>
              </a:rPr>
              <a:t>Sumber</a:t>
            </a:r>
            <a:r>
              <a:rPr lang="en-US" sz="1400" dirty="0" smtClean="0">
                <a:latin typeface="Arial"/>
                <a:cs typeface="Arial"/>
              </a:rPr>
              <a:t> : </a:t>
            </a:r>
            <a:r>
              <a:rPr lang="en-US" sz="1400" dirty="0" err="1" smtClean="0">
                <a:latin typeface="Arial"/>
                <a:cs typeface="Arial"/>
              </a:rPr>
              <a:t>Ditjen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Planologi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Kehutanan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Kemhut</a:t>
            </a:r>
            <a:r>
              <a:rPr lang="en-US" sz="1400" dirty="0" smtClean="0">
                <a:latin typeface="Arial"/>
                <a:cs typeface="Arial"/>
              </a:rPr>
              <a:t>, 2025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6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2"/>
            <a:ext cx="12192000" cy="46962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</p:spPr>
        <p:txBody>
          <a:bodyPr lIns="114251" tIns="57125" rIns="114251" bIns="57125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 KAWASAN HUTAN INDONESIA </a:t>
            </a:r>
            <a:endParaRPr lang="en-US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EDB72F-2F7C-4864-AE6B-D1624893F975}"/>
              </a:ext>
            </a:extLst>
          </p:cNvPr>
          <p:cNvSpPr/>
          <p:nvPr/>
        </p:nvSpPr>
        <p:spPr>
          <a:xfrm>
            <a:off x="145431" y="1107308"/>
            <a:ext cx="1971604" cy="1323707"/>
          </a:xfrm>
          <a:prstGeom prst="rect">
            <a:avLst/>
          </a:prstGeom>
          <a:blipFill>
            <a:blip r:embed="rId2" cstate="print">
              <a:lum contrast="40000"/>
              <a:extLs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anchor="ctr"/>
          <a:lstStyle/>
          <a:p>
            <a:pPr algn="ctr" defTabSz="914105">
              <a:defRPr/>
            </a:pPr>
            <a:endParaRPr lang="id-ID" sz="16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E96001-8443-40E5-B9E9-F8545773E4A1}"/>
              </a:ext>
            </a:extLst>
          </p:cNvPr>
          <p:cNvSpPr/>
          <p:nvPr/>
        </p:nvSpPr>
        <p:spPr>
          <a:xfrm>
            <a:off x="161680" y="2515921"/>
            <a:ext cx="1955355" cy="1514247"/>
          </a:xfrm>
          <a:prstGeom prst="rect">
            <a:avLst/>
          </a:prstGeom>
          <a:blipFill>
            <a:blip r:embed="rId4" cstate="print">
              <a:lum bright="10000" contrast="40000"/>
              <a:extLs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anchor="ctr"/>
          <a:lstStyle/>
          <a:p>
            <a:pPr algn="ctr" defTabSz="914105">
              <a:defRPr/>
            </a:pPr>
            <a:endParaRPr lang="id-ID" sz="16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9C7DAE-AC8B-4D33-831B-E615BD9165A8}"/>
              </a:ext>
            </a:extLst>
          </p:cNvPr>
          <p:cNvSpPr/>
          <p:nvPr/>
        </p:nvSpPr>
        <p:spPr>
          <a:xfrm>
            <a:off x="145431" y="4177966"/>
            <a:ext cx="1971604" cy="1437241"/>
          </a:xfrm>
          <a:prstGeom prst="rect">
            <a:avLst/>
          </a:prstGeom>
          <a:blipFill>
            <a:blip r:embed="rId6" cstate="print">
              <a:lum contrast="40000"/>
              <a:extLst>
                <a:ext uri="{837473B0-CC2E-450A-ABE3-18F120FF3D39}">
                  <a1611:picAttrSrcUrl xmlns="" xmlns:a1611="http://schemas.microsoft.com/office/drawing/2016/11/main" r:id="rId7"/>
                </a:ext>
              </a:extLst>
            </a:blip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anchor="ctr"/>
          <a:lstStyle/>
          <a:p>
            <a:pPr algn="ctr" defTabSz="914105">
              <a:defRPr/>
            </a:pPr>
            <a:endParaRPr lang="id-ID" sz="16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F31C273-FDBB-4336-A6D0-467F14387828}"/>
              </a:ext>
            </a:extLst>
          </p:cNvPr>
          <p:cNvSpPr txBox="1">
            <a:spLocks/>
          </p:cNvSpPr>
          <p:nvPr/>
        </p:nvSpPr>
        <p:spPr bwMode="auto">
          <a:xfrm>
            <a:off x="2196023" y="864781"/>
            <a:ext cx="3401655" cy="12355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0" tIns="45719" rIns="91420" bIns="45719"/>
          <a:lstStyle>
            <a:lvl1pPr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2216" fontAlgn="base">
              <a:spcBef>
                <a:spcPct val="0"/>
              </a:spcBef>
              <a:spcAft>
                <a:spcPts val="300"/>
              </a:spcAft>
              <a:tabLst>
                <a:tab pos="474097" algn="l"/>
                <a:tab pos="715379" algn="l"/>
              </a:tabLst>
              <a:defRPr/>
            </a:pP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PBPH HA &amp; HT   </a:t>
            </a:r>
            <a:endParaRPr lang="en-US" altLang="en-US" sz="2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defTabSz="912216" fontAlgn="base">
              <a:spcBef>
                <a:spcPct val="0"/>
              </a:spcBef>
              <a:spcAft>
                <a:spcPts val="300"/>
              </a:spcAft>
              <a:tabLst>
                <a:tab pos="474097" algn="l"/>
                <a:tab pos="715379" algn="l"/>
              </a:tabLst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28,84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Juta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Ha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5BC68DE-5DB7-4997-A9DB-835CF2077C03}"/>
              </a:ext>
            </a:extLst>
          </p:cNvPr>
          <p:cNvSpPr txBox="1">
            <a:spLocks/>
          </p:cNvSpPr>
          <p:nvPr/>
        </p:nvSpPr>
        <p:spPr bwMode="auto">
          <a:xfrm>
            <a:off x="2328104" y="4322173"/>
            <a:ext cx="3358542" cy="13559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0" tIns="45719" rIns="91420" bIns="45719"/>
          <a:lstStyle>
            <a:lvl1pPr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536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2216" fontAlgn="base">
              <a:spcBef>
                <a:spcPct val="0"/>
              </a:spcBef>
              <a:spcAft>
                <a:spcPts val="300"/>
              </a:spcAft>
              <a:tabLst>
                <a:tab pos="474097" algn="l"/>
                <a:tab pos="715379" algn="l"/>
              </a:tabLst>
              <a:defRPr/>
            </a:pPr>
            <a:r>
              <a:rPr lang="en-US" altLang="en-US" sz="2200" b="1" dirty="0" smtClean="0">
                <a:latin typeface="Arial Narrow" panose="020B0606020202030204" pitchFamily="34" charset="0"/>
              </a:rPr>
              <a:t>RE/</a:t>
            </a:r>
            <a:r>
              <a:rPr lang="en-US" altLang="en-US" sz="2200" b="1" dirty="0" err="1" smtClean="0">
                <a:latin typeface="Arial Narrow" panose="020B0606020202030204" pitchFamily="34" charset="0"/>
              </a:rPr>
              <a:t>Jasling</a:t>
            </a:r>
            <a:r>
              <a:rPr lang="en-US" altLang="en-US" sz="2200" b="1" dirty="0" smtClean="0">
                <a:latin typeface="Arial Narrow" panose="020B0606020202030204" pitchFamily="34" charset="0"/>
              </a:rPr>
              <a:t>, HHBK:  </a:t>
            </a:r>
            <a:endParaRPr lang="en-US" altLang="en-US" sz="2200" b="1" dirty="0">
              <a:latin typeface="Arial Narrow" panose="020B0606020202030204" pitchFamily="34" charset="0"/>
            </a:endParaRPr>
          </a:p>
          <a:p>
            <a:pPr algn="ctr" defTabSz="912216" fontAlgn="base">
              <a:spcBef>
                <a:spcPct val="0"/>
              </a:spcBef>
              <a:spcAft>
                <a:spcPts val="300"/>
              </a:spcAft>
              <a:tabLst>
                <a:tab pos="474097" algn="l"/>
                <a:tab pos="715379" algn="l"/>
              </a:tabLst>
              <a:defRPr/>
            </a:pPr>
            <a:r>
              <a:rPr lang="en-ID" altLang="en-US" sz="2400" b="1" dirty="0">
                <a:latin typeface="Arial Narrow" panose="020B0606020202030204" pitchFamily="34" charset="0"/>
              </a:rPr>
              <a:t>1 </a:t>
            </a:r>
            <a:r>
              <a:rPr lang="en-ID" altLang="en-US" sz="2400" b="1" dirty="0" err="1" smtClean="0">
                <a:latin typeface="Arial Narrow" panose="020B0606020202030204" pitchFamily="34" charset="0"/>
              </a:rPr>
              <a:t>Juta</a:t>
            </a:r>
            <a:r>
              <a:rPr lang="en-ID" altLang="en-US" sz="2400" b="1" dirty="0" smtClean="0">
                <a:latin typeface="Arial Narrow" panose="020B0606020202030204" pitchFamily="34" charset="0"/>
              </a:rPr>
              <a:t> Ha</a:t>
            </a:r>
            <a:endParaRPr lang="en-US" altLang="en-US" sz="2400" dirty="0">
              <a:latin typeface="Arial Narrow" panose="020B0606020202030204" pitchFamily="34" charset="0"/>
            </a:endParaRPr>
          </a:p>
          <a:p>
            <a:pPr defTabSz="912216" fontAlgn="base">
              <a:spcBef>
                <a:spcPct val="0"/>
              </a:spcBef>
              <a:spcAft>
                <a:spcPts val="300"/>
              </a:spcAft>
              <a:tabLst>
                <a:tab pos="474097" algn="l"/>
                <a:tab pos="715379" algn="l"/>
              </a:tabLst>
              <a:defRPr/>
            </a:pP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37139-97BE-4762-8DD4-088D6366D1E0}"/>
              </a:ext>
            </a:extLst>
          </p:cNvPr>
          <p:cNvSpPr txBox="1"/>
          <p:nvPr/>
        </p:nvSpPr>
        <p:spPr>
          <a:xfrm>
            <a:off x="2351757" y="5760365"/>
            <a:ext cx="3245921" cy="872098"/>
          </a:xfrm>
          <a:prstGeom prst="rect">
            <a:avLst/>
          </a:prstGeom>
          <a:solidFill>
            <a:srgbClr val="401D06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2667" b="1" dirty="0">
                <a:solidFill>
                  <a:schemeClr val="bg1"/>
                </a:solidFill>
                <a:latin typeface="Calibri"/>
              </a:rPr>
              <a:t>590 </a:t>
            </a:r>
            <a:r>
              <a:rPr lang="en-US" sz="2667" b="1" dirty="0" smtClean="0">
                <a:solidFill>
                  <a:schemeClr val="bg1"/>
                </a:solidFill>
                <a:latin typeface="Calibri"/>
              </a:rPr>
              <a:t>PBPH</a:t>
            </a:r>
            <a:endParaRPr lang="en-US" sz="2667" b="1" dirty="0">
              <a:solidFill>
                <a:schemeClr val="bg1"/>
              </a:solidFill>
              <a:latin typeface="Calibri"/>
            </a:endParaRPr>
          </a:p>
          <a:p>
            <a:pPr algn="ctr" defTabSz="914354"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± </a:t>
            </a:r>
            <a:r>
              <a:rPr lang="en-US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29</a:t>
            </a:r>
            <a:r>
              <a:rPr lang="en-US" altLang="en-US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,84 </a:t>
            </a:r>
            <a:r>
              <a:rPr lang="en-US" altLang="en-US" sz="2400" b="1" u="sng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Juta</a:t>
            </a:r>
            <a:r>
              <a:rPr lang="en-US" altLang="en-US" sz="24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altLang="en-US" sz="24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</a:t>
            </a:r>
            <a:r>
              <a:rPr lang="id-ID" altLang="en-US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 </a:t>
            </a:r>
            <a:endParaRPr lang="en-ID" sz="2400" b="1" u="sng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810" y="6487241"/>
            <a:ext cx="2137743" cy="235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31" dirty="0" err="1" smtClean="0"/>
              <a:t>Sumber</a:t>
            </a:r>
            <a:r>
              <a:rPr lang="en-US" sz="931" dirty="0" smtClean="0"/>
              <a:t> </a:t>
            </a:r>
            <a:r>
              <a:rPr lang="en-US" sz="931" dirty="0"/>
              <a:t>: </a:t>
            </a:r>
            <a:r>
              <a:rPr lang="en-US" sz="931" dirty="0" smtClean="0"/>
              <a:t>KLHK , </a:t>
            </a:r>
            <a:r>
              <a:rPr lang="en-US" sz="931" dirty="0" err="1"/>
              <a:t>Juni</a:t>
            </a:r>
            <a:r>
              <a:rPr lang="en-US" sz="931" dirty="0"/>
              <a:t>,  2024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l="12751" t="26530" r="9865" b="6115"/>
          <a:stretch/>
        </p:blipFill>
        <p:spPr>
          <a:xfrm>
            <a:off x="5740882" y="3273043"/>
            <a:ext cx="6155572" cy="34542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281595" y="6013008"/>
            <a:ext cx="1446508" cy="3975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 smtClean="0">
                <a:solidFill>
                  <a:schemeClr val="tx1"/>
                </a:solidFill>
              </a:rPr>
              <a:t>PBPH HT</a:t>
            </a:r>
            <a:endParaRPr lang="en-US" sz="1467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68819" y="6008773"/>
            <a:ext cx="1527303" cy="426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 smtClean="0">
                <a:solidFill>
                  <a:schemeClr val="tx1"/>
                </a:solidFill>
              </a:rPr>
              <a:t>PBPH HA</a:t>
            </a:r>
            <a:endParaRPr lang="en-US" sz="1467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6040" y="5994792"/>
            <a:ext cx="1480789" cy="4339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b="1" dirty="0" smtClean="0">
                <a:solidFill>
                  <a:schemeClr val="tx1"/>
                </a:solidFill>
              </a:rPr>
              <a:t>RE/</a:t>
            </a:r>
            <a:r>
              <a:rPr lang="en-US" sz="1467" b="1" dirty="0" err="1" smtClean="0">
                <a:solidFill>
                  <a:schemeClr val="tx1"/>
                </a:solidFill>
              </a:rPr>
              <a:t>Jaslingk</a:t>
            </a:r>
            <a:r>
              <a:rPr lang="en-US" sz="1467" b="1" dirty="0" smtClean="0">
                <a:solidFill>
                  <a:schemeClr val="tx1"/>
                </a:solidFill>
              </a:rPr>
              <a:t>, HHBK </a:t>
            </a:r>
            <a:endParaRPr lang="en-US" sz="1467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0882" y="6453309"/>
            <a:ext cx="6130727" cy="27395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36104" t="56617" r="15470" b="17615"/>
          <a:stretch/>
        </p:blipFill>
        <p:spPr>
          <a:xfrm>
            <a:off x="5686646" y="530475"/>
            <a:ext cx="6419215" cy="265073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0018643" y="2608200"/>
            <a:ext cx="685800" cy="573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601201" y="3344091"/>
            <a:ext cx="23121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u="sng" dirty="0">
                <a:latin typeface="Arial Narrow" pitchFamily="34" charset="0"/>
              </a:rPr>
              <a:t>Total </a:t>
            </a:r>
            <a:r>
              <a:rPr lang="en-US" b="1" u="sng" dirty="0" err="1" smtClean="0">
                <a:latin typeface="Arial Narrow" pitchFamily="34" charset="0"/>
              </a:rPr>
              <a:t>Kawasan</a:t>
            </a:r>
            <a:r>
              <a:rPr lang="en-US" b="1" u="sng" dirty="0" smtClean="0">
                <a:latin typeface="Arial Narrow" pitchFamily="34" charset="0"/>
              </a:rPr>
              <a:t> </a:t>
            </a:r>
            <a:r>
              <a:rPr lang="en-US" b="1" u="sng" dirty="0" err="1" smtClean="0">
                <a:latin typeface="Arial Narrow" pitchFamily="34" charset="0"/>
              </a:rPr>
              <a:t>Hutan</a:t>
            </a:r>
            <a:r>
              <a:rPr lang="en-US" b="1" u="sng" dirty="0" smtClean="0">
                <a:latin typeface="Arial Narrow" pitchFamily="34" charset="0"/>
              </a:rPr>
              <a:t> </a:t>
            </a:r>
            <a:r>
              <a:rPr lang="id-ID" b="1" u="sng" dirty="0" smtClean="0">
                <a:latin typeface="Arial Narrow" pitchFamily="34" charset="0"/>
              </a:rPr>
              <a:t>:</a:t>
            </a:r>
            <a:endParaRPr lang="id-ID" b="1" u="sng" dirty="0">
              <a:latin typeface="Arial Narrow" pitchFamily="34" charset="0"/>
            </a:endParaRPr>
          </a:p>
          <a:p>
            <a:pPr algn="ctr"/>
            <a:r>
              <a:rPr lang="id-ID" b="1" dirty="0">
                <a:latin typeface="Arial Narrow" pitchFamily="34" charset="0"/>
              </a:rPr>
              <a:t>1</a:t>
            </a:r>
            <a:r>
              <a:rPr lang="en-US" b="1" dirty="0">
                <a:latin typeface="Arial Narrow" pitchFamily="34" charset="0"/>
              </a:rPr>
              <a:t>18</a:t>
            </a:r>
            <a:r>
              <a:rPr lang="id-ID" b="1" dirty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Juta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id-ID" b="1" dirty="0" smtClean="0">
                <a:latin typeface="Arial Narrow" pitchFamily="34" charset="0"/>
              </a:rPr>
              <a:t>Ha</a:t>
            </a:r>
            <a:r>
              <a:rPr lang="id-ID" b="1" dirty="0">
                <a:latin typeface="Arial Narrow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22388" y="2705451"/>
            <a:ext cx="2176670" cy="983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AGROFORESTRY</a:t>
            </a:r>
          </a:p>
          <a:p>
            <a:pPr algn="ctr"/>
            <a:r>
              <a:rPr lang="en-US" b="1" dirty="0" err="1" smtClean="0"/>
              <a:t>Intensifikasi</a:t>
            </a:r>
            <a:r>
              <a:rPr lang="en-US" b="1" dirty="0" smtClean="0"/>
              <a:t> </a:t>
            </a:r>
            <a:r>
              <a:rPr lang="en-US" b="1" dirty="0" err="1" smtClean="0"/>
              <a:t>lahan</a:t>
            </a:r>
            <a:r>
              <a:rPr lang="en-US" b="1" dirty="0" smtClean="0"/>
              <a:t>  </a:t>
            </a:r>
            <a:endParaRPr lang="en-US" b="1" dirty="0"/>
          </a:p>
        </p:txBody>
      </p:sp>
      <p:sp>
        <p:nvSpPr>
          <p:cNvPr id="6" name="Up Arrow 5"/>
          <p:cNvSpPr/>
          <p:nvPr/>
        </p:nvSpPr>
        <p:spPr>
          <a:xfrm>
            <a:off x="3170581" y="2214602"/>
            <a:ext cx="1242392" cy="3677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292617" y="3812526"/>
            <a:ext cx="1120355" cy="399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-76401"/>
            <a:ext cx="12108873" cy="7508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chemeClr val="bg1"/>
                </a:solidFill>
              </a:rPr>
              <a:t>SEBARAN</a:t>
            </a:r>
            <a:r>
              <a:rPr sz="2400" b="1" spc="-150" dirty="0">
                <a:solidFill>
                  <a:schemeClr val="bg1"/>
                </a:solidFill>
              </a:rPr>
              <a:t> </a:t>
            </a:r>
            <a:r>
              <a:rPr sz="2400" b="1" spc="-25" dirty="0">
                <a:solidFill>
                  <a:schemeClr val="bg1"/>
                </a:solidFill>
              </a:rPr>
              <a:t>KAWASAN</a:t>
            </a:r>
            <a:r>
              <a:rPr sz="2400" b="1" spc="-135" dirty="0">
                <a:solidFill>
                  <a:schemeClr val="bg1"/>
                </a:solidFill>
              </a:rPr>
              <a:t> </a:t>
            </a:r>
            <a:r>
              <a:rPr sz="2400" b="1" spc="-10" dirty="0">
                <a:solidFill>
                  <a:schemeClr val="bg1"/>
                </a:solidFill>
              </a:rPr>
              <a:t>HUTAN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chemeClr val="bg1"/>
                </a:solidFill>
              </a:rPr>
              <a:t>UNTUK</a:t>
            </a:r>
            <a:r>
              <a:rPr sz="2400" b="1" spc="-135" dirty="0">
                <a:solidFill>
                  <a:schemeClr val="bg1"/>
                </a:solidFill>
              </a:rPr>
              <a:t> </a:t>
            </a:r>
            <a:r>
              <a:rPr sz="2400" b="1" spc="-10" dirty="0">
                <a:solidFill>
                  <a:schemeClr val="bg1"/>
                </a:solidFill>
              </a:rPr>
              <a:t>MENDUKUNG</a:t>
            </a:r>
            <a:r>
              <a:rPr sz="2400" b="1" spc="-130" dirty="0">
                <a:solidFill>
                  <a:schemeClr val="bg1"/>
                </a:solidFill>
              </a:rPr>
              <a:t> </a:t>
            </a:r>
            <a:r>
              <a:rPr sz="2400" b="1" spc="-25" dirty="0">
                <a:solidFill>
                  <a:schemeClr val="bg1"/>
                </a:solidFill>
              </a:rPr>
              <a:t>KETAHANAN</a:t>
            </a:r>
            <a:r>
              <a:rPr sz="2400" b="1" spc="-110" dirty="0">
                <a:solidFill>
                  <a:schemeClr val="bg1"/>
                </a:solidFill>
              </a:rPr>
              <a:t> </a:t>
            </a:r>
            <a:r>
              <a:rPr sz="2400" b="1" spc="-20" dirty="0">
                <a:solidFill>
                  <a:schemeClr val="bg1"/>
                </a:solidFill>
              </a:rPr>
              <a:t>PANGAN</a:t>
            </a:r>
            <a:r>
              <a:rPr sz="2400" b="1" spc="-114" dirty="0">
                <a:solidFill>
                  <a:schemeClr val="bg1"/>
                </a:solidFill>
              </a:rPr>
              <a:t> </a:t>
            </a:r>
            <a:r>
              <a:rPr sz="2400" b="1" dirty="0">
                <a:solidFill>
                  <a:schemeClr val="bg1"/>
                </a:solidFill>
              </a:rPr>
              <a:t>DAN</a:t>
            </a:r>
            <a:r>
              <a:rPr sz="2400" b="1" spc="-125" dirty="0">
                <a:solidFill>
                  <a:schemeClr val="bg1"/>
                </a:solidFill>
              </a:rPr>
              <a:t> </a:t>
            </a:r>
            <a:r>
              <a:rPr sz="2400" b="1" spc="-10" dirty="0">
                <a:solidFill>
                  <a:schemeClr val="bg1"/>
                </a:solidFill>
              </a:rPr>
              <a:t>ENERGI</a:t>
            </a:r>
          </a:p>
        </p:txBody>
      </p:sp>
      <p:pic>
        <p:nvPicPr>
          <p:cNvPr id="19" name="Gambar 18">
            <a:extLst>
              <a:ext uri="{FF2B5EF4-FFF2-40B4-BE49-F238E27FC236}">
                <a16:creationId xmlns:a16="http://schemas.microsoft.com/office/drawing/2014/main" id="{9EEFD16E-C807-578D-1E45-5C9FC7A1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8" y="855131"/>
            <a:ext cx="11684903" cy="4859069"/>
          </a:xfrm>
          <a:prstGeom prst="rect">
            <a:avLst/>
          </a:prstGeom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3C3A7A41-3B84-4C66-9CD0-FD6B9DA1F099}"/>
              </a:ext>
            </a:extLst>
          </p:cNvPr>
          <p:cNvGrpSpPr/>
          <p:nvPr/>
        </p:nvGrpSpPr>
        <p:grpSpPr>
          <a:xfrm>
            <a:off x="253548" y="5766076"/>
            <a:ext cx="12132107" cy="1074003"/>
            <a:chOff x="514985" y="5766076"/>
            <a:chExt cx="11870670" cy="1074003"/>
          </a:xfrm>
        </p:grpSpPr>
        <p:grpSp>
          <p:nvGrpSpPr>
            <p:cNvPr id="9" name="object 9"/>
            <p:cNvGrpSpPr/>
            <p:nvPr/>
          </p:nvGrpSpPr>
          <p:grpSpPr>
            <a:xfrm>
              <a:off x="522533" y="6171822"/>
              <a:ext cx="731520" cy="275503"/>
              <a:chOff x="2479039" y="5903021"/>
              <a:chExt cx="731520" cy="275503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2479039" y="5903021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19" h="274320">
                    <a:moveTo>
                      <a:pt x="731519" y="0"/>
                    </a:moveTo>
                    <a:lnTo>
                      <a:pt x="0" y="0"/>
                    </a:lnTo>
                    <a:lnTo>
                      <a:pt x="0" y="274319"/>
                    </a:lnTo>
                    <a:lnTo>
                      <a:pt x="731519" y="274319"/>
                    </a:lnTo>
                    <a:lnTo>
                      <a:pt x="731519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479039" y="5904204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19" h="274320">
                    <a:moveTo>
                      <a:pt x="0" y="274319"/>
                    </a:moveTo>
                    <a:lnTo>
                      <a:pt x="731519" y="274319"/>
                    </a:lnTo>
                    <a:lnTo>
                      <a:pt x="731519" y="0"/>
                    </a:lnTo>
                    <a:lnTo>
                      <a:pt x="0" y="0"/>
                    </a:lnTo>
                    <a:lnTo>
                      <a:pt x="0" y="274319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/>
            <p:cNvGrpSpPr/>
            <p:nvPr/>
          </p:nvGrpSpPr>
          <p:grpSpPr>
            <a:xfrm>
              <a:off x="514985" y="6542620"/>
              <a:ext cx="734695" cy="277495"/>
              <a:chOff x="4498022" y="5902617"/>
              <a:chExt cx="734695" cy="27749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4499609" y="5904204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20" h="274320">
                    <a:moveTo>
                      <a:pt x="731520" y="0"/>
                    </a:moveTo>
                    <a:lnTo>
                      <a:pt x="0" y="0"/>
                    </a:lnTo>
                    <a:lnTo>
                      <a:pt x="0" y="274319"/>
                    </a:lnTo>
                    <a:lnTo>
                      <a:pt x="731520" y="274319"/>
                    </a:lnTo>
                    <a:lnTo>
                      <a:pt x="731520" y="0"/>
                    </a:lnTo>
                    <a:close/>
                  </a:path>
                </a:pathLst>
              </a:custGeom>
              <a:solidFill>
                <a:schemeClr val="tx2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4499609" y="5904204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20" h="274320">
                    <a:moveTo>
                      <a:pt x="0" y="274319"/>
                    </a:moveTo>
                    <a:lnTo>
                      <a:pt x="731520" y="274319"/>
                    </a:lnTo>
                    <a:lnTo>
                      <a:pt x="731520" y="0"/>
                    </a:lnTo>
                    <a:lnTo>
                      <a:pt x="0" y="0"/>
                    </a:lnTo>
                    <a:lnTo>
                      <a:pt x="0" y="274319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3" name="Grup 22">
              <a:extLst>
                <a:ext uri="{FF2B5EF4-FFF2-40B4-BE49-F238E27FC236}">
                  <a16:creationId xmlns:a16="http://schemas.microsoft.com/office/drawing/2014/main" id="{859CA017-3C45-72B5-D0C0-820DBD496B6E}"/>
                </a:ext>
              </a:extLst>
            </p:cNvPr>
            <p:cNvGrpSpPr/>
            <p:nvPr/>
          </p:nvGrpSpPr>
          <p:grpSpPr>
            <a:xfrm>
              <a:off x="518160" y="5766076"/>
              <a:ext cx="1688084" cy="299720"/>
              <a:chOff x="548640" y="5884875"/>
              <a:chExt cx="1688084" cy="29972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548640" y="5904204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19" h="274320">
                    <a:moveTo>
                      <a:pt x="731520" y="0"/>
                    </a:moveTo>
                    <a:lnTo>
                      <a:pt x="0" y="0"/>
                    </a:lnTo>
                    <a:lnTo>
                      <a:pt x="0" y="274319"/>
                    </a:lnTo>
                    <a:lnTo>
                      <a:pt x="731520" y="274319"/>
                    </a:lnTo>
                    <a:lnTo>
                      <a:pt x="731520" y="0"/>
                    </a:lnTo>
                    <a:close/>
                  </a:path>
                </a:pathLst>
              </a:custGeom>
              <a:solidFill>
                <a:srgbClr val="008A3E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548640" y="5904204"/>
                <a:ext cx="7315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731519" h="274320">
                    <a:moveTo>
                      <a:pt x="0" y="274319"/>
                    </a:moveTo>
                    <a:lnTo>
                      <a:pt x="731520" y="274319"/>
                    </a:lnTo>
                    <a:lnTo>
                      <a:pt x="731520" y="0"/>
                    </a:lnTo>
                    <a:lnTo>
                      <a:pt x="0" y="0"/>
                    </a:lnTo>
                    <a:lnTo>
                      <a:pt x="0" y="274319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 txBox="1"/>
              <p:nvPr/>
            </p:nvSpPr>
            <p:spPr>
              <a:xfrm>
                <a:off x="1374394" y="5884875"/>
                <a:ext cx="862330" cy="2997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800" dirty="0">
                    <a:latin typeface="Segoe UI"/>
                    <a:cs typeface="Segoe UI"/>
                  </a:rPr>
                  <a:t>Kriteria</a:t>
                </a:r>
                <a:r>
                  <a:rPr sz="1800" spc="-45" dirty="0">
                    <a:latin typeface="Segoe UI"/>
                    <a:cs typeface="Segoe UI"/>
                  </a:rPr>
                  <a:t> </a:t>
                </a:r>
                <a:r>
                  <a:rPr sz="1800" spc="-50" dirty="0">
                    <a:latin typeface="Segoe UI"/>
                    <a:cs typeface="Segoe UI"/>
                  </a:rPr>
                  <a:t>I</a:t>
                </a:r>
                <a:endParaRPr sz="1800">
                  <a:latin typeface="Segoe UI"/>
                  <a:cs typeface="Segoe UI"/>
                </a:endParaRPr>
              </a:p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1324209" y="6158030"/>
              <a:ext cx="923291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Segoe UI"/>
                  <a:cs typeface="Segoe UI"/>
                </a:rPr>
                <a:t>Kriteria</a:t>
              </a:r>
              <a:r>
                <a:rPr sz="1800" spc="-45" dirty="0">
                  <a:latin typeface="Segoe UI"/>
                  <a:cs typeface="Segoe UI"/>
                </a:rPr>
                <a:t> </a:t>
              </a:r>
              <a:r>
                <a:rPr sz="1800" spc="-25" dirty="0">
                  <a:latin typeface="Segoe UI"/>
                  <a:cs typeface="Segoe UI"/>
                </a:rPr>
                <a:t>II</a:t>
              </a:r>
              <a:endParaRPr sz="1800" dirty="0">
                <a:latin typeface="Segoe UI"/>
                <a:cs typeface="Segoe UI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333032" y="6540359"/>
              <a:ext cx="98425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Segoe UI"/>
                  <a:cs typeface="Segoe UI"/>
                </a:rPr>
                <a:t>Kriteria</a:t>
              </a:r>
              <a:r>
                <a:rPr sz="1800" spc="-45" dirty="0">
                  <a:latin typeface="Segoe UI"/>
                  <a:cs typeface="Segoe UI"/>
                </a:rPr>
                <a:t> </a:t>
              </a:r>
              <a:r>
                <a:rPr sz="1800" spc="-25" dirty="0">
                  <a:latin typeface="Segoe UI"/>
                  <a:cs typeface="Segoe UI"/>
                </a:rPr>
                <a:t>III</a:t>
              </a:r>
              <a:endParaRPr sz="1800" dirty="0">
                <a:latin typeface="Segoe UI"/>
                <a:cs typeface="Segoe UI"/>
              </a:endParaRPr>
            </a:p>
          </p:txBody>
        </p:sp>
        <p:sp>
          <p:nvSpPr>
            <p:cNvPr id="22" name="Kotak Teks 21">
              <a:extLst>
                <a:ext uri="{FF2B5EF4-FFF2-40B4-BE49-F238E27FC236}">
                  <a16:creationId xmlns:a16="http://schemas.microsoft.com/office/drawing/2014/main" id="{266AC968-4AD0-90B3-6A56-72221AF4045A}"/>
                </a:ext>
              </a:extLst>
            </p:cNvPr>
            <p:cNvSpPr txBox="1"/>
            <p:nvPr/>
          </p:nvSpPr>
          <p:spPr>
            <a:xfrm>
              <a:off x="1981200" y="5769049"/>
              <a:ext cx="10404455" cy="296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1130" marR="483870" lvl="0" indent="0" defTabSz="91440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(Semak</a:t>
              </a:r>
              <a:r>
                <a:rPr kumimoji="0" lang="id-ID" sz="14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belukar,</a:t>
              </a:r>
              <a:r>
                <a:rPr kumimoji="0" lang="id-ID" sz="14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belukar</a:t>
              </a:r>
              <a:r>
                <a:rPr kumimoji="0" lang="id-ID" sz="14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rawa,</a:t>
              </a:r>
              <a:r>
                <a:rPr kumimoji="0" lang="id-ID" sz="1400" b="0" i="0" u="none" strike="noStrike" kern="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pertanian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lahan</a:t>
              </a:r>
              <a:r>
                <a:rPr kumimoji="0" lang="id-ID" sz="1400" b="0" i="0" u="none" strike="noStrike" kern="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kering/campur,</a:t>
              </a:r>
              <a:r>
                <a:rPr kumimoji="0" lang="id-ID" sz="1400" b="0" i="0" u="none" strike="noStrike" kern="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sawah</a:t>
              </a:r>
              <a:r>
                <a:rPr kumimoji="0" lang="id-ID" sz="1400" b="0" i="0" u="none" strike="noStrike" kern="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dengan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ketinggian</a:t>
              </a:r>
              <a:r>
                <a:rPr kumimoji="0" lang="id-ID" sz="1400" b="0" i="0" u="none" strike="noStrike" kern="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&lt;1000</a:t>
              </a:r>
              <a:r>
                <a:rPr kumimoji="0" lang="id-ID" sz="1400" b="0" i="0" u="none" strike="noStrike" kern="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mdpl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,</a:t>
              </a:r>
              <a:r>
                <a:rPr kumimoji="0" lang="id-ID" sz="1400" b="0" i="0" u="none" strike="noStrike" kern="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non </a:t>
              </a:r>
              <a:r>
                <a:rPr kumimoji="0" lang="id-ID" sz="14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gambut)</a:t>
              </a: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25" name="Kotak Teks 24">
              <a:extLst>
                <a:ext uri="{FF2B5EF4-FFF2-40B4-BE49-F238E27FC236}">
                  <a16:creationId xmlns:a16="http://schemas.microsoft.com/office/drawing/2014/main" id="{56FFFFA4-9776-0338-3DA8-3A4699DF949F}"/>
                </a:ext>
              </a:extLst>
            </p:cNvPr>
            <p:cNvSpPr txBox="1"/>
            <p:nvPr/>
          </p:nvSpPr>
          <p:spPr>
            <a:xfrm>
              <a:off x="2010878" y="6149651"/>
              <a:ext cx="6270858" cy="296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1130" marR="483870" lvl="0" indent="0" defTabSz="91440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(Perkebunan di luar sawit, dan bukan</a:t>
              </a:r>
              <a:r>
                <a:rPr kumimoji="0" lang="id-ID" sz="1400" b="0" i="0" u="none" strike="noStrike" kern="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</a:t>
              </a:r>
              <a:r>
                <a:rPr kumimoji="0" lang="id-ID" sz="14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gambut)</a:t>
              </a: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27" name="Kotak Teks 26">
              <a:extLst>
                <a:ext uri="{FF2B5EF4-FFF2-40B4-BE49-F238E27FC236}">
                  <a16:creationId xmlns:a16="http://schemas.microsoft.com/office/drawing/2014/main" id="{65446736-EBD3-3983-53C5-D5134E517E73}"/>
                </a:ext>
              </a:extLst>
            </p:cNvPr>
            <p:cNvSpPr txBox="1"/>
            <p:nvPr/>
          </p:nvSpPr>
          <p:spPr>
            <a:xfrm>
              <a:off x="2071037" y="6541973"/>
              <a:ext cx="9804851" cy="296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1130" marR="483870">
                <a:lnSpc>
                  <a:spcPts val="1680"/>
                </a:lnSpc>
                <a:defRPr/>
              </a:pP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</a:t>
              </a:r>
              <a:r>
                <a:rPr lang="id-ID" sz="1400" dirty="0">
                  <a:latin typeface="Segoe UI"/>
                  <a:cs typeface="Segoe UI"/>
                </a:rPr>
                <a:t>Hutan</a:t>
              </a:r>
              <a:r>
                <a:rPr lang="id-ID" sz="1400" spc="-25" dirty="0">
                  <a:latin typeface="Segoe UI"/>
                  <a:cs typeface="Segoe UI"/>
                </a:rPr>
                <a:t> </a:t>
              </a:r>
              <a:r>
                <a:rPr lang="id-ID" sz="1400" dirty="0">
                  <a:latin typeface="Segoe UI"/>
                  <a:cs typeface="Segoe UI"/>
                </a:rPr>
                <a:t>sekunder,</a:t>
              </a:r>
              <a:r>
                <a:rPr lang="id-ID" sz="1400" spc="-15" dirty="0">
                  <a:latin typeface="Segoe UI"/>
                  <a:cs typeface="Segoe UI"/>
                </a:rPr>
                <a:t> </a:t>
              </a:r>
              <a:r>
                <a:rPr lang="id-ID" sz="1400" spc="-10" dirty="0">
                  <a:latin typeface="Segoe UI"/>
                  <a:cs typeface="Segoe UI"/>
                </a:rPr>
                <a:t>kerapatan</a:t>
              </a:r>
              <a:r>
                <a:rPr lang="id-ID" sz="1400" dirty="0">
                  <a:latin typeface="Segoe UI"/>
                  <a:cs typeface="Segoe UI"/>
                </a:rPr>
                <a:t> rendah, ketinggian</a:t>
              </a:r>
              <a:r>
                <a:rPr lang="id-ID" sz="1400" spc="-20" dirty="0">
                  <a:latin typeface="Segoe UI"/>
                  <a:cs typeface="Segoe UI"/>
                </a:rPr>
                <a:t> </a:t>
              </a:r>
              <a:r>
                <a:rPr lang="id-ID" sz="1400" dirty="0">
                  <a:latin typeface="Segoe UI"/>
                  <a:cs typeface="Segoe UI"/>
                </a:rPr>
                <a:t>&lt;1000</a:t>
              </a:r>
              <a:r>
                <a:rPr lang="id-ID" sz="1400" spc="-30" dirty="0">
                  <a:latin typeface="Segoe UI"/>
                  <a:cs typeface="Segoe UI"/>
                </a:rPr>
                <a:t> </a:t>
              </a:r>
              <a:r>
                <a:rPr lang="id-ID" sz="1400" dirty="0" err="1">
                  <a:latin typeface="Segoe UI"/>
                  <a:cs typeface="Segoe UI"/>
                </a:rPr>
                <a:t>mdpl</a:t>
              </a:r>
              <a:r>
                <a:rPr lang="id-ID" sz="1400" dirty="0">
                  <a:latin typeface="Segoe UI"/>
                  <a:cs typeface="Segoe UI"/>
                </a:rPr>
                <a:t> dan </a:t>
              </a:r>
              <a:r>
                <a:rPr lang="id-ID" sz="1400" spc="-25" dirty="0">
                  <a:latin typeface="Segoe UI"/>
                  <a:cs typeface="Segoe UI"/>
                </a:rPr>
                <a:t>non </a:t>
              </a:r>
              <a:r>
                <a:rPr kumimoji="0" lang="id-ID" sz="1400" b="0" i="0" u="none" strike="noStrike" kern="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gambut)</a:t>
              </a:r>
              <a:endParaRPr kumimoji="0" lang="id-ID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sp>
        <p:nvSpPr>
          <p:cNvPr id="20" name="object 4"/>
          <p:cNvSpPr txBox="1"/>
          <p:nvPr/>
        </p:nvSpPr>
        <p:spPr>
          <a:xfrm>
            <a:off x="261262" y="5407401"/>
            <a:ext cx="42252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 err="1" smtClean="0">
                <a:latin typeface="Arial"/>
                <a:cs typeface="Arial"/>
              </a:rPr>
              <a:t>Sumber</a:t>
            </a:r>
            <a:r>
              <a:rPr lang="en-US" sz="1400" dirty="0" smtClean="0">
                <a:latin typeface="Arial"/>
                <a:cs typeface="Arial"/>
              </a:rPr>
              <a:t> : </a:t>
            </a:r>
            <a:r>
              <a:rPr lang="en-US" sz="1400" dirty="0" err="1" smtClean="0">
                <a:latin typeface="Arial"/>
                <a:cs typeface="Arial"/>
              </a:rPr>
              <a:t>Ditjen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Planologi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Kehutanan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Kemhut</a:t>
            </a:r>
            <a:r>
              <a:rPr lang="en-US" sz="1400" dirty="0" smtClean="0">
                <a:latin typeface="Arial"/>
                <a:cs typeface="Arial"/>
              </a:rPr>
              <a:t>, 2025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3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>
            <a:extLst>
              <a:ext uri="{FF2B5EF4-FFF2-40B4-BE49-F238E27FC236}">
                <a16:creationId xmlns:a16="http://schemas.microsoft.com/office/drawing/2014/main" id="{5949A1BD-EA14-6C00-6CE5-A1829808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8" y="1002417"/>
            <a:ext cx="6536446" cy="3250010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389B2734-99D0-6731-B9BD-94AAAD92406B}"/>
              </a:ext>
            </a:extLst>
          </p:cNvPr>
          <p:cNvSpPr txBox="1"/>
          <p:nvPr/>
        </p:nvSpPr>
        <p:spPr>
          <a:xfrm>
            <a:off x="186430" y="2534871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Sumber: Dewan Energi Nasional. 2023</a:t>
            </a:r>
            <a:endParaRPr lang="en-ID" sz="10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5673850-3210-003D-2247-02D04AED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581" y="884986"/>
            <a:ext cx="4990169" cy="3213452"/>
          </a:xfrm>
          <a:prstGeom prst="rect">
            <a:avLst/>
          </a:prstGeom>
        </p:spPr>
      </p:pic>
      <p:sp>
        <p:nvSpPr>
          <p:cNvPr id="10" name="Kotak Teks 9">
            <a:extLst>
              <a:ext uri="{FF2B5EF4-FFF2-40B4-BE49-F238E27FC236}">
                <a16:creationId xmlns:a16="http://schemas.microsoft.com/office/drawing/2014/main" id="{11F8DF71-4A4E-91B4-3536-0596E8F7B478}"/>
              </a:ext>
            </a:extLst>
          </p:cNvPr>
          <p:cNvSpPr txBox="1"/>
          <p:nvPr/>
        </p:nvSpPr>
        <p:spPr>
          <a:xfrm>
            <a:off x="6649375" y="3852217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Sumber: Ditjen EBTKE. 2023</a:t>
            </a:r>
            <a:endParaRPr lang="en-ID" sz="1000" dirty="0"/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398C29A2-8CB8-A1C8-5684-BFF7A81848D8}"/>
              </a:ext>
            </a:extLst>
          </p:cNvPr>
          <p:cNvSpPr/>
          <p:nvPr/>
        </p:nvSpPr>
        <p:spPr>
          <a:xfrm>
            <a:off x="10440140" y="1686757"/>
            <a:ext cx="1313895" cy="1509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Persegi Panjang 13">
            <a:extLst>
              <a:ext uri="{FF2B5EF4-FFF2-40B4-BE49-F238E27FC236}">
                <a16:creationId xmlns:a16="http://schemas.microsoft.com/office/drawing/2014/main" id="{58712B0C-CEB6-682F-3314-A0D8D48D79E8}"/>
              </a:ext>
            </a:extLst>
          </p:cNvPr>
          <p:cNvSpPr/>
          <p:nvPr/>
        </p:nvSpPr>
        <p:spPr>
          <a:xfrm>
            <a:off x="10440140" y="2579687"/>
            <a:ext cx="1565430" cy="11578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41A59400-2E49-2861-099A-C74BB46D595B}"/>
              </a:ext>
            </a:extLst>
          </p:cNvPr>
          <p:cNvSpPr/>
          <p:nvPr/>
        </p:nvSpPr>
        <p:spPr>
          <a:xfrm>
            <a:off x="0" y="4862702"/>
            <a:ext cx="12192000" cy="1926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5C770307-E7A2-C51C-DBF4-3D8BEA1EC726}"/>
              </a:ext>
            </a:extLst>
          </p:cNvPr>
          <p:cNvSpPr/>
          <p:nvPr/>
        </p:nvSpPr>
        <p:spPr>
          <a:xfrm rot="5400000">
            <a:off x="976231" y="3699322"/>
            <a:ext cx="412045" cy="1981524"/>
          </a:xfrm>
          <a:prstGeom prst="rect">
            <a:avLst/>
          </a:prstGeom>
          <a:solidFill>
            <a:srgbClr val="046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b="1" dirty="0"/>
              <a:t>ISU STRATEGIS</a:t>
            </a:r>
            <a:endParaRPr lang="en-ID" sz="1400" b="1" dirty="0"/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07CA1F1A-D56A-CA36-FC26-58BB76304B96}"/>
              </a:ext>
            </a:extLst>
          </p:cNvPr>
          <p:cNvSpPr txBox="1"/>
          <p:nvPr/>
        </p:nvSpPr>
        <p:spPr>
          <a:xfrm>
            <a:off x="154985" y="5102270"/>
            <a:ext cx="11850584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600" b="1" dirty="0" err="1">
                <a:latin typeface="+mj-lt"/>
                <a:cs typeface="Arial"/>
              </a:rPr>
              <a:t>Diperlukan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upaya</a:t>
            </a:r>
            <a:r>
              <a:rPr lang="en-US" sz="1600" b="1" dirty="0">
                <a:latin typeface="+mj-lt"/>
                <a:cs typeface="Arial"/>
              </a:rPr>
              <a:t> untuk </a:t>
            </a:r>
            <a:r>
              <a:rPr lang="en-US" sz="1600" b="1" dirty="0" err="1">
                <a:latin typeface="+mj-lt"/>
                <a:cs typeface="Arial"/>
              </a:rPr>
              <a:t>mencapai</a:t>
            </a:r>
            <a:r>
              <a:rPr lang="en-US" sz="1600" b="1" dirty="0">
                <a:latin typeface="+mj-lt"/>
                <a:cs typeface="Arial"/>
              </a:rPr>
              <a:t> target </a:t>
            </a:r>
            <a:r>
              <a:rPr lang="en-US" sz="1600" b="1" dirty="0" err="1">
                <a:latin typeface="+mj-lt"/>
                <a:cs typeface="Arial"/>
              </a:rPr>
              <a:t>bauran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energi</a:t>
            </a:r>
            <a:endParaRPr lang="en-US" sz="1600" b="1" dirty="0">
              <a:latin typeface="+mj-lt"/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600" b="1" dirty="0" err="1">
                <a:latin typeface="+mj-lt"/>
                <a:cs typeface="Arial"/>
              </a:rPr>
              <a:t>Diperlukan</a:t>
            </a:r>
            <a:r>
              <a:rPr lang="en-US" sz="1600" b="1" dirty="0">
                <a:latin typeface="+mj-lt"/>
                <a:cs typeface="Arial"/>
              </a:rPr>
              <a:t> solusi </a:t>
            </a:r>
            <a:r>
              <a:rPr lang="en-US" sz="1600" b="1" dirty="0" err="1">
                <a:latin typeface="+mj-lt"/>
                <a:cs typeface="Arial"/>
              </a:rPr>
              <a:t>dari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semakin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menipisnya</a:t>
            </a:r>
            <a:r>
              <a:rPr lang="en-US" sz="1600" b="1" dirty="0">
                <a:latin typeface="+mj-lt"/>
                <a:cs typeface="Arial"/>
              </a:rPr>
              <a:t> sumber </a:t>
            </a:r>
            <a:r>
              <a:rPr lang="en-US" sz="1600" b="1" dirty="0" err="1">
                <a:latin typeface="+mj-lt"/>
                <a:cs typeface="Arial"/>
              </a:rPr>
              <a:t>energi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fosil</a:t>
            </a:r>
            <a:endParaRPr lang="en-US" sz="1600" b="1" dirty="0">
              <a:latin typeface="+mj-lt"/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600" b="1" dirty="0">
                <a:latin typeface="+mj-lt"/>
                <a:cs typeface="Arial"/>
              </a:rPr>
              <a:t>Bioenergi </a:t>
            </a:r>
            <a:r>
              <a:rPr lang="en-US" sz="1600" b="1" dirty="0" err="1">
                <a:latin typeface="+mj-lt"/>
                <a:cs typeface="Arial"/>
              </a:rPr>
              <a:t>menopang</a:t>
            </a:r>
            <a:r>
              <a:rPr lang="en-US" sz="1600" b="1" dirty="0">
                <a:latin typeface="+mj-lt"/>
                <a:cs typeface="Arial"/>
              </a:rPr>
              <a:t> target </a:t>
            </a:r>
            <a:r>
              <a:rPr lang="en-US" sz="1600" b="1" dirty="0" err="1">
                <a:latin typeface="+mj-lt"/>
                <a:cs typeface="Arial"/>
              </a:rPr>
              <a:t>bauran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energi</a:t>
            </a:r>
            <a:r>
              <a:rPr lang="en-US" sz="1600" b="1" dirty="0">
                <a:latin typeface="+mj-lt"/>
                <a:cs typeface="Arial"/>
              </a:rPr>
              <a:t> primer yang cukup </a:t>
            </a:r>
            <a:r>
              <a:rPr lang="en-US" sz="1600" b="1" dirty="0" err="1">
                <a:latin typeface="+mj-lt"/>
                <a:cs typeface="Arial"/>
              </a:rPr>
              <a:t>besar</a:t>
            </a:r>
            <a:r>
              <a:rPr lang="en-US" sz="1600" b="1" dirty="0">
                <a:latin typeface="+mj-lt"/>
                <a:cs typeface="Arial"/>
              </a:rPr>
              <a:t>, yaitu PLT Bio 5.5 GW, Biofuels 13.8 </a:t>
            </a:r>
            <a:r>
              <a:rPr lang="en-US" sz="1600" b="1" dirty="0" err="1">
                <a:latin typeface="+mj-lt"/>
                <a:cs typeface="Arial"/>
              </a:rPr>
              <a:t>juta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kL</a:t>
            </a:r>
            <a:r>
              <a:rPr lang="en-US" sz="1600" b="1" dirty="0">
                <a:latin typeface="+mj-lt"/>
                <a:cs typeface="Arial"/>
              </a:rPr>
              <a:t>, </a:t>
            </a:r>
            <a:r>
              <a:rPr lang="en-US" sz="1600" b="1" u="sng" dirty="0">
                <a:latin typeface="+mj-lt"/>
                <a:cs typeface="Arial"/>
              </a:rPr>
              <a:t>Biomassa 8.4 </a:t>
            </a:r>
            <a:r>
              <a:rPr lang="en-US" sz="1600" b="1" u="sng" dirty="0" err="1">
                <a:latin typeface="+mj-lt"/>
                <a:cs typeface="Arial"/>
              </a:rPr>
              <a:t>juta</a:t>
            </a:r>
            <a:r>
              <a:rPr lang="en-US" sz="1600" b="1" u="sng" dirty="0">
                <a:latin typeface="+mj-lt"/>
                <a:cs typeface="Arial"/>
              </a:rPr>
              <a:t> ton</a:t>
            </a:r>
            <a:r>
              <a:rPr lang="en-US" sz="1600" b="1" dirty="0">
                <a:latin typeface="+mj-lt"/>
                <a:cs typeface="Arial"/>
              </a:rPr>
              <a:t>, dan Biogas 489.8 </a:t>
            </a:r>
            <a:r>
              <a:rPr lang="en-US" sz="1600" b="1" dirty="0" err="1">
                <a:latin typeface="+mj-lt"/>
                <a:cs typeface="Arial"/>
              </a:rPr>
              <a:t>juta</a:t>
            </a:r>
            <a:r>
              <a:rPr lang="en-US" sz="1600" b="1" dirty="0">
                <a:latin typeface="+mj-lt"/>
                <a:cs typeface="Arial"/>
              </a:rPr>
              <a:t> m3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600" b="1" dirty="0" err="1">
                <a:latin typeface="+mj-lt"/>
                <a:cs typeface="Arial"/>
              </a:rPr>
              <a:t>Diperlukan</a:t>
            </a:r>
            <a:r>
              <a:rPr lang="en-US" sz="1600" b="1" dirty="0">
                <a:latin typeface="+mj-lt"/>
                <a:cs typeface="Arial"/>
              </a:rPr>
              <a:t> updating </a:t>
            </a:r>
            <a:r>
              <a:rPr lang="en-US" sz="1600" b="1" dirty="0" err="1">
                <a:latin typeface="+mj-lt"/>
                <a:cs typeface="Arial"/>
              </a:rPr>
              <a:t>potensi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dirty="0" err="1">
                <a:latin typeface="+mj-lt"/>
                <a:cs typeface="Arial"/>
              </a:rPr>
              <a:t>teoritis</a:t>
            </a:r>
            <a:r>
              <a:rPr lang="en-US" sz="1600" b="1" dirty="0">
                <a:latin typeface="+mj-lt"/>
                <a:cs typeface="Arial"/>
              </a:rPr>
              <a:t> dan teknis bioenergi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818" y="134084"/>
            <a:ext cx="11924752" cy="617515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Kebutuhan</a:t>
            </a:r>
            <a:r>
              <a:rPr lang="en-US" sz="3200" b="1" dirty="0" smtClean="0">
                <a:solidFill>
                  <a:schemeClr val="bg1"/>
                </a:solidFill>
              </a:rPr>
              <a:t> EBT Nasional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82254" y="1441382"/>
            <a:ext cx="1311564" cy="218175"/>
          </a:xfrm>
          <a:prstGeom prst="ellipse">
            <a:avLst/>
          </a:prstGeom>
          <a:noFill/>
          <a:ln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319664" y="2446300"/>
            <a:ext cx="1685905" cy="878791"/>
          </a:xfrm>
          <a:prstGeom prst="ellipse">
            <a:avLst/>
          </a:prstGeom>
          <a:noFill/>
          <a:ln w="2222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3740" y="5275110"/>
            <a:ext cx="3766930" cy="899781"/>
          </a:xfrm>
          <a:prstGeom prst="ellipse">
            <a:avLst/>
          </a:prstGeom>
          <a:noFill/>
          <a:ln w="22225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328B398-FBD1-149C-F74F-64C67DE2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145" y="92632"/>
            <a:ext cx="5765800" cy="690806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Program Pengembangan Biofuels</a:t>
            </a:r>
            <a:endParaRPr lang="en-ID" sz="2800" dirty="0">
              <a:solidFill>
                <a:srgbClr val="FFFF00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0A003F5-7D5B-E0FE-FE5B-3142DBAE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18" y="1246112"/>
            <a:ext cx="5958001" cy="1691071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F43FB7B7-CF9E-AD74-F9E5-8FE36C48C2CC}"/>
              </a:ext>
            </a:extLst>
          </p:cNvPr>
          <p:cNvSpPr txBox="1"/>
          <p:nvPr/>
        </p:nvSpPr>
        <p:spPr>
          <a:xfrm>
            <a:off x="85239" y="815538"/>
            <a:ext cx="5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D" altLang="en-US" b="1" dirty="0">
                <a:solidFill>
                  <a:srgbClr val="002060"/>
                </a:solidFill>
                <a:latin typeface="Cera Pro" panose="00000400000000000000" pitchFamily="50" charset="0"/>
              </a:rPr>
              <a:t>RENCANA PENGEMBANGAN BBN (2021-2040)</a:t>
            </a:r>
          </a:p>
        </p:txBody>
      </p:sp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DA0CD208-06B9-57C9-1233-B088EA5D0F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2317" y="3429000"/>
          <a:ext cx="5958001" cy="285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57D3374D-8A01-36E2-B11D-8143DDD2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3136" y="1516553"/>
            <a:ext cx="716750" cy="72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40">
            <a:extLst>
              <a:ext uri="{FF2B5EF4-FFF2-40B4-BE49-F238E27FC236}">
                <a16:creationId xmlns:a16="http://schemas.microsoft.com/office/drawing/2014/main" id="{4F82C3C7-8D35-C6AE-9141-69822BBF5095}"/>
              </a:ext>
            </a:extLst>
          </p:cNvPr>
          <p:cNvSpPr/>
          <p:nvPr/>
        </p:nvSpPr>
        <p:spPr>
          <a:xfrm>
            <a:off x="7822331" y="2413971"/>
            <a:ext cx="2484000" cy="513994"/>
          </a:xfrm>
          <a:prstGeom prst="rect">
            <a:avLst/>
          </a:prstGeom>
          <a:solidFill>
            <a:srgbClr val="FFD72D"/>
          </a:solidFill>
          <a:ln>
            <a:solidFill>
              <a:srgbClr val="FFD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charset="0"/>
                <a:sym typeface="Arial"/>
              </a:rPr>
              <a:t>Pemanfaatan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charset="0"/>
                <a:sym typeface="Arial"/>
              </a:rPr>
              <a:t> Biofuel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charset="0"/>
                <a:sym typeface="Arial"/>
              </a:rPr>
              <a:t>untuk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charset="0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Calibri" panose="020F0502020204030204" charset="0"/>
                <a:sym typeface="Arial"/>
              </a:rPr>
              <a:t>Domestik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Calibri" panose="020F0502020204030204" charset="0"/>
              <a:sym typeface="Arial"/>
            </a:endParaRPr>
          </a:p>
        </p:txBody>
      </p:sp>
      <p:sp>
        <p:nvSpPr>
          <p:cNvPr id="9" name="Up Ribbon 24">
            <a:extLst>
              <a:ext uri="{FF2B5EF4-FFF2-40B4-BE49-F238E27FC236}">
                <a16:creationId xmlns:a16="http://schemas.microsoft.com/office/drawing/2014/main" id="{A3613867-C284-0306-E605-798FDCE92261}"/>
              </a:ext>
            </a:extLst>
          </p:cNvPr>
          <p:cNvSpPr/>
          <p:nvPr/>
        </p:nvSpPr>
        <p:spPr>
          <a:xfrm>
            <a:off x="9517580" y="1516553"/>
            <a:ext cx="792152" cy="342112"/>
          </a:xfrm>
          <a:prstGeom prst="ribbon2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PN</a:t>
            </a:r>
          </a:p>
        </p:txBody>
      </p:sp>
      <p:sp>
        <p:nvSpPr>
          <p:cNvPr id="10" name="Rectangle 145">
            <a:extLst>
              <a:ext uri="{FF2B5EF4-FFF2-40B4-BE49-F238E27FC236}">
                <a16:creationId xmlns:a16="http://schemas.microsoft.com/office/drawing/2014/main" id="{2D5D2A28-A262-8910-5F09-AE0E518A20B3}"/>
              </a:ext>
            </a:extLst>
          </p:cNvPr>
          <p:cNvSpPr/>
          <p:nvPr/>
        </p:nvSpPr>
        <p:spPr>
          <a:xfrm>
            <a:off x="7822331" y="2937183"/>
            <a:ext cx="2484000" cy="1692000"/>
          </a:xfrm>
          <a:prstGeom prst="rect">
            <a:avLst/>
          </a:prstGeom>
          <a:noFill/>
          <a:ln>
            <a:solidFill>
              <a:srgbClr val="FFD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 anchorCtr="0"/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RPJMN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     </a:t>
            </a:r>
            <a:r>
              <a:rPr kumimoji="0" lang="id-ID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: 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14,6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juta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kL</a:t>
            </a:r>
            <a:endParaRPr kumimoji="0" lang="id-ID" altLang="id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n-NO" alt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Renstra     </a:t>
            </a:r>
            <a:r>
              <a:rPr kumimoji="0" lang="id-ID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: 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10,65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juta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kL</a:t>
            </a:r>
            <a:endParaRPr kumimoji="0" lang="en-US" altLang="id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  <a:sym typeface="Arial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RKP           : 10,65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juta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kL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Usulan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PK : 10,65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juta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  <a:r>
              <a:rPr kumimoji="0" lang="en-US" altLang="id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kL</a:t>
            </a:r>
            <a:r>
              <a:rPr kumimoji="0" lang="en-US" alt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 </a:t>
            </a:r>
            <a:endParaRPr kumimoji="0" lang="id-ID" altLang="id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id="{4563359B-0FBB-D7A0-855F-2EAB40A98332}"/>
              </a:ext>
            </a:extLst>
          </p:cNvPr>
          <p:cNvSpPr txBox="1"/>
          <p:nvPr/>
        </p:nvSpPr>
        <p:spPr>
          <a:xfrm>
            <a:off x="10384466" y="6071757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Sumber: Ditjen EBTKE. 2023</a:t>
            </a:r>
            <a:endParaRPr lang="en-ID" sz="1100" dirty="0"/>
          </a:p>
        </p:txBody>
      </p:sp>
      <p:sp>
        <p:nvSpPr>
          <p:cNvPr id="12" name="TextBox 149">
            <a:extLst>
              <a:ext uri="{FF2B5EF4-FFF2-40B4-BE49-F238E27FC236}">
                <a16:creationId xmlns:a16="http://schemas.microsoft.com/office/drawing/2014/main" id="{C8F85535-3FDC-EA2F-7471-D26A66E9264F}"/>
              </a:ext>
            </a:extLst>
          </p:cNvPr>
          <p:cNvSpPr txBox="1"/>
          <p:nvPr/>
        </p:nvSpPr>
        <p:spPr>
          <a:xfrm>
            <a:off x="6943239" y="4785721"/>
            <a:ext cx="5228895" cy="1015663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Keterangan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RPJMN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berdasarkan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Perpres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18/2020 dan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Renstra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berdasarkan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Permen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ESDM 16/2020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RKP sesuai Usulan Perubahan Renstra KESDM yang diusulkan Ditjen EBTKE</a:t>
            </a:r>
          </a:p>
        </p:txBody>
      </p:sp>
      <p:sp>
        <p:nvSpPr>
          <p:cNvPr id="3" name="Oval 2"/>
          <p:cNvSpPr/>
          <p:nvPr/>
        </p:nvSpPr>
        <p:spPr>
          <a:xfrm>
            <a:off x="4840357" y="5625548"/>
            <a:ext cx="1389961" cy="324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50" y="0"/>
            <a:ext cx="11687313" cy="58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44137"/>
            <a:ext cx="12174582" cy="6413863"/>
            <a:chOff x="0" y="444137"/>
            <a:chExt cx="12174582" cy="64138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" r="6580"/>
            <a:stretch/>
          </p:blipFill>
          <p:spPr>
            <a:xfrm>
              <a:off x="0" y="444137"/>
              <a:ext cx="12174582" cy="64138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Flowchart: Summing Junction 3"/>
            <p:cNvSpPr/>
            <p:nvPr/>
          </p:nvSpPr>
          <p:spPr>
            <a:xfrm>
              <a:off x="1162588" y="5533108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lowchart: Summing Junction 5"/>
            <p:cNvSpPr/>
            <p:nvPr/>
          </p:nvSpPr>
          <p:spPr>
            <a:xfrm>
              <a:off x="1162589" y="5766606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9344" y="5505689"/>
              <a:ext cx="21553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/>
                <a:t>PLTU dengan potensi dukungan HTI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5466" y="5751910"/>
              <a:ext cx="21553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/>
                <a:t>PLTU tanpa potensi dukungan HTI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5466" y="5998131"/>
              <a:ext cx="21553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/>
                <a:t>PLTD dengan potensi dukungan HTI</a:t>
              </a: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175651" y="5998131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169119" y="6244352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58529" y="6252176"/>
              <a:ext cx="21553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/>
                <a:t>PLTD tanpa potensi dukungan HTI</a:t>
              </a:r>
            </a:p>
          </p:txBody>
        </p:sp>
        <p:sp>
          <p:nvSpPr>
            <p:cNvPr id="15" name="Flowchart: Summing Junction 14"/>
            <p:cNvSpPr/>
            <p:nvPr/>
          </p:nvSpPr>
          <p:spPr>
            <a:xfrm>
              <a:off x="4802771" y="505849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Flowchart: Summing Junction 15"/>
            <p:cNvSpPr/>
            <p:nvPr/>
          </p:nvSpPr>
          <p:spPr>
            <a:xfrm>
              <a:off x="5547354" y="522079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Flowchart: Summing Junction 16"/>
            <p:cNvSpPr/>
            <p:nvPr/>
          </p:nvSpPr>
          <p:spPr>
            <a:xfrm>
              <a:off x="3953685" y="3281943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lowchart: Summing Junction 18"/>
            <p:cNvSpPr/>
            <p:nvPr/>
          </p:nvSpPr>
          <p:spPr>
            <a:xfrm>
              <a:off x="3357145" y="4614354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Flowchart: Summing Junction 19"/>
            <p:cNvSpPr/>
            <p:nvPr/>
          </p:nvSpPr>
          <p:spPr>
            <a:xfrm>
              <a:off x="1759125" y="2602674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Flowchart: Summing Junction 20"/>
            <p:cNvSpPr/>
            <p:nvPr/>
          </p:nvSpPr>
          <p:spPr>
            <a:xfrm>
              <a:off x="4110440" y="286393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Flowchart: Summing Junction 21"/>
            <p:cNvSpPr/>
            <p:nvPr/>
          </p:nvSpPr>
          <p:spPr>
            <a:xfrm>
              <a:off x="7323902" y="2522359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Flowchart: Summing Junction 22"/>
            <p:cNvSpPr/>
            <p:nvPr/>
          </p:nvSpPr>
          <p:spPr>
            <a:xfrm>
              <a:off x="3317960" y="3572691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lowchart: Summing Junction 23"/>
            <p:cNvSpPr/>
            <p:nvPr/>
          </p:nvSpPr>
          <p:spPr>
            <a:xfrm>
              <a:off x="5704109" y="3020685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Flowchart: Summing Junction 24"/>
            <p:cNvSpPr/>
            <p:nvPr/>
          </p:nvSpPr>
          <p:spPr>
            <a:xfrm>
              <a:off x="2934782" y="4520126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Flowchart: Summing Junction 25"/>
            <p:cNvSpPr/>
            <p:nvPr/>
          </p:nvSpPr>
          <p:spPr>
            <a:xfrm>
              <a:off x="6997330" y="5270661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Flowchart: Summing Junction 26"/>
            <p:cNvSpPr/>
            <p:nvPr/>
          </p:nvSpPr>
          <p:spPr>
            <a:xfrm>
              <a:off x="4406519" y="5192284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lowchart: Summing Junction 27"/>
            <p:cNvSpPr/>
            <p:nvPr/>
          </p:nvSpPr>
          <p:spPr>
            <a:xfrm>
              <a:off x="7480657" y="5796643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Flowchart: Summing Junction 28"/>
            <p:cNvSpPr/>
            <p:nvPr/>
          </p:nvSpPr>
          <p:spPr>
            <a:xfrm>
              <a:off x="4881148" y="505849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Flowchart: Summing Junction 29"/>
            <p:cNvSpPr/>
            <p:nvPr/>
          </p:nvSpPr>
          <p:spPr>
            <a:xfrm>
              <a:off x="6448692" y="4011828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lowchart: Summing Junction 30"/>
            <p:cNvSpPr/>
            <p:nvPr/>
          </p:nvSpPr>
          <p:spPr>
            <a:xfrm>
              <a:off x="4328141" y="4767537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Flowchart: Summing Junction 31"/>
            <p:cNvSpPr/>
            <p:nvPr/>
          </p:nvSpPr>
          <p:spPr>
            <a:xfrm>
              <a:off x="2895586" y="4535977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Flowchart: Summing Junction 32"/>
            <p:cNvSpPr/>
            <p:nvPr/>
          </p:nvSpPr>
          <p:spPr>
            <a:xfrm>
              <a:off x="2856404" y="458071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Flowchart: Summing Junction 33"/>
            <p:cNvSpPr/>
            <p:nvPr/>
          </p:nvSpPr>
          <p:spPr>
            <a:xfrm>
              <a:off x="4158316" y="470421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Flowchart: Summing Junction 34"/>
            <p:cNvSpPr/>
            <p:nvPr/>
          </p:nvSpPr>
          <p:spPr>
            <a:xfrm>
              <a:off x="3714180" y="505849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lowchart: Summing Junction 36"/>
            <p:cNvSpPr/>
            <p:nvPr/>
          </p:nvSpPr>
          <p:spPr>
            <a:xfrm>
              <a:off x="6187427" y="5220791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Flowchart: Summing Junction 37"/>
            <p:cNvSpPr/>
            <p:nvPr/>
          </p:nvSpPr>
          <p:spPr>
            <a:xfrm>
              <a:off x="8499560" y="2628089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Flowchart: Summing Junction 38"/>
            <p:cNvSpPr/>
            <p:nvPr/>
          </p:nvSpPr>
          <p:spPr>
            <a:xfrm>
              <a:off x="4524078" y="4823157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Flowchart: Summing Junction 39"/>
            <p:cNvSpPr/>
            <p:nvPr/>
          </p:nvSpPr>
          <p:spPr>
            <a:xfrm>
              <a:off x="1280151" y="2831869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Flowchart: Summing Junction 40"/>
            <p:cNvSpPr/>
            <p:nvPr/>
          </p:nvSpPr>
          <p:spPr>
            <a:xfrm>
              <a:off x="2895585" y="3335659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Flowchart: Summing Junction 41"/>
            <p:cNvSpPr/>
            <p:nvPr/>
          </p:nvSpPr>
          <p:spPr>
            <a:xfrm>
              <a:off x="2076985" y="2702895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Flowchart: Summing Junction 42"/>
            <p:cNvSpPr/>
            <p:nvPr/>
          </p:nvSpPr>
          <p:spPr>
            <a:xfrm>
              <a:off x="5037903" y="3651068"/>
              <a:ext cx="156755" cy="156754"/>
            </a:xfrm>
            <a:prstGeom prst="flowChartSummingJuncti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Flowchart: Summing Junction 43"/>
            <p:cNvSpPr/>
            <p:nvPr/>
          </p:nvSpPr>
          <p:spPr>
            <a:xfrm>
              <a:off x="10798623" y="4090205"/>
              <a:ext cx="156755" cy="156754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7402279" y="5806440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6324581" y="513193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8225239" y="3664437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402279" y="3101342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7461056" y="306769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7480657" y="315944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7461056" y="321261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7379402" y="3184584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7415342" y="3198599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7441455" y="3302914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8656315" y="2172394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Isosceles Triangle 55"/>
            <p:cNvSpPr/>
            <p:nvPr/>
          </p:nvSpPr>
          <p:spPr>
            <a:xfrm>
              <a:off x="8623650" y="2179708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8573579" y="2189842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3809993" y="3002690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3872045" y="286765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Isosceles Triangle 59"/>
            <p:cNvSpPr/>
            <p:nvPr/>
          </p:nvSpPr>
          <p:spPr>
            <a:xfrm>
              <a:off x="3979803" y="274156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4345563" y="286765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4406518" y="3355387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3" name="Isosceles Triangle 62"/>
            <p:cNvSpPr/>
            <p:nvPr/>
          </p:nvSpPr>
          <p:spPr>
            <a:xfrm>
              <a:off x="5943599" y="235299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4" name="Isosceles Triangle 63"/>
            <p:cNvSpPr/>
            <p:nvPr/>
          </p:nvSpPr>
          <p:spPr>
            <a:xfrm>
              <a:off x="5498365" y="294230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5475508" y="2869941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5547354" y="283186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5521222" y="3067697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5871753" y="2308567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5135874" y="248916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0" name="Isosceles Triangle 69"/>
            <p:cNvSpPr/>
            <p:nvPr/>
          </p:nvSpPr>
          <p:spPr>
            <a:xfrm>
              <a:off x="5377530" y="2489474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5810782" y="2703201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2" name="Isosceles Triangle 71"/>
            <p:cNvSpPr/>
            <p:nvPr/>
          </p:nvSpPr>
          <p:spPr>
            <a:xfrm>
              <a:off x="5377530" y="2988623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Isosceles Triangle 72"/>
            <p:cNvSpPr/>
            <p:nvPr/>
          </p:nvSpPr>
          <p:spPr>
            <a:xfrm>
              <a:off x="5403662" y="2754495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Isosceles Triangle 73"/>
            <p:cNvSpPr/>
            <p:nvPr/>
          </p:nvSpPr>
          <p:spPr>
            <a:xfrm>
              <a:off x="1247473" y="3379200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97970" y="1042954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6" name="Isosceles Triangle 75"/>
            <p:cNvSpPr/>
            <p:nvPr/>
          </p:nvSpPr>
          <p:spPr>
            <a:xfrm>
              <a:off x="26124" y="966906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7" name="Isosceles Triangle 76"/>
            <p:cNvSpPr/>
            <p:nvPr/>
          </p:nvSpPr>
          <p:spPr>
            <a:xfrm>
              <a:off x="2967402" y="3393214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8" name="Isosceles Triangle 77"/>
            <p:cNvSpPr/>
            <p:nvPr/>
          </p:nvSpPr>
          <p:spPr>
            <a:xfrm>
              <a:off x="2229390" y="2651267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9" name="Isosceles Triangle 78"/>
            <p:cNvSpPr/>
            <p:nvPr/>
          </p:nvSpPr>
          <p:spPr>
            <a:xfrm>
              <a:off x="2176052" y="2768549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0" name="Isosceles Triangle 79"/>
            <p:cNvSpPr/>
            <p:nvPr/>
          </p:nvSpPr>
          <p:spPr>
            <a:xfrm>
              <a:off x="2241338" y="2793501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3078452" y="352824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5159805" y="4732856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5077084" y="4737162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4" name="Isosceles Triangle 83"/>
            <p:cNvSpPr/>
            <p:nvPr/>
          </p:nvSpPr>
          <p:spPr>
            <a:xfrm>
              <a:off x="4763554" y="4898268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5" name="Isosceles Triangle 84"/>
            <p:cNvSpPr/>
            <p:nvPr/>
          </p:nvSpPr>
          <p:spPr>
            <a:xfrm>
              <a:off x="5401489" y="4737465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8" name="Isosceles Triangle 87"/>
            <p:cNvSpPr/>
            <p:nvPr/>
          </p:nvSpPr>
          <p:spPr>
            <a:xfrm>
              <a:off x="5504868" y="4682132"/>
              <a:ext cx="143692" cy="1806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6" name="Isosceles Triangle 85"/>
            <p:cNvSpPr/>
            <p:nvPr/>
          </p:nvSpPr>
          <p:spPr>
            <a:xfrm>
              <a:off x="4619862" y="4327603"/>
              <a:ext cx="143692" cy="18060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Snip Diagonal Corner Rectangle 35"/>
          <p:cNvSpPr/>
          <p:nvPr/>
        </p:nvSpPr>
        <p:spPr>
          <a:xfrm>
            <a:off x="0" y="0"/>
            <a:ext cx="12066587" cy="745874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/>
              <a:t>OVERLAY LOKASI PLTU DAN PLTD </a:t>
            </a:r>
            <a:r>
              <a:rPr lang="en-US" sz="2400" b="1" dirty="0"/>
              <a:t>INDIKATIF </a:t>
            </a:r>
            <a:r>
              <a:rPr lang="id-ID" sz="2400" b="1" dirty="0"/>
              <a:t>DENGAN HTI PENDUKUNG POTENSIAL </a:t>
            </a:r>
          </a:p>
        </p:txBody>
      </p:sp>
      <p:sp>
        <p:nvSpPr>
          <p:cNvPr id="87" name="object 4"/>
          <p:cNvSpPr txBox="1"/>
          <p:nvPr/>
        </p:nvSpPr>
        <p:spPr>
          <a:xfrm>
            <a:off x="8767343" y="6178732"/>
            <a:ext cx="284276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400" dirty="0" err="1" smtClean="0">
                <a:latin typeface="Arial"/>
                <a:cs typeface="Arial"/>
              </a:rPr>
              <a:t>Sumber</a:t>
            </a:r>
            <a:r>
              <a:rPr lang="en-US" sz="1400" dirty="0" smtClean="0">
                <a:latin typeface="Arial"/>
                <a:cs typeface="Arial"/>
              </a:rPr>
              <a:t>: </a:t>
            </a:r>
            <a:r>
              <a:rPr lang="en-US" sz="1400" dirty="0" smtClean="0">
                <a:latin typeface="Arial"/>
                <a:cs typeface="Arial"/>
              </a:rPr>
              <a:t>Data </a:t>
            </a:r>
            <a:r>
              <a:rPr lang="en-US" sz="1400" dirty="0" err="1" smtClean="0">
                <a:latin typeface="Arial"/>
                <a:cs typeface="Arial"/>
              </a:rPr>
              <a:t>diolah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APHI, 2021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3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023AE-4149-9A1D-2E48-FF715759F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2F0FF-0C05-630F-F44A-2DF80E16FC13}"/>
              </a:ext>
            </a:extLst>
          </p:cNvPr>
          <p:cNvSpPr txBox="1"/>
          <p:nvPr/>
        </p:nvSpPr>
        <p:spPr>
          <a:xfrm>
            <a:off x="0" y="6377648"/>
            <a:ext cx="12192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 </a:t>
            </a:r>
            <a:r>
              <a:rPr lang="en-US" dirty="0" err="1"/>
              <a:t>tahun</a:t>
            </a:r>
            <a:r>
              <a:rPr lang="en-US" dirty="0"/>
              <a:t> 2022 Realisasi HTE adalah 860,12 Ha (</a:t>
            </a:r>
            <a:r>
              <a:rPr lang="en-US" dirty="0" err="1"/>
              <a:t>dari</a:t>
            </a:r>
            <a:r>
              <a:rPr lang="en-US" dirty="0"/>
              <a:t> target 14.591 Ha), dan di 2023 Realisasi 1.416,9 Ha (</a:t>
            </a:r>
            <a:r>
              <a:rPr lang="en-US" dirty="0" err="1"/>
              <a:t>dari</a:t>
            </a:r>
            <a:r>
              <a:rPr lang="en-US" dirty="0"/>
              <a:t> target 3.746,2 Ha)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6355"/>
          <a:stretch/>
        </p:blipFill>
        <p:spPr>
          <a:xfrm>
            <a:off x="6188364" y="520992"/>
            <a:ext cx="6003636" cy="5856656"/>
          </a:xfrm>
          <a:prstGeom prst="rect">
            <a:avLst/>
          </a:prstGeom>
        </p:spPr>
      </p:pic>
      <p:sp>
        <p:nvSpPr>
          <p:cNvPr id="6" name="object 4"/>
          <p:cNvSpPr txBox="1"/>
          <p:nvPr/>
        </p:nvSpPr>
        <p:spPr>
          <a:xfrm>
            <a:off x="83127" y="5970622"/>
            <a:ext cx="3057237" cy="22826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 err="1" smtClean="0">
                <a:latin typeface="Arial"/>
                <a:cs typeface="Arial"/>
              </a:rPr>
              <a:t>Sumber</a:t>
            </a:r>
            <a:r>
              <a:rPr lang="en-US" sz="1400" dirty="0" smtClean="0">
                <a:latin typeface="Arial"/>
                <a:cs typeface="Arial"/>
              </a:rPr>
              <a:t> : KLHK 2021, </a:t>
            </a:r>
            <a:r>
              <a:rPr lang="en-US" sz="1400" dirty="0" err="1" smtClean="0">
                <a:latin typeface="Arial"/>
                <a:cs typeface="Arial"/>
              </a:rPr>
              <a:t>diolah</a:t>
            </a:r>
            <a:r>
              <a:rPr lang="en-US" sz="1400" dirty="0" smtClean="0">
                <a:latin typeface="Arial"/>
                <a:cs typeface="Arial"/>
              </a:rPr>
              <a:t> APHI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4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913</Words>
  <Application>Microsoft Office PowerPoint</Application>
  <PresentationFormat>Widescreen</PresentationFormat>
  <Paragraphs>233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맑은 고딕</vt:lpstr>
      <vt:lpstr>MS PGothic</vt:lpstr>
      <vt:lpstr>Arial</vt:lpstr>
      <vt:lpstr>Arial Narrow</vt:lpstr>
      <vt:lpstr>Berlin Sans FB Demi</vt:lpstr>
      <vt:lpstr>Calibri</vt:lpstr>
      <vt:lpstr>Calibri Light</vt:lpstr>
      <vt:lpstr>Cambria Math</vt:lpstr>
      <vt:lpstr>Cera Pro</vt:lpstr>
      <vt:lpstr>Franklin Gothic Demi Cond</vt:lpstr>
      <vt:lpstr>Segoe UI</vt:lpstr>
      <vt:lpstr>Times New Roman</vt:lpstr>
      <vt:lpstr>Wingdings</vt:lpstr>
      <vt:lpstr>Office Theme</vt:lpstr>
      <vt:lpstr>Worksheet</vt:lpstr>
      <vt:lpstr>PowerPoint Presentation</vt:lpstr>
      <vt:lpstr>         ANALISIS POTENSI KAWASAN HUTAN UNTUK PANGAN DAN ENERGI</vt:lpstr>
      <vt:lpstr>PowerPoint Presentation</vt:lpstr>
      <vt:lpstr>SEBARAN KAWASAN HUTAN UNTUK MENDUKUNG KETAHANAN PANGAN DAN ENERGI</vt:lpstr>
      <vt:lpstr>Kebutuhan EBT Nasional</vt:lpstr>
      <vt:lpstr>Program Pengembangan Biofuels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46</cp:revision>
  <dcterms:created xsi:type="dcterms:W3CDTF">2025-02-24T12:29:15Z</dcterms:created>
  <dcterms:modified xsi:type="dcterms:W3CDTF">2025-02-27T04:16:34Z</dcterms:modified>
</cp:coreProperties>
</file>